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0" r:id="rId1"/>
  </p:sldMasterIdLst>
  <p:notesMasterIdLst>
    <p:notesMasterId r:id="rId50"/>
  </p:notesMasterIdLst>
  <p:sldIdLst>
    <p:sldId id="300" r:id="rId2"/>
    <p:sldId id="25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3" r:id="rId35"/>
    <p:sldId id="347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299" r:id="rId48"/>
    <p:sldId id="286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13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19FE3-0C73-4CE9-A4CD-EFD2B951CA13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61A4B-348F-453E-9AED-B75ADE45D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67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67E0B6-D6EE-4663-97E5-D3D401B027BA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2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7E6D15-F690-4358-AB8C-3DD7DFCA32D4}" type="slidenum">
              <a:rPr lang="en-GB" altLang="en-US"/>
              <a:pPr>
                <a:spcBef>
                  <a:spcPct val="0"/>
                </a:spcBef>
              </a:pPr>
              <a:t>34</a:t>
            </a:fld>
            <a:endParaRPr lang="en-GB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30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49788-E037-4A25-BE12-2CF8478C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C0E7E-80E2-450D-A10C-903CDC05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8317B-350C-4B44-BB7A-E9C5F23F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CC03-B838-4157-9B1B-C5588CA27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95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9A86-3883-4AE5-9410-8BD5533F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10D81-CB70-44BB-81F9-CB60F79B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ED260-BD88-4564-8EB0-37D7CC4D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2605-438C-4505-95EF-FF846D0A3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22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EE3BF-F9FA-4EE7-B3BE-9F886081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5796-B0A7-40CA-B1FD-CCD6A797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18884-9911-49FF-9A1C-F2C531E7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9922-3A3C-423C-9016-2F3A3B7D8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73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C254E-2E28-4DAF-9A6E-E1BB8B8CCA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0404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A3EDD-66D8-4B8E-A3B3-0DBB833F76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038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15075-2100-43BD-9725-688CFE40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9A252-5425-4426-AF40-EEE17966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C9AE8-AB27-4CCD-A49F-2132A27D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BCA0A-2909-4C6A-AC28-3D3D80DE2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1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03CF1-A808-4C9E-BFB6-9C65EC4C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0D56C-8C79-4C29-982B-FC9CAF0A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46AB8-20AD-4F32-ACF5-5B03641E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F44B-4230-41EB-B998-B4378FEA6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3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4A1B3E-E5B7-439D-BEA4-42987DB7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33DB56-5981-4C18-B7E4-2C508692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1897B2-EB95-410F-B532-CA133C86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1329-5DB7-4FCE-933B-A62D06F27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7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D4881A-DC38-43F5-B5ED-C78377C3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165423-4595-4438-AA03-135F5C92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ABD042-531B-40CA-BB2E-9A2BB3F1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8C04-C79D-4A57-98FB-D0C153A4A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78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D2EC60-77FE-4F11-85C7-996352A7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850703-CFFC-4548-AFE2-7606CBAE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F50877-369B-45D1-95D0-A5FC24F9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87F6-1126-4051-B1DA-3FF903DE2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8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694D85-DFE1-48BC-A0A2-06A491FD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6B3389-754A-40BE-8587-4134AD3E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792EDE-6B46-48CB-A8A2-5A4D112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80EB-4253-4BBD-AE4E-C4BE8CE2A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2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F5A2FC-2132-463E-8B67-BBAA14E6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10948B-85A1-4517-BAC2-D61B4715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105DE7-6475-4A0E-8FA4-632A67AA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1F79-E21A-4831-880C-F964DB851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77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5CD7E1-4A1F-40B3-B7F2-E97B17D4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38E634-B295-450A-80DB-37BA7D77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56F4F7-EA55-4D8C-A410-85BD5FC4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EAD4-A427-4BB8-A592-0CB4EE444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08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3BC154-B474-48B6-B282-60B071098C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EC792F-D5DF-4B30-ABC4-2386E64C22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EEDBA-B91C-4868-AC73-19DD10E50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DE3F-AF11-4A13-8052-94BA02CC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EED6-119B-4A3C-A4E5-5D991AE8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74D3CC-67DC-46E4-894B-DB7C92365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GB" sz="6000" dirty="0"/>
            </a:br>
            <a:r>
              <a:rPr lang="en-GB" sz="6000" dirty="0"/>
              <a:t>NON-INVASIVE VENTILATION (NIV)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191000"/>
            <a:ext cx="8229600" cy="2189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Blip>
                <a:blip r:embed="rId3"/>
              </a:buBlip>
              <a:defRPr/>
            </a:pPr>
            <a:endParaRPr lang="en-GB" sz="2400" dirty="0"/>
          </a:p>
          <a:p>
            <a:pPr eaLnBrk="1" hangingPunct="1">
              <a:lnSpc>
                <a:spcPct val="90000"/>
              </a:lnSpc>
              <a:buFont typeface="Wingdings" charset="2"/>
              <a:buBlip>
                <a:blip r:embed="rId3"/>
              </a:buBlip>
              <a:defRPr/>
            </a:pPr>
            <a:endParaRPr lang="en-GB" sz="2400" dirty="0"/>
          </a:p>
          <a:p>
            <a:pPr eaLnBrk="1" hangingPunct="1">
              <a:lnSpc>
                <a:spcPct val="90000"/>
              </a:lnSpc>
              <a:buFont typeface="Wingdings" charset="2"/>
              <a:buBlip>
                <a:blip r:embed="rId3"/>
              </a:buBlip>
              <a:defRPr/>
            </a:pPr>
            <a:r>
              <a:rPr lang="en-GB" sz="2400" dirty="0"/>
              <a:t>Dr Manish Patel</a:t>
            </a:r>
          </a:p>
          <a:p>
            <a:pPr eaLnBrk="1" hangingPunct="1">
              <a:lnSpc>
                <a:spcPct val="90000"/>
              </a:lnSpc>
              <a:buFont typeface="Wingdings" charset="2"/>
              <a:buBlip>
                <a:blip r:embed="rId3"/>
              </a:buBlip>
              <a:defRPr/>
            </a:pPr>
            <a:r>
              <a:rPr lang="en-GB" sz="2400" dirty="0"/>
              <a:t>Consultant Respiratory Physician</a:t>
            </a:r>
          </a:p>
          <a:p>
            <a:pPr eaLnBrk="1" hangingPunct="1">
              <a:lnSpc>
                <a:spcPct val="90000"/>
              </a:lnSpc>
              <a:buFont typeface="Wingdings" charset="2"/>
              <a:buBlip>
                <a:blip r:embed="rId3"/>
              </a:buBlip>
              <a:defRPr/>
            </a:pPr>
            <a:r>
              <a:rPr lang="en-GB" sz="2400" dirty="0"/>
              <a:t>University Hospital Wishaw</a:t>
            </a:r>
          </a:p>
          <a:p>
            <a:pPr eaLnBrk="1" hangingPunct="1">
              <a:lnSpc>
                <a:spcPct val="90000"/>
              </a:lnSpc>
              <a:buFont typeface="Wingdings" charset="2"/>
              <a:buBlip>
                <a:blip r:embed="rId3"/>
              </a:buBlip>
              <a:defRPr/>
            </a:pPr>
            <a:endParaRPr lang="en-GB" sz="2400" dirty="0"/>
          </a:p>
          <a:p>
            <a:pPr eaLnBrk="1" hangingPunct="1">
              <a:lnSpc>
                <a:spcPct val="90000"/>
              </a:lnSpc>
              <a:buFont typeface="Wingdings" charset="2"/>
              <a:buBlip>
                <a:blip r:embed="rId3"/>
              </a:buBlip>
              <a:defRPr/>
            </a:pPr>
            <a:endParaRPr lang="en-GB" sz="2400" dirty="0"/>
          </a:p>
        </p:txBody>
      </p:sp>
      <p:pic>
        <p:nvPicPr>
          <p:cNvPr id="5124" name="Picture 8" descr="NIV Ma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7320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Vivo30_cutout_216x2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7861" y="2590800"/>
            <a:ext cx="20574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434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CPAP-WHAT DOES IT DO?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Provides continuous flow of gas throughout the whole respiratory cycle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Splints the airways open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Increases functional residual capacity (FRC)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Reduces work of breathing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Improves oxygenation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Increases </a:t>
            </a:r>
            <a:r>
              <a:rPr lang="en-GB" sz="2400" dirty="0" err="1"/>
              <a:t>intrathoracic</a:t>
            </a:r>
            <a:r>
              <a:rPr lang="en-GB" sz="2400" dirty="0"/>
              <a:t> pressure (monitor BP)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Reverse or prevent atelectasis (collapse of part or all of a lung)</a:t>
            </a:r>
          </a:p>
        </p:txBody>
      </p:sp>
    </p:spTree>
    <p:extLst>
      <p:ext uri="{BB962C8B-B14F-4D97-AF65-F5344CB8AC3E}">
        <p14:creationId xmlns:p14="http://schemas.microsoft.com/office/powerpoint/2010/main" val="699903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CPAP - INDICATIONS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■</a:t>
            </a:r>
            <a:r>
              <a:rPr lang="en-GB" altLang="en-US" sz="2400" dirty="0"/>
              <a:t>  Acute </a:t>
            </a:r>
            <a:r>
              <a:rPr lang="en-GB" altLang="en-US" sz="2400" dirty="0" err="1"/>
              <a:t>hypoxaemic</a:t>
            </a:r>
            <a:r>
              <a:rPr lang="en-GB" altLang="en-US" sz="2400" dirty="0"/>
              <a:t> respiratory failure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■</a:t>
            </a:r>
            <a:r>
              <a:rPr lang="en-GB" altLang="en-US" sz="2400" dirty="0"/>
              <a:t>  Pulmonary oedema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■</a:t>
            </a:r>
            <a:r>
              <a:rPr lang="en-GB" altLang="en-US" sz="2400" dirty="0"/>
              <a:t>  Weaning from mechanical ventilation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■</a:t>
            </a:r>
            <a:r>
              <a:rPr lang="en-GB" altLang="en-US" sz="2400" dirty="0"/>
              <a:t>  Decrease incidence of post operative pulmonary complications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■</a:t>
            </a:r>
            <a:r>
              <a:rPr lang="en-GB" altLang="en-US" sz="2400" dirty="0"/>
              <a:t>  Obstructive sleep apnoea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600" dirty="0"/>
              <a:t>		 - (not for acute use – patients use CPAP every night whilst asleep to prevent upper   	    airway collapse and sleep disturbance)</a:t>
            </a:r>
          </a:p>
        </p:txBody>
      </p:sp>
    </p:spTree>
    <p:extLst>
      <p:ext uri="{BB962C8B-B14F-4D97-AF65-F5344CB8AC3E}">
        <p14:creationId xmlns:p14="http://schemas.microsoft.com/office/powerpoint/2010/main" val="99067344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Benefits of CPAP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en-GB" sz="2400" dirty="0"/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Increases functional residual capacity – increases the volume of gas remaining in lungs at end-expiration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Distends alveoli preventing collapse on expiration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Greater surface area improves gas exchange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Increases oxygen uptake into the blood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Reduces work of breathing</a:t>
            </a:r>
          </a:p>
        </p:txBody>
      </p:sp>
    </p:spTree>
    <p:extLst>
      <p:ext uri="{BB962C8B-B14F-4D97-AF65-F5344CB8AC3E}">
        <p14:creationId xmlns:p14="http://schemas.microsoft.com/office/powerpoint/2010/main" val="494793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Contraindications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■</a:t>
            </a:r>
            <a:r>
              <a:rPr lang="en-GB" altLang="en-US" sz="2400" dirty="0"/>
              <a:t> Untreated Pneumothorax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■</a:t>
            </a:r>
            <a:r>
              <a:rPr lang="en-GB" altLang="en-US" sz="2400" dirty="0"/>
              <a:t> Uncontrolled Vomiting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■ </a:t>
            </a:r>
            <a:r>
              <a:rPr lang="en-GB" altLang="en-US" sz="2400" dirty="0"/>
              <a:t>Unstable facial fractures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■</a:t>
            </a:r>
            <a:r>
              <a:rPr lang="en-GB" altLang="en-US" sz="2400" dirty="0"/>
              <a:t> Burns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■</a:t>
            </a:r>
            <a:r>
              <a:rPr lang="en-GB" altLang="en-US" sz="2400" dirty="0"/>
              <a:t> Inability to protect upper airway</a:t>
            </a:r>
          </a:p>
          <a:p>
            <a:pPr eaLnBrk="1" hangingPunct="1"/>
            <a:endParaRPr lang="en-GB" altLang="en-US" b="1" dirty="0"/>
          </a:p>
        </p:txBody>
      </p:sp>
    </p:spTree>
    <p:extLst>
      <p:ext uri="{BB962C8B-B14F-4D97-AF65-F5344CB8AC3E}">
        <p14:creationId xmlns:p14="http://schemas.microsoft.com/office/powerpoint/2010/main" val="2053786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Possible Complications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■ </a:t>
            </a:r>
            <a:r>
              <a:rPr lang="en-GB" altLang="en-US" sz="2400" dirty="0"/>
              <a:t>Gastric Distension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■</a:t>
            </a:r>
            <a:r>
              <a:rPr lang="en-GB" altLang="en-US" sz="2400" dirty="0"/>
              <a:t> Aspiration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■</a:t>
            </a:r>
            <a:r>
              <a:rPr lang="en-GB" altLang="en-US" sz="2400" dirty="0"/>
              <a:t> Hypoventilation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■ </a:t>
            </a:r>
            <a:r>
              <a:rPr lang="en-GB" altLang="en-US" sz="2400" dirty="0"/>
              <a:t>Facial sores/abrasions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■</a:t>
            </a:r>
            <a:r>
              <a:rPr lang="en-GB" altLang="en-US" sz="2400" dirty="0"/>
              <a:t> CO</a:t>
            </a:r>
            <a:r>
              <a:rPr lang="en-GB" altLang="en-US" sz="2400" baseline="-25000" dirty="0"/>
              <a:t>2 </a:t>
            </a:r>
            <a:r>
              <a:rPr lang="en-GB" altLang="en-US" sz="2400" dirty="0"/>
              <a:t>retention</a:t>
            </a:r>
            <a:endParaRPr lang="en-GB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210234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What is BiPAP?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FF3300"/>
                </a:solidFill>
              </a:rPr>
              <a:t>■  </a:t>
            </a:r>
            <a:r>
              <a:rPr lang="en-GB" altLang="en-US" sz="2000" dirty="0"/>
              <a:t>Bi level                   			</a:t>
            </a:r>
            <a:r>
              <a:rPr lang="en-GB" altLang="en-US" sz="2400" dirty="0"/>
              <a:t>Two levels of pressure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FF3300"/>
                </a:solidFill>
              </a:rPr>
              <a:t>■  </a:t>
            </a:r>
            <a:r>
              <a:rPr lang="en-GB" altLang="en-US" sz="2000" dirty="0"/>
              <a:t>Positive                 				</a:t>
            </a:r>
            <a:r>
              <a:rPr lang="en-GB" altLang="en-US" sz="2400" dirty="0"/>
              <a:t>IPAP – Inspiratory Positive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FF3300"/>
                </a:solidFill>
              </a:rPr>
              <a:t>■ </a:t>
            </a:r>
            <a:r>
              <a:rPr lang="en-GB" altLang="en-US" sz="2000" dirty="0"/>
              <a:t> Airway                  				</a:t>
            </a:r>
            <a:r>
              <a:rPr lang="en-GB" altLang="en-US" sz="2400" dirty="0"/>
              <a:t>Airway Pressure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FF3300"/>
                </a:solidFill>
              </a:rPr>
              <a:t>■ </a:t>
            </a:r>
            <a:r>
              <a:rPr lang="en-GB" altLang="en-US" sz="2000" dirty="0"/>
              <a:t> Pressure                 </a:t>
            </a:r>
            <a:r>
              <a:rPr lang="en-GB" altLang="en-US" dirty="0"/>
              <a:t>			</a:t>
            </a:r>
            <a:r>
              <a:rPr lang="en-GB" altLang="en-US" sz="2400" dirty="0"/>
              <a:t>EPAP – Expiratory Positive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                                                		Airway Pressure</a:t>
            </a:r>
            <a:endParaRPr lang="en-GB" altLang="en-US" sz="2400" dirty="0">
              <a:solidFill>
                <a:srgbClr val="FF3300"/>
              </a:solidFill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534216" y="1907875"/>
            <a:ext cx="3382962" cy="3313112"/>
          </a:xfrm>
          <a:prstGeom prst="rightArrowCallout">
            <a:avLst>
              <a:gd name="adj1" fmla="val 13222"/>
              <a:gd name="adj2" fmla="val 25000"/>
              <a:gd name="adj3" fmla="val 17760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charset="2"/>
              <a:buNone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81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i="1"/>
              <a:t>NIV/BiPAP</a:t>
            </a:r>
            <a:br>
              <a:rPr lang="en-GB" sz="2400" i="1"/>
            </a:br>
            <a:r>
              <a:rPr lang="en-GB" sz="2400" i="1"/>
              <a:t>non-invasive ventilation/bilevel positive airway pressure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90600" y="2133600"/>
            <a:ext cx="358140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400" dirty="0">
                <a:latin typeface="+mn-lt"/>
              </a:rPr>
              <a:t>What is it?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752600" y="32766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524000" y="55626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191000" y="4724400"/>
            <a:ext cx="23622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57200" y="30480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Pressure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029200" y="57912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Time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5715000" y="6019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9144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81000" y="44958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4cmH</a:t>
            </a:r>
            <a:r>
              <a:rPr lang="en-GB" altLang="en-US" sz="2000" baseline="-25000">
                <a:latin typeface="Times New Roman" panose="02020603050405020304" pitchFamily="18" charset="0"/>
              </a:rPr>
              <a:t>2</a:t>
            </a:r>
            <a:r>
              <a:rPr lang="en-GB" altLang="en-US" sz="20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4191000" y="31242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209800" y="33528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 i="1">
                <a:latin typeface="Times New Roman" panose="02020603050405020304" pitchFamily="18" charset="0"/>
              </a:rPr>
              <a:t>Inspiration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648200" y="33528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 i="1">
                <a:latin typeface="Times New Roman" panose="02020603050405020304" pitchFamily="18" charset="0"/>
              </a:rPr>
              <a:t>Expiration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4191000" y="3886200"/>
            <a:ext cx="0" cy="8382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1752600" y="3886200"/>
            <a:ext cx="2438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6553200" y="3886200"/>
            <a:ext cx="0" cy="8382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57200" y="36576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12cmH</a:t>
            </a:r>
            <a:r>
              <a:rPr lang="en-GB" altLang="en-US" sz="2000" baseline="-25000">
                <a:latin typeface="Times New Roman" panose="02020603050405020304" pitchFamily="18" charset="0"/>
              </a:rPr>
              <a:t>2</a:t>
            </a:r>
            <a:r>
              <a:rPr lang="en-GB" altLang="en-US" sz="2000">
                <a:latin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32909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BIPAP – WHAT DOES IT DO?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GB" sz="2400" dirty="0"/>
              <a:t>Two levels of respiratory support: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GB" sz="2400" b="1" dirty="0"/>
              <a:t>IPAP during inspiration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GB" sz="2400" dirty="0"/>
              <a:t>*supports/augments inspiratory effort, reducing work of breathing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GB" sz="2400" dirty="0"/>
              <a:t>*Increases tidal volume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GB" sz="2400" dirty="0"/>
              <a:t>*Improves CO</a:t>
            </a:r>
            <a:r>
              <a:rPr lang="en-GB" sz="2400" baseline="-25000" dirty="0"/>
              <a:t>2  </a:t>
            </a:r>
            <a:r>
              <a:rPr lang="en-GB" sz="2400" dirty="0"/>
              <a:t>removal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GB" sz="2400" dirty="0"/>
              <a:t>*Recruits under ventilated lung space caused by hypoventilation</a:t>
            </a:r>
          </a:p>
          <a:p>
            <a:pPr eaLnBrk="1" hangingPunct="1">
              <a:buFont typeface="Wingdings" charset="2"/>
              <a:buNone/>
              <a:defRPr/>
            </a:pP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0229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BIPAP Cont.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GB" sz="2800" b="1" dirty="0"/>
              <a:t>EPAP during expiration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GB" sz="24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GB" sz="2400" dirty="0"/>
              <a:t>*Helps to splint open the airways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GB" sz="20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GB" sz="2400" dirty="0"/>
              <a:t>*Helps to overcome intrinsic PEEP (</a:t>
            </a:r>
            <a:r>
              <a:rPr lang="en-GB" sz="2400" dirty="0" err="1"/>
              <a:t>PEEPi</a:t>
            </a:r>
            <a:r>
              <a:rPr lang="en-GB" sz="2400" dirty="0"/>
              <a:t>)</a:t>
            </a:r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GB" sz="1800" dirty="0"/>
              <a:t>  </a:t>
            </a:r>
            <a:r>
              <a:rPr lang="en-GB" sz="2000" dirty="0"/>
              <a:t>- Intrinsic PEEP (positive end expiratory pressure) is the concept that in patients with severe COPD, the lung does not fully empty due to the obstruction in the airway resulting in a positive pressure in the airways at end expiration.  Therefore to breathe in, the patient must first overcome this positive airway pressure before he/she can generate a negative pressure to inhale more air.</a:t>
            </a:r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GB" sz="20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8892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i="1"/>
              <a:t>NIV/BiPAP</a:t>
            </a:r>
            <a:br>
              <a:rPr lang="en-GB" sz="2400" i="1"/>
            </a:br>
            <a:r>
              <a:rPr lang="en-GB" sz="2400" i="1"/>
              <a:t>non-invasive ventilation/bilevel positive airway pressure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90600" y="2133600"/>
            <a:ext cx="358140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400" dirty="0">
                <a:latin typeface="+mn-lt"/>
              </a:rPr>
              <a:t>What is it?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752600" y="32766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524000" y="55626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191000" y="4724400"/>
            <a:ext cx="23622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57200" y="30480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Pressure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029200" y="57912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Time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715000" y="6019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9144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81000" y="44958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4cmH</a:t>
            </a:r>
            <a:r>
              <a:rPr lang="en-GB" altLang="en-US" sz="2000" baseline="-25000">
                <a:latin typeface="Times New Roman" panose="02020603050405020304" pitchFamily="18" charset="0"/>
              </a:rPr>
              <a:t>2</a:t>
            </a:r>
            <a:r>
              <a:rPr lang="en-GB" altLang="en-US" sz="20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4191000" y="31242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209800" y="33528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 i="1">
                <a:latin typeface="Times New Roman" panose="02020603050405020304" pitchFamily="18" charset="0"/>
              </a:rPr>
              <a:t>Inspiration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4648200" y="33528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 i="1">
                <a:latin typeface="Times New Roman" panose="02020603050405020304" pitchFamily="18" charset="0"/>
              </a:rPr>
              <a:t>Expiration</a:t>
            </a: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V="1">
            <a:off x="4191000" y="3886200"/>
            <a:ext cx="0" cy="8382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752600" y="3886200"/>
            <a:ext cx="2438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V="1">
            <a:off x="6553200" y="3886200"/>
            <a:ext cx="0" cy="8382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457200" y="36576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12cmH</a:t>
            </a:r>
            <a:r>
              <a:rPr lang="en-GB" altLang="en-US" sz="2000" baseline="-25000">
                <a:latin typeface="Times New Roman" panose="02020603050405020304" pitchFamily="18" charset="0"/>
              </a:rPr>
              <a:t>2</a:t>
            </a:r>
            <a:r>
              <a:rPr lang="en-GB" altLang="en-US" sz="2000">
                <a:latin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10306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42D3-23EB-42B9-B4B7-FDB572AA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Disclaimer*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AC80-4905-4EEE-BEDF-D98A5114D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note that QUACK is a regional teaching programme operating across GG&amp;C, Lanarkshire and Ayrshire &amp; Arran. </a:t>
            </a:r>
          </a:p>
          <a:p>
            <a:endParaRPr lang="en-GB" dirty="0"/>
          </a:p>
          <a:p>
            <a:r>
              <a:rPr lang="en-GB" dirty="0"/>
              <a:t>This presentation outlines general management, though local variances e.g. antibiotic prescription may vary slightly depending on your local trust</a:t>
            </a:r>
          </a:p>
          <a:p>
            <a:endParaRPr lang="en-GB" dirty="0"/>
          </a:p>
          <a:p>
            <a:r>
              <a:rPr lang="en-GB" dirty="0"/>
              <a:t>Remember to check your local guidelines</a:t>
            </a:r>
          </a:p>
        </p:txBody>
      </p:sp>
    </p:spTree>
    <p:extLst>
      <p:ext uri="{BB962C8B-B14F-4D97-AF65-F5344CB8AC3E}">
        <p14:creationId xmlns:p14="http://schemas.microsoft.com/office/powerpoint/2010/main" val="3684553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Intrinsic PEEP in COPD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9750" y="1773238"/>
            <a:ext cx="358140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400" dirty="0">
                <a:latin typeface="+mn-lt"/>
              </a:rPr>
              <a:t>What is it?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752600" y="32766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547813" y="5589588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57200" y="30480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Pressure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9144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95288" y="5373688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0 cmH</a:t>
            </a:r>
            <a:r>
              <a:rPr lang="en-GB" altLang="en-US" sz="2000" baseline="-25000">
                <a:latin typeface="Times New Roman" panose="02020603050405020304" pitchFamily="18" charset="0"/>
              </a:rPr>
              <a:t>2</a:t>
            </a:r>
            <a:r>
              <a:rPr lang="en-GB" altLang="en-US" sz="20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3203575" y="3141663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763713" y="4149725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 i="1">
                <a:latin typeface="Times New Roman" panose="02020603050405020304" pitchFamily="18" charset="0"/>
              </a:rPr>
              <a:t>Set EPAP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276600" y="29972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 i="1">
                <a:latin typeface="Times New Roman" panose="02020603050405020304" pitchFamily="18" charset="0"/>
              </a:rPr>
              <a:t>COPD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1763713" y="4797425"/>
            <a:ext cx="1439862" cy="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23850" y="39338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10cmH</a:t>
            </a:r>
            <a:r>
              <a:rPr lang="en-GB" altLang="en-US" sz="2000" baseline="-25000">
                <a:latin typeface="Times New Roman" panose="02020603050405020304" pitchFamily="18" charset="0"/>
              </a:rPr>
              <a:t>2</a:t>
            </a:r>
            <a:r>
              <a:rPr lang="en-GB" altLang="en-US" sz="20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203575" y="4437063"/>
            <a:ext cx="1439863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4643438" y="3141663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4859338" y="4437063"/>
            <a:ext cx="504825" cy="35877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203575" y="4797425"/>
            <a:ext cx="1439863" cy="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EPAP during expiration cont.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GB" sz="2400" dirty="0"/>
              <a:t>*Increases FRC</a:t>
            </a:r>
            <a:r>
              <a:rPr lang="en-GB" sz="4000" dirty="0"/>
              <a:t> </a:t>
            </a:r>
            <a:r>
              <a:rPr lang="en-GB" sz="2400" dirty="0"/>
              <a:t>(functional residual capacity)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GB" sz="2400" dirty="0"/>
              <a:t>*Improves alveolar gas exchange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GB" sz="2400" dirty="0"/>
              <a:t>*Improves oxygenation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GB" sz="2400" dirty="0"/>
              <a:t>*Reduces respiratory muscle effort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GB" sz="2400" dirty="0"/>
              <a:t>*Assists in eliminating exhaled gas through the exhaust port</a:t>
            </a:r>
          </a:p>
          <a:p>
            <a:pPr eaLnBrk="1" hangingPunct="1">
              <a:buFont typeface="Wingdings" charset="2"/>
              <a:buNone/>
              <a:defRPr/>
            </a:pPr>
            <a:endParaRPr lang="en-GB" dirty="0"/>
          </a:p>
          <a:p>
            <a:pPr eaLnBrk="1" hangingPunct="1">
              <a:buFont typeface="Wingdings" charset="2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603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Modes Available On BiPAP Machines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GB" altLang="en-US">
              <a:effectLst/>
            </a:endParaRPr>
          </a:p>
        </p:txBody>
      </p:sp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Blip>
                <a:blip r:embed="rId2"/>
              </a:buBlip>
              <a:defRPr/>
            </a:pPr>
            <a:r>
              <a:rPr lang="en-US" sz="2400" b="1" dirty="0"/>
              <a:t>PSV mode</a:t>
            </a:r>
            <a:r>
              <a:rPr lang="en-US" sz="2400" dirty="0"/>
              <a:t> (Pressure Support Ventilation) or </a:t>
            </a:r>
            <a:r>
              <a:rPr lang="en-US" sz="2400" b="1" dirty="0"/>
              <a:t>Spontaneous / Timed (S/T)</a:t>
            </a:r>
            <a:r>
              <a:rPr lang="en-US" sz="2400" dirty="0"/>
              <a:t> – the device will augment any breath initiated by the patient, but will also deliver additional breaths in the event of </a:t>
            </a:r>
            <a:r>
              <a:rPr lang="en-US" sz="2400" dirty="0" err="1"/>
              <a:t>apnoea</a:t>
            </a:r>
            <a:r>
              <a:rPr lang="en-US" sz="2400" dirty="0"/>
              <a:t> or should the respiratory rate fall below the clinician set “backup” breath rate.</a:t>
            </a:r>
          </a:p>
          <a:p>
            <a:pPr eaLnBrk="1" hangingPunct="1">
              <a:lnSpc>
                <a:spcPct val="90000"/>
              </a:lnSpc>
              <a:buFont typeface="Wingdings" charset="2"/>
              <a:buBlip>
                <a:blip r:embed="rId2"/>
              </a:buBlip>
              <a:defRPr/>
            </a:pPr>
            <a:r>
              <a:rPr lang="en-US" sz="2400" dirty="0"/>
              <a:t>PCV mode (Pressure Control Ventilation)  The ventilation is controlled by the ventilator.  This is done by the pressure, rate, inspiration time and rise time settings.</a:t>
            </a:r>
          </a:p>
          <a:p>
            <a:pPr eaLnBrk="1" hangingPunct="1">
              <a:lnSpc>
                <a:spcPct val="90000"/>
              </a:lnSpc>
              <a:buFont typeface="Wingdings" charset="2"/>
              <a:buBlip>
                <a:blip r:embed="rId2"/>
              </a:buBlip>
              <a:defRPr/>
            </a:pPr>
            <a:r>
              <a:rPr lang="en-US" sz="2400" dirty="0"/>
              <a:t>CPAP mode (Continuous Positive Airway Pressure) The device will deliver a continuous positive airway pressure during operation.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221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ADVANTAGES OF NIV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Avoidance of complications associated with invasive ventilation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ICU facilities may not be required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Reduced hospital stay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Allows breaks for eating &amp; drinking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Ease of application/removal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Easier weaning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Offers hope for the “not for intubation” patient</a:t>
            </a:r>
          </a:p>
        </p:txBody>
      </p:sp>
    </p:spTree>
    <p:extLst>
      <p:ext uri="{BB962C8B-B14F-4D97-AF65-F5344CB8AC3E}">
        <p14:creationId xmlns:p14="http://schemas.microsoft.com/office/powerpoint/2010/main" val="132122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/>
              <a:t>NIV for COPD in the real world – on the medical wards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sz="2400" dirty="0"/>
              <a:t>13 centres (n=236) in acute exacerbation of COPD where: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sz="2400" dirty="0"/>
              <a:t>	Respiratory rate &gt; 23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sz="2400" dirty="0"/>
              <a:t>	PaCO</a:t>
            </a:r>
            <a:r>
              <a:rPr lang="en-GB" sz="2400" baseline="-25000" dirty="0"/>
              <a:t>2</a:t>
            </a:r>
            <a:r>
              <a:rPr lang="en-GB" sz="2400" dirty="0"/>
              <a:t> &gt; 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sz="2400" dirty="0"/>
              <a:t>	pH between 7.25 and 7.35 ONCE ARRIVED ON WARD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GB" sz="2400" dirty="0"/>
              <a:t>Randomised to conventional therapy or NIV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GB" sz="2400" dirty="0"/>
              <a:t>Standardised mask use and pressure settings for NIV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  <a:defRPr/>
            </a:pPr>
            <a:endParaRPr lang="en-GB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GB" sz="2400" dirty="0"/>
              <a:t>All therapy applied by normal ward staff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4930" y="6311900"/>
            <a:ext cx="2062359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sz="1400" dirty="0">
                <a:latin typeface="+mn-lt"/>
              </a:rPr>
              <a:t>(Plant (2000), The Lancet)</a:t>
            </a:r>
          </a:p>
        </p:txBody>
      </p:sp>
    </p:spTree>
    <p:extLst>
      <p:ext uri="{BB962C8B-B14F-4D97-AF65-F5344CB8AC3E}">
        <p14:creationId xmlns:p14="http://schemas.microsoft.com/office/powerpoint/2010/main" val="1581233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GB" sz="3200"/>
              <a:t>NIV for COPD in the real world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800" dirty="0"/>
              <a:t>Plant   Lancet 2000</a:t>
            </a:r>
            <a:r>
              <a:rPr lang="en-GB" sz="24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GB" sz="2400" dirty="0"/>
              <a:t>Primary Outcome Measure: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GB" sz="2400" dirty="0"/>
              <a:t>“Need for intubation”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GB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GB" sz="2400" dirty="0"/>
              <a:t>Need for Intubation defined as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/>
              <a:t>pH&lt;7.2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/>
              <a:t>pH 7.2-7.25 on 2 occasions 1 hour apart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/>
              <a:t>GCS&lt;8 and PaCO</a:t>
            </a:r>
            <a:r>
              <a:rPr lang="en-GB" baseline="-25000" dirty="0"/>
              <a:t>2</a:t>
            </a:r>
            <a:r>
              <a:rPr lang="en-GB" dirty="0"/>
              <a:t>&gt;8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/>
              <a:t>PaO</a:t>
            </a:r>
            <a:r>
              <a:rPr lang="en-GB" baseline="-25000" dirty="0"/>
              <a:t>2</a:t>
            </a:r>
            <a:r>
              <a:rPr lang="en-GB" dirty="0"/>
              <a:t>&lt;6 despite maximum F</a:t>
            </a:r>
            <a:r>
              <a:rPr lang="en-GB" baseline="-25000" dirty="0"/>
              <a:t>I</a:t>
            </a:r>
            <a:r>
              <a:rPr lang="en-GB" dirty="0"/>
              <a:t>O</a:t>
            </a:r>
            <a:r>
              <a:rPr lang="en-GB" baseline="-25000" dirty="0"/>
              <a:t>2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/>
              <a:t>cardiorespiratory arrest</a:t>
            </a:r>
          </a:p>
        </p:txBody>
      </p:sp>
    </p:spTree>
    <p:extLst>
      <p:ext uri="{BB962C8B-B14F-4D97-AF65-F5344CB8AC3E}">
        <p14:creationId xmlns:p14="http://schemas.microsoft.com/office/powerpoint/2010/main" val="3951177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GB" sz="3200"/>
              <a:t>NIV for COPD in the real world</a:t>
            </a:r>
            <a:r>
              <a:rPr lang="en-GB"/>
              <a:t> </a:t>
            </a:r>
            <a:endParaRPr lang="en-GB" sz="3200"/>
          </a:p>
        </p:txBody>
      </p:sp>
      <p:pic>
        <p:nvPicPr>
          <p:cNvPr id="30723" name="Picture 3" descr="plant baseline character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556952"/>
            <a:ext cx="77978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071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GB" sz="4000" dirty="0"/>
              <a:t>NIV for COPD in the real world</a:t>
            </a:r>
            <a:r>
              <a:rPr lang="en-GB" dirty="0"/>
              <a:t> </a:t>
            </a:r>
            <a:r>
              <a:rPr lang="en-GB" sz="3200" dirty="0"/>
              <a:t>	</a:t>
            </a:r>
          </a:p>
        </p:txBody>
      </p:sp>
      <p:pic>
        <p:nvPicPr>
          <p:cNvPr id="31747" name="Picture 3" descr="plant resul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16908"/>
            <a:ext cx="777875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369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dirty="0"/>
              <a:t>Benefits of NIV in Acute COPD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GB" sz="2400" dirty="0"/>
              <a:t>Mortality:	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/>
              <a:t>	NIV group 20%; Conventional group 10%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endParaRPr lang="en-GB" sz="20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GB" sz="2400" dirty="0"/>
              <a:t>Decrease in rate of intubation by 30-60%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defRPr/>
            </a:pPr>
            <a:endParaRPr lang="en-GB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GB" sz="2400" dirty="0"/>
              <a:t>Poorer outcome in those with initial pH&lt;7.30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  <a:defRPr/>
            </a:pPr>
            <a:endParaRPr lang="en-GB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GB" sz="2400" dirty="0"/>
              <a:t>Perhaps general ward not appropriate for sickest patients</a:t>
            </a:r>
          </a:p>
        </p:txBody>
      </p:sp>
    </p:spTree>
    <p:extLst>
      <p:ext uri="{BB962C8B-B14F-4D97-AF65-F5344CB8AC3E}">
        <p14:creationId xmlns:p14="http://schemas.microsoft.com/office/powerpoint/2010/main" val="1561153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GB" sz="3200" dirty="0"/>
              <a:t>NIV for COPD in the real world</a:t>
            </a:r>
            <a:r>
              <a:rPr lang="en-GB" dirty="0"/>
              <a:t> </a:t>
            </a:r>
            <a:r>
              <a:rPr lang="en-GB" sz="3200" dirty="0"/>
              <a:t>	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7772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GB" sz="2400" dirty="0"/>
              <a:t>NIV use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GB" sz="2000" dirty="0"/>
              <a:t>Day 1 		8 hours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GB" sz="2000" dirty="0"/>
              <a:t>Day 2		7 hours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GB" sz="2000" dirty="0"/>
              <a:t>Day 3		5 hours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GB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GB" sz="2400" dirty="0"/>
              <a:t>Nursing workload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GB" sz="2000" dirty="0"/>
              <a:t>26 minute increase in nursing workload in first 8 hours after admission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GB" sz="2000" dirty="0"/>
              <a:t>No difference after 8 hours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GB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GB" sz="2400" dirty="0"/>
              <a:t>Training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GB" sz="2000" dirty="0"/>
              <a:t>7.6 hours in first 3 months;  0.9 hours/month thereafter</a:t>
            </a:r>
          </a:p>
        </p:txBody>
      </p:sp>
    </p:spTree>
    <p:extLst>
      <p:ext uri="{BB962C8B-B14F-4D97-AF65-F5344CB8AC3E}">
        <p14:creationId xmlns:p14="http://schemas.microsoft.com/office/powerpoint/2010/main" val="77899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Learning Outcomes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000" dirty="0"/>
              <a:t>Principles of non invasive ventilation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000" dirty="0"/>
              <a:t>Definition of Respiratory Failure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000" dirty="0"/>
              <a:t>Review of BIPAP therapy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000" dirty="0"/>
              <a:t>NIV Protocol</a:t>
            </a:r>
          </a:p>
        </p:txBody>
      </p:sp>
    </p:spTree>
    <p:extLst>
      <p:ext uri="{BB962C8B-B14F-4D97-AF65-F5344CB8AC3E}">
        <p14:creationId xmlns:p14="http://schemas.microsoft.com/office/powerpoint/2010/main" val="2857497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GB" sz="3200" dirty="0"/>
              <a:t>Benefits of NIV in Acute COPD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GB" sz="2400" dirty="0"/>
              <a:t>Extrapolating from study: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endParaRPr lang="en-GB" sz="2400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GB" sz="2000" dirty="0"/>
              <a:t>Number of patients treated with NIV to prevent one death = 15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GB" sz="2000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GB" sz="2000" dirty="0"/>
              <a:t>Number of patients treated with NIV to prevent one intubation = 8</a:t>
            </a:r>
          </a:p>
        </p:txBody>
      </p:sp>
    </p:spTree>
    <p:extLst>
      <p:ext uri="{BB962C8B-B14F-4D97-AF65-F5344CB8AC3E}">
        <p14:creationId xmlns:p14="http://schemas.microsoft.com/office/powerpoint/2010/main" val="4179221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Success Predictors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Younger Age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Lower acuity of illness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Patient able to co-operate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Moderate </a:t>
            </a:r>
            <a:r>
              <a:rPr lang="en-GB" sz="2400" dirty="0" err="1"/>
              <a:t>hypercapnia</a:t>
            </a:r>
            <a:r>
              <a:rPr lang="en-GB" sz="2400" dirty="0"/>
              <a:t>, PCO</a:t>
            </a:r>
            <a:r>
              <a:rPr lang="en-GB" sz="2400" baseline="-25000" dirty="0"/>
              <a:t>2 </a:t>
            </a:r>
            <a:r>
              <a:rPr lang="en-GB" sz="2400" dirty="0"/>
              <a:t>&gt;6KPa but &lt;12KPa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Improvement in gas exchange/heart rate/ respiratory rate within first 2 hours</a:t>
            </a:r>
          </a:p>
          <a:p>
            <a:pPr eaLnBrk="1" hangingPunct="1">
              <a:buFont typeface="Wingdings" charset="2"/>
              <a:buNone/>
              <a:defRPr/>
            </a:pP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163027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The Patient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Must be conscious and breathing spontaneously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Must have an adequate cough and gag reflex</a:t>
            </a:r>
          </a:p>
        </p:txBody>
      </p:sp>
    </p:spTree>
    <p:extLst>
      <p:ext uri="{BB962C8B-B14F-4D97-AF65-F5344CB8AC3E}">
        <p14:creationId xmlns:p14="http://schemas.microsoft.com/office/powerpoint/2010/main" val="336555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Early Principles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Patient should remain on NIV for as long as possible over the first 24 hours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Patient requires careful monitoring and regular ABG’s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Where necessary, can be discontinued briefly for meals, </a:t>
            </a:r>
            <a:r>
              <a:rPr lang="en-GB" sz="2400" dirty="0" err="1"/>
              <a:t>physio</a:t>
            </a:r>
            <a:r>
              <a:rPr lang="en-GB" sz="2400" dirty="0"/>
              <a:t>, nebulisers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As patient stabilises, may only be necessary to use NIV overnight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123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dirty="0"/>
              <a:t>Protocol Step 1</a:t>
            </a:r>
            <a:br>
              <a:rPr lang="en-GB" sz="3600" dirty="0"/>
            </a:br>
            <a:r>
              <a:rPr lang="en-GB" sz="3600" dirty="0"/>
              <a:t>Selecting The Appropriate Patient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GB" sz="2400" dirty="0"/>
              <a:t>STEP 1.</a:t>
            </a:r>
          </a:p>
          <a:p>
            <a:pPr>
              <a:buFontTx/>
              <a:buChar char="•"/>
              <a:defRPr/>
            </a:pPr>
            <a:r>
              <a:rPr lang="en-GB" sz="2400" dirty="0"/>
              <a:t>History</a:t>
            </a:r>
          </a:p>
          <a:p>
            <a:pPr>
              <a:buFontTx/>
              <a:buChar char="•"/>
              <a:defRPr/>
            </a:pPr>
            <a:r>
              <a:rPr lang="en-GB" sz="2400" dirty="0"/>
              <a:t>Examination</a:t>
            </a:r>
          </a:p>
          <a:p>
            <a:pPr>
              <a:buFontTx/>
              <a:buChar char="•"/>
              <a:defRPr/>
            </a:pPr>
            <a:r>
              <a:rPr lang="en-GB" sz="2400" dirty="0"/>
              <a:t>CXR</a:t>
            </a:r>
          </a:p>
          <a:p>
            <a:pPr>
              <a:buFontTx/>
              <a:buChar char="•"/>
              <a:defRPr/>
            </a:pPr>
            <a:r>
              <a:rPr lang="en-GB" sz="2400" dirty="0"/>
              <a:t>ABG</a:t>
            </a:r>
          </a:p>
          <a:p>
            <a:pPr>
              <a:buNone/>
              <a:defRPr/>
            </a:pPr>
            <a:r>
              <a:rPr lang="en-GB" sz="2400" dirty="0"/>
              <a:t>IS THE PATIENT A CANDIDATE FOR NIV?</a:t>
            </a:r>
          </a:p>
          <a:p>
            <a:pPr>
              <a:buFontTx/>
              <a:buChar char="•"/>
              <a:defRPr/>
            </a:pPr>
            <a:r>
              <a:rPr lang="en-GB" sz="2400" dirty="0"/>
              <a:t>Does the patient have a diagnosis of COPD</a:t>
            </a:r>
          </a:p>
          <a:p>
            <a:pPr>
              <a:buFontTx/>
              <a:buChar char="•"/>
              <a:defRPr/>
            </a:pPr>
            <a:r>
              <a:rPr lang="en-GB" sz="2400" dirty="0"/>
              <a:t>Does the patient have an acidotic exacerbation of COPD</a:t>
            </a:r>
          </a:p>
          <a:p>
            <a:pPr>
              <a:buFontTx/>
              <a:buChar char="•"/>
              <a:defRPr/>
            </a:pPr>
            <a:r>
              <a:rPr lang="en-GB" sz="2400" dirty="0"/>
              <a:t>If no to above then refer to senior medical staff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651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Protocol Step 1</a:t>
            </a:r>
            <a:br>
              <a:rPr lang="en-GB" sz="3200" dirty="0"/>
            </a:br>
            <a:r>
              <a:rPr lang="en-GB" sz="3200" dirty="0"/>
              <a:t>Selecting The Appropriate Patient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GB" sz="2400" dirty="0"/>
              <a:t>Physiological criteria:   </a:t>
            </a:r>
          </a:p>
          <a:p>
            <a:pPr lvl="1">
              <a:buFontTx/>
              <a:buChar char="•"/>
              <a:defRPr/>
            </a:pPr>
            <a:r>
              <a:rPr lang="en-GB" sz="2000" dirty="0"/>
              <a:t>Decompensated (pH &lt;7.35 (H</a:t>
            </a:r>
            <a:r>
              <a:rPr lang="en-GB" sz="2000" baseline="30000" dirty="0"/>
              <a:t>+</a:t>
            </a:r>
            <a:r>
              <a:rPr lang="en-GB" sz="2000" dirty="0"/>
              <a:t>&gt;45))</a:t>
            </a:r>
          </a:p>
          <a:p>
            <a:pPr lvl="1">
              <a:buFontTx/>
              <a:buChar char="•"/>
              <a:defRPr/>
            </a:pPr>
            <a:r>
              <a:rPr lang="en-GB" sz="2000" dirty="0"/>
              <a:t>Type 2 </a:t>
            </a:r>
            <a:r>
              <a:rPr lang="en-GB" sz="2000" dirty="0" err="1"/>
              <a:t>resp</a:t>
            </a:r>
            <a:r>
              <a:rPr lang="en-GB" sz="2000" dirty="0"/>
              <a:t> failure (pCO</a:t>
            </a:r>
            <a:r>
              <a:rPr lang="en-GB" sz="2000" baseline="-25000" dirty="0"/>
              <a:t>2 </a:t>
            </a:r>
            <a:r>
              <a:rPr lang="en-GB" sz="2000" dirty="0"/>
              <a:t>&gt; 6)</a:t>
            </a:r>
          </a:p>
          <a:p>
            <a:pPr lvl="1">
              <a:buFontTx/>
              <a:buChar char="•"/>
              <a:defRPr/>
            </a:pPr>
            <a:endParaRPr lang="en-GB" sz="2000" dirty="0"/>
          </a:p>
          <a:p>
            <a:pPr lvl="1">
              <a:buFontTx/>
              <a:buChar char="•"/>
              <a:defRPr/>
            </a:pPr>
            <a:endParaRPr lang="en-GB" sz="2000" dirty="0"/>
          </a:p>
          <a:p>
            <a:pPr>
              <a:buNone/>
              <a:defRPr/>
            </a:pPr>
            <a:r>
              <a:rPr lang="en-GB" sz="2400" dirty="0"/>
              <a:t>*  On maximum medical therapy (and has been on max med therapy for 1 hour), (nebulised Salbutamol prn, prednisolone, antibiotics if appropriate, controlled FiO</a:t>
            </a:r>
            <a:r>
              <a:rPr lang="en-GB" sz="2400" baseline="-25000" dirty="0"/>
              <a:t>2</a:t>
            </a:r>
            <a:r>
              <a:rPr lang="en-GB" sz="2400" dirty="0"/>
              <a:t> and reversal of respiratory depressants)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577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dirty="0"/>
              <a:t>STEP 2 - CONTRAINDICATIONS</a:t>
            </a:r>
          </a:p>
        </p:txBody>
      </p:sp>
      <p:pic>
        <p:nvPicPr>
          <p:cNvPr id="26630" name="Picture 6" descr="step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66512"/>
            <a:ext cx="8229600" cy="4037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9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dirty="0"/>
              <a:t>STEP 3 – INVOLVING ICU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GB" altLang="en-US" sz="2400" dirty="0"/>
              <a:t>STEP 3:  Should the patient be considered for ICU/intubation?</a:t>
            </a:r>
          </a:p>
          <a:p>
            <a:pPr>
              <a:lnSpc>
                <a:spcPct val="80000"/>
              </a:lnSpc>
              <a:buNone/>
            </a:pPr>
            <a:endParaRPr lang="en-GB" altLang="en-US" sz="2400" dirty="0"/>
          </a:p>
          <a:p>
            <a:pPr>
              <a:lnSpc>
                <a:spcPct val="80000"/>
              </a:lnSpc>
              <a:buNone/>
            </a:pPr>
            <a:r>
              <a:rPr lang="en-GB" altLang="en-US" sz="2400" dirty="0"/>
              <a:t>                       </a:t>
            </a:r>
            <a:r>
              <a:rPr lang="en-GB" altLang="en-US" sz="2400" b="1" dirty="0"/>
              <a:t>YES                                        NO</a:t>
            </a:r>
          </a:p>
          <a:p>
            <a:pPr>
              <a:lnSpc>
                <a:spcPct val="80000"/>
              </a:lnSpc>
              <a:buNone/>
            </a:pPr>
            <a:r>
              <a:rPr lang="en-GB" altLang="en-US" sz="2400" b="1" dirty="0"/>
              <a:t>                    ∕            </a:t>
            </a:r>
            <a:r>
              <a:rPr lang="en-US" altLang="en-US" sz="2400" b="1" dirty="0"/>
              <a:t>\</a:t>
            </a:r>
            <a:r>
              <a:rPr lang="en-GB" altLang="en-US" sz="2400" b="1" dirty="0"/>
              <a:t>                                      ↓</a:t>
            </a:r>
          </a:p>
          <a:p>
            <a:pPr>
              <a:lnSpc>
                <a:spcPct val="80000"/>
              </a:lnSpc>
              <a:buNone/>
            </a:pPr>
            <a:r>
              <a:rPr lang="en-GB" altLang="en-US" sz="1600" b="1" dirty="0"/>
              <a:t>Immediate referral                  Trial of NIV                                  Trial of NIV    </a:t>
            </a:r>
          </a:p>
          <a:p>
            <a:pPr>
              <a:lnSpc>
                <a:spcPct val="80000"/>
              </a:lnSpc>
              <a:buNone/>
            </a:pPr>
            <a:r>
              <a:rPr lang="en-GB" altLang="en-US" sz="1600" b="1" dirty="0"/>
              <a:t>               ↓                                           ↓                                         or consider</a:t>
            </a:r>
          </a:p>
          <a:p>
            <a:pPr>
              <a:lnSpc>
                <a:spcPct val="80000"/>
              </a:lnSpc>
              <a:buNone/>
            </a:pPr>
            <a:r>
              <a:rPr lang="en-GB" altLang="en-US" sz="1600" b="1" dirty="0"/>
              <a:t>Can commence NIV                Refer to respiratory                    palliation              </a:t>
            </a:r>
            <a:r>
              <a:rPr lang="en-GB" altLang="en-US" sz="1400" b="1" dirty="0"/>
              <a:t>    </a:t>
            </a:r>
            <a:r>
              <a:rPr lang="en-GB" altLang="en-US" sz="1600" b="1" dirty="0"/>
              <a:t>           </a:t>
            </a:r>
          </a:p>
          <a:p>
            <a:pPr>
              <a:lnSpc>
                <a:spcPct val="80000"/>
              </a:lnSpc>
              <a:buNone/>
            </a:pPr>
            <a:r>
              <a:rPr lang="en-GB" altLang="en-US" sz="1600" b="1" dirty="0"/>
              <a:t>In interim prior to                    Consultant                                  i.e. end stage                              </a:t>
            </a:r>
          </a:p>
          <a:p>
            <a:pPr>
              <a:lnSpc>
                <a:spcPct val="80000"/>
              </a:lnSpc>
              <a:buNone/>
            </a:pPr>
            <a:r>
              <a:rPr lang="en-GB" altLang="en-US" sz="1600" b="1" dirty="0"/>
              <a:t>review                                                 ↓                                         disease</a:t>
            </a:r>
            <a:endParaRPr lang="en-GB" altLang="en-US" sz="1400" b="1" dirty="0"/>
          </a:p>
          <a:p>
            <a:pPr>
              <a:lnSpc>
                <a:spcPct val="80000"/>
              </a:lnSpc>
              <a:buNone/>
            </a:pPr>
            <a:r>
              <a:rPr lang="en-GB" altLang="en-US" sz="1600" b="1" dirty="0"/>
              <a:t>                                                  Respiratory Consultant to </a:t>
            </a:r>
          </a:p>
          <a:p>
            <a:pPr>
              <a:lnSpc>
                <a:spcPct val="80000"/>
              </a:lnSpc>
              <a:buNone/>
            </a:pPr>
            <a:r>
              <a:rPr lang="en-GB" altLang="en-US" sz="1600" b="1" dirty="0"/>
              <a:t>                                                  liaise with ICU Consultant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773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dirty="0"/>
              <a:t>STEP 4 – INITIATION OF NIV</a:t>
            </a:r>
          </a:p>
        </p:txBody>
      </p:sp>
      <p:pic>
        <p:nvPicPr>
          <p:cNvPr id="37892" name="Picture 4" descr="initiation pt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392758"/>
            <a:ext cx="8229600" cy="3814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STEP 4 Cont.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97257"/>
            <a:ext cx="7886700" cy="4351338"/>
          </a:xfrm>
        </p:spPr>
        <p:txBody>
          <a:bodyPr/>
          <a:lstStyle/>
          <a:p>
            <a:pPr marL="609600" indent="-609600">
              <a:buNone/>
              <a:defRPr/>
            </a:pPr>
            <a:r>
              <a:rPr lang="en-GB" sz="2000" dirty="0"/>
              <a:t>3.  Set ventilator settings:</a:t>
            </a:r>
          </a:p>
          <a:p>
            <a:pPr marL="609600" indent="-609600">
              <a:buNone/>
              <a:defRPr/>
            </a:pPr>
            <a:r>
              <a:rPr lang="en-GB" sz="2000" dirty="0"/>
              <a:t>  - IPAP = 10cmH</a:t>
            </a:r>
            <a:r>
              <a:rPr lang="en-GB" sz="2000" baseline="-25000" dirty="0"/>
              <a:t>2</a:t>
            </a:r>
            <a:r>
              <a:rPr lang="en-GB" sz="2000" dirty="0"/>
              <a:t>O</a:t>
            </a:r>
          </a:p>
          <a:p>
            <a:pPr marL="609600" indent="-609600">
              <a:buNone/>
              <a:defRPr/>
            </a:pPr>
            <a:r>
              <a:rPr lang="en-GB" sz="2000" dirty="0"/>
              <a:t>  - EPAP = 4cmH</a:t>
            </a:r>
            <a:r>
              <a:rPr lang="en-GB" sz="2000" baseline="-25000" dirty="0"/>
              <a:t>2</a:t>
            </a:r>
            <a:r>
              <a:rPr lang="en-GB" sz="2000" dirty="0"/>
              <a:t>O</a:t>
            </a:r>
          </a:p>
          <a:p>
            <a:pPr marL="609600" indent="-609600">
              <a:buNone/>
              <a:defRPr/>
            </a:pPr>
            <a:r>
              <a:rPr lang="en-GB" sz="2000" dirty="0"/>
              <a:t>  - RATE = 12 bpm (becomes active should patient stop breathing or have periods of apnoea)</a:t>
            </a:r>
          </a:p>
          <a:p>
            <a:pPr marL="609600" indent="-609600">
              <a:buNone/>
              <a:defRPr/>
            </a:pPr>
            <a:r>
              <a:rPr lang="en-GB" sz="2000" dirty="0"/>
              <a:t>  - EXPIRATORY TRIGGER = 1</a:t>
            </a:r>
          </a:p>
          <a:p>
            <a:pPr marL="609600" indent="-609600">
              <a:buNone/>
              <a:defRPr/>
            </a:pPr>
            <a:r>
              <a:rPr lang="en-GB" sz="2000" dirty="0"/>
              <a:t>  - INSPIRATORY TRIGGER = 1</a:t>
            </a:r>
          </a:p>
          <a:p>
            <a:pPr marL="609600" indent="-609600">
              <a:buNone/>
              <a:defRPr/>
            </a:pPr>
            <a:r>
              <a:rPr lang="en-GB" sz="2000" dirty="0"/>
              <a:t> - RISE TIME = 5</a:t>
            </a:r>
          </a:p>
          <a:p>
            <a:pPr marL="609600" indent="-609600">
              <a:buNone/>
              <a:defRPr/>
            </a:pPr>
            <a:r>
              <a:rPr lang="en-GB" sz="2000" dirty="0"/>
              <a:t> - OXYGEN = if supplementary oxygen required, set at 4ltr/min and titrate as necessary to maintain SpO</a:t>
            </a:r>
            <a:r>
              <a:rPr lang="en-GB" sz="2000" baseline="-25000" dirty="0"/>
              <a:t>2 </a:t>
            </a:r>
            <a:r>
              <a:rPr lang="en-GB" sz="2000" dirty="0"/>
              <a:t>88-92%</a:t>
            </a:r>
          </a:p>
          <a:p>
            <a:pPr marL="609600" indent="-609600">
              <a:buNone/>
              <a:defRPr/>
            </a:pPr>
            <a:endParaRPr lang="en-GB" sz="2000" dirty="0"/>
          </a:p>
          <a:p>
            <a:pPr marL="609600" indent="-609600">
              <a:buNone/>
              <a:defRPr/>
            </a:pPr>
            <a:r>
              <a:rPr lang="en-GB" sz="2000" dirty="0"/>
              <a:t>4.  Increase IPAP in increments of 2cmH</a:t>
            </a:r>
            <a:r>
              <a:rPr lang="en-GB" sz="2000" baseline="-25000" dirty="0"/>
              <a:t>2</a:t>
            </a:r>
            <a:r>
              <a:rPr lang="en-GB" sz="2000" dirty="0"/>
              <a:t>O to the maximum                     that the patient will tolerate</a:t>
            </a:r>
            <a:endParaRPr lang="en-GB" sz="2000" baseline="-25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00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WHAT IS NIV?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“The application of positive airway pressure to the upper respiratory tract for the purpose of augmenting alveolar ventilation”(BTS, 2002)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First used for treatment of hypoventilation at night in patients with neuromuscular disease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Many trials have shown NIV as a valuable treatment for acute </a:t>
            </a:r>
            <a:r>
              <a:rPr lang="en-GB" sz="2400" dirty="0" err="1"/>
              <a:t>hypercapnic</a:t>
            </a:r>
            <a:r>
              <a:rPr lang="en-GB" sz="2400" dirty="0"/>
              <a:t> respiratory failure (type II respiratory failure)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NIV (BIPAP) not to be confused with CPAP</a:t>
            </a:r>
          </a:p>
        </p:txBody>
      </p:sp>
    </p:spTree>
    <p:extLst>
      <p:ext uri="{BB962C8B-B14F-4D97-AF65-F5344CB8AC3E}">
        <p14:creationId xmlns:p14="http://schemas.microsoft.com/office/powerpoint/2010/main" val="70041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dirty="0"/>
              <a:t>STEP 5 – MONITORING THE PATIENT ON NIV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GB" sz="1600" b="1" dirty="0"/>
              <a:t>Record observations on NIV </a:t>
            </a:r>
            <a:r>
              <a:rPr lang="en-GB" sz="1600" b="1" dirty="0" err="1"/>
              <a:t>Obs</a:t>
            </a:r>
            <a:r>
              <a:rPr lang="en-GB" sz="1600" b="1" dirty="0"/>
              <a:t> Chart every 15mins for the first hour, evaluate thereafter.</a:t>
            </a:r>
          </a:p>
          <a:p>
            <a:pPr>
              <a:buNone/>
              <a:defRPr/>
            </a:pPr>
            <a:endParaRPr lang="en-GB" sz="1600" b="1" dirty="0"/>
          </a:p>
          <a:p>
            <a:pPr>
              <a:buNone/>
              <a:defRPr/>
            </a:pPr>
            <a:r>
              <a:rPr lang="en-GB" sz="1600" dirty="0"/>
              <a:t>Spo</a:t>
            </a:r>
            <a:r>
              <a:rPr lang="en-GB" sz="1600" baseline="-25000" dirty="0"/>
              <a:t>2 </a:t>
            </a:r>
            <a:r>
              <a:rPr lang="en-GB" sz="1600" dirty="0"/>
              <a:t>– Continuous monitoring with pulse </a:t>
            </a:r>
            <a:r>
              <a:rPr lang="en-GB" sz="1600" dirty="0" err="1"/>
              <a:t>oximeter</a:t>
            </a:r>
            <a:endParaRPr lang="en-GB" sz="1600" dirty="0"/>
          </a:p>
          <a:p>
            <a:pPr>
              <a:buNone/>
              <a:defRPr/>
            </a:pPr>
            <a:endParaRPr lang="en-GB" sz="1600" baseline="-25000" dirty="0"/>
          </a:p>
          <a:p>
            <a:pPr>
              <a:buNone/>
              <a:defRPr/>
            </a:pPr>
            <a:r>
              <a:rPr lang="en-GB" sz="1600" dirty="0"/>
              <a:t>ABG’s – 1 hour post commencement of NIV, thereafter evaluate as per patients condition.  (if ABG’s worsening after 4-6 hours then this is a poor prognostic factor for NIV)</a:t>
            </a:r>
          </a:p>
          <a:p>
            <a:pPr>
              <a:buNone/>
              <a:defRPr/>
            </a:pPr>
            <a:endParaRPr lang="en-GB" sz="1600" dirty="0"/>
          </a:p>
          <a:p>
            <a:pPr>
              <a:buNone/>
              <a:defRPr/>
            </a:pPr>
            <a:r>
              <a:rPr lang="en-GB" sz="1600" dirty="0"/>
              <a:t>Respiratory Rate</a:t>
            </a:r>
          </a:p>
          <a:p>
            <a:pPr>
              <a:buNone/>
              <a:defRPr/>
            </a:pPr>
            <a:r>
              <a:rPr lang="en-GB" sz="1600" dirty="0"/>
              <a:t>Heart Rate</a:t>
            </a:r>
          </a:p>
          <a:p>
            <a:pPr>
              <a:buNone/>
              <a:defRPr/>
            </a:pPr>
            <a:r>
              <a:rPr lang="en-GB" sz="1600" dirty="0"/>
              <a:t>Evaluate accessory muscle use</a:t>
            </a:r>
          </a:p>
          <a:p>
            <a:pPr>
              <a:buNone/>
              <a:defRPr/>
            </a:pPr>
            <a:r>
              <a:rPr lang="en-GB" sz="1600" dirty="0"/>
              <a:t>Mental State</a:t>
            </a:r>
          </a:p>
          <a:p>
            <a:pPr>
              <a:buNone/>
              <a:defRPr/>
            </a:pPr>
            <a:r>
              <a:rPr lang="en-GB" sz="1600" dirty="0"/>
              <a:t>Chest wall movement (to ensure adequate ventilation)</a:t>
            </a:r>
          </a:p>
          <a:p>
            <a:pPr>
              <a:buNone/>
              <a:defRPr/>
            </a:pPr>
            <a:r>
              <a:rPr lang="en-GB" sz="1600" dirty="0"/>
              <a:t>Synchrony with ventilator and air leaks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493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dirty="0"/>
              <a:t>STEP 6 – TREATMENT FAILURE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altLang="en-US" sz="2400" dirty="0"/>
              <a:t>Indication of failure include:</a:t>
            </a:r>
          </a:p>
          <a:p>
            <a:pPr>
              <a:buNone/>
            </a:pPr>
            <a:r>
              <a:rPr lang="en-GB" altLang="en-US" sz="2400" dirty="0"/>
              <a:t>■  No improvement in acidosis</a:t>
            </a:r>
          </a:p>
          <a:p>
            <a:pPr>
              <a:buNone/>
            </a:pPr>
            <a:r>
              <a:rPr lang="en-GB" altLang="en-US" sz="2400" dirty="0"/>
              <a:t>■  No improvement in CO</a:t>
            </a:r>
            <a:r>
              <a:rPr lang="en-GB" altLang="en-US" sz="2400" baseline="-25000" dirty="0"/>
              <a:t>2</a:t>
            </a:r>
          </a:p>
          <a:p>
            <a:pPr>
              <a:buNone/>
            </a:pPr>
            <a:r>
              <a:rPr lang="en-GB" altLang="en-US" sz="2400" dirty="0"/>
              <a:t>■  No reduction in respiratory rate</a:t>
            </a:r>
          </a:p>
          <a:p>
            <a:pPr>
              <a:buNone/>
            </a:pPr>
            <a:r>
              <a:rPr lang="en-GB" altLang="en-US" sz="2400" dirty="0"/>
              <a:t>■  Patient not tolerating</a:t>
            </a:r>
          </a:p>
          <a:p>
            <a:pPr>
              <a:buNone/>
            </a:pPr>
            <a:r>
              <a:rPr lang="en-GB" altLang="en-US" sz="2400" dirty="0"/>
              <a:t>■  Patients refusal</a:t>
            </a:r>
          </a:p>
          <a:p>
            <a:pPr>
              <a:buNone/>
            </a:pPr>
            <a:endParaRPr lang="en-GB" altLang="en-US" sz="2400" dirty="0"/>
          </a:p>
          <a:p>
            <a:pPr>
              <a:buNone/>
            </a:pPr>
            <a:r>
              <a:rPr lang="en-GB" altLang="en-US" sz="2400" b="1" dirty="0"/>
              <a:t>If ceiling of treatment and NIV fails refer to local palliative care guidelines.  Ensure documentation of patient and family views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345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dirty="0"/>
              <a:t>Step 7 – Weaning Criteria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GB" sz="2000" dirty="0"/>
              <a:t>Is the Patient ready to wean?</a:t>
            </a:r>
          </a:p>
          <a:p>
            <a:pPr lvl="1">
              <a:defRPr/>
            </a:pPr>
            <a:r>
              <a:rPr lang="en-GB" sz="2000" dirty="0"/>
              <a:t>Clinically stable  for &gt; 6 hours</a:t>
            </a:r>
          </a:p>
          <a:p>
            <a:pPr lvl="1">
              <a:defRPr/>
            </a:pPr>
            <a:r>
              <a:rPr lang="en-GB" sz="2000" dirty="0"/>
              <a:t>Respiratory Rate &lt;24 bpm</a:t>
            </a:r>
          </a:p>
          <a:p>
            <a:pPr lvl="1">
              <a:defRPr/>
            </a:pPr>
            <a:r>
              <a:rPr lang="en-GB" sz="2000" dirty="0"/>
              <a:t>Heart Rate &lt;110 bpm</a:t>
            </a:r>
          </a:p>
          <a:p>
            <a:pPr lvl="1">
              <a:defRPr/>
            </a:pPr>
            <a:r>
              <a:rPr lang="en-GB" sz="2000" dirty="0"/>
              <a:t>H</a:t>
            </a:r>
            <a:r>
              <a:rPr lang="en-GB" sz="2000" baseline="30000" dirty="0"/>
              <a:t>+ </a:t>
            </a:r>
            <a:r>
              <a:rPr lang="en-GB" sz="2000" dirty="0"/>
              <a:t>&lt;45</a:t>
            </a:r>
          </a:p>
          <a:p>
            <a:pPr lvl="1">
              <a:defRPr/>
            </a:pPr>
            <a:r>
              <a:rPr lang="en-GB" sz="2000" dirty="0"/>
              <a:t>SpO</a:t>
            </a:r>
            <a:r>
              <a:rPr lang="en-GB" sz="2000" baseline="-25000" dirty="0"/>
              <a:t>2</a:t>
            </a:r>
            <a:r>
              <a:rPr lang="en-GB" sz="2000" dirty="0"/>
              <a:t> 88% or above on &lt;4 litres O</a:t>
            </a:r>
            <a:r>
              <a:rPr lang="en-GB" sz="2000" baseline="-25000" dirty="0"/>
              <a:t>2</a:t>
            </a:r>
            <a:r>
              <a:rPr lang="en-GB" sz="2000" dirty="0"/>
              <a:t> whilst on NIV</a:t>
            </a:r>
          </a:p>
          <a:p>
            <a:pPr lvl="1">
              <a:buNone/>
              <a:defRPr/>
            </a:pPr>
            <a:r>
              <a:rPr lang="en-GB" sz="2000" b="1" dirty="0"/>
              <a:t>If ‘no’ to the above:</a:t>
            </a:r>
          </a:p>
          <a:p>
            <a:pPr lvl="1">
              <a:buFontTx/>
              <a:buChar char="-"/>
              <a:defRPr/>
            </a:pPr>
            <a:r>
              <a:rPr lang="en-GB" sz="2000" dirty="0"/>
              <a:t>Continuous NIV (monitor as before)</a:t>
            </a:r>
            <a:endParaRPr lang="en-GB" sz="2000" b="1" dirty="0"/>
          </a:p>
          <a:p>
            <a:pPr lvl="1">
              <a:buNone/>
              <a:defRPr/>
            </a:pPr>
            <a:r>
              <a:rPr lang="en-GB" sz="2000" b="1" dirty="0"/>
              <a:t>If ‘yes’ to the above:</a:t>
            </a:r>
          </a:p>
          <a:p>
            <a:pPr lvl="1">
              <a:buFontTx/>
              <a:buChar char="-"/>
              <a:defRPr/>
            </a:pPr>
            <a:r>
              <a:rPr lang="en-GB" sz="2000" dirty="0"/>
              <a:t>Allow breaks</a:t>
            </a:r>
          </a:p>
          <a:p>
            <a:pPr lvl="1">
              <a:buFontTx/>
              <a:buChar char="-"/>
              <a:defRPr/>
            </a:pPr>
            <a:r>
              <a:rPr lang="en-GB" sz="2000" dirty="0"/>
              <a:t>Consider nocturnal ventilation only</a:t>
            </a:r>
          </a:p>
          <a:p>
            <a:pPr lvl="1">
              <a:buFontTx/>
              <a:buChar char="-"/>
              <a:defRPr/>
            </a:pPr>
            <a:r>
              <a:rPr lang="en-GB" sz="2000" dirty="0"/>
              <a:t>Controlled O</a:t>
            </a:r>
            <a:r>
              <a:rPr lang="en-GB" sz="2000" baseline="-25000" dirty="0"/>
              <a:t>2 </a:t>
            </a:r>
            <a:r>
              <a:rPr lang="en-GB" sz="2000" dirty="0"/>
              <a:t>therapy</a:t>
            </a:r>
          </a:p>
          <a:p>
            <a:pPr lvl="1">
              <a:buFontTx/>
              <a:buChar char="-"/>
              <a:defRPr/>
            </a:pPr>
            <a:endParaRPr lang="en-GB" sz="2000" dirty="0"/>
          </a:p>
          <a:p>
            <a:pPr lvl="1">
              <a:buNone/>
              <a:defRPr/>
            </a:pPr>
            <a:r>
              <a:rPr lang="en-GB" sz="2000" b="1" dirty="0"/>
              <a:t>If worsening respiratory distress, reassess patient,                                             review therapy and consider recommencing NIV</a:t>
            </a:r>
          </a:p>
          <a:p>
            <a:pPr lvl="1">
              <a:buNone/>
              <a:defRPr/>
            </a:pP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250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20133"/>
              </p:ext>
            </p:extLst>
          </p:nvPr>
        </p:nvGraphicFramePr>
        <p:xfrm>
          <a:off x="4763" y="1981200"/>
          <a:ext cx="913447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5625893" imgH="2158921" progId="Word.Document.12">
                  <p:link updateAutomatic="1"/>
                </p:oleObj>
              </mc:Choice>
              <mc:Fallback>
                <p:oleObj name="Document" r:id="rId3" imgW="5625893" imgH="2158921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981200"/>
                        <a:ext cx="9134475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Common Problems: </a:t>
            </a:r>
          </a:p>
          <a:p>
            <a:pPr algn="ctr" eaLnBrk="1" hangingPunct="1">
              <a:defRPr/>
            </a:pPr>
            <a:r>
              <a:rPr lang="en-US" sz="3600" b="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Dysynchrony</a:t>
            </a:r>
            <a:endParaRPr lang="en-US" sz="3600" b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5293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0" dirty="0">
                <a:solidFill>
                  <a:schemeClr val="tx1"/>
                </a:solidFill>
                <a:latin typeface="+mj-lt"/>
              </a:rPr>
              <a:t>Common Problems:</a:t>
            </a:r>
          </a:p>
          <a:p>
            <a:pPr algn="ctr" eaLnBrk="1" hangingPunct="1">
              <a:defRPr/>
            </a:pPr>
            <a:r>
              <a:rPr lang="en-US" sz="3600" b="0" dirty="0">
                <a:solidFill>
                  <a:schemeClr val="tx1"/>
                </a:solidFill>
                <a:latin typeface="+mj-lt"/>
              </a:rPr>
              <a:t>Mask Fit</a:t>
            </a:r>
          </a:p>
        </p:txBody>
      </p:sp>
      <p:graphicFrame>
        <p:nvGraphicFramePr>
          <p:cNvPr id="501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137141"/>
              </p:ext>
            </p:extLst>
          </p:nvPr>
        </p:nvGraphicFramePr>
        <p:xfrm>
          <a:off x="-74006" y="1565234"/>
          <a:ext cx="9144521" cy="3900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3" imgW="5625893" imgH="2400212" progId="Word.Document.12">
                  <p:link updateAutomatic="1"/>
                </p:oleObj>
              </mc:Choice>
              <mc:Fallback>
                <p:oleObj name="Document" r:id="rId3" imgW="5625893" imgH="2400212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4006" y="1565234"/>
                        <a:ext cx="9144521" cy="3900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203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349947"/>
              </p:ext>
            </p:extLst>
          </p:nvPr>
        </p:nvGraphicFramePr>
        <p:xfrm>
          <a:off x="101600" y="1905000"/>
          <a:ext cx="89408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3" imgW="5625893" imgH="1917629" progId="Word.Document.12">
                  <p:link updateAutomatic="1"/>
                </p:oleObj>
              </mc:Choice>
              <mc:Fallback>
                <p:oleObj name="Document" r:id="rId3" imgW="5625893" imgH="1917629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905000"/>
                        <a:ext cx="89408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0" dirty="0">
                <a:solidFill>
                  <a:schemeClr val="tx2"/>
                </a:solidFill>
                <a:latin typeface="+mj-lt"/>
              </a:rPr>
              <a:t>Common Problems –</a:t>
            </a:r>
          </a:p>
          <a:p>
            <a:pPr algn="ctr" eaLnBrk="1" hangingPunct="1">
              <a:defRPr/>
            </a:pPr>
            <a:r>
              <a:rPr lang="en-US" sz="3600" b="0" dirty="0">
                <a:solidFill>
                  <a:schemeClr val="tx2"/>
                </a:solidFill>
                <a:latin typeface="+mj-lt"/>
              </a:rPr>
              <a:t>ABGs not improved</a:t>
            </a:r>
          </a:p>
        </p:txBody>
      </p:sp>
    </p:spTree>
    <p:extLst>
      <p:ext uri="{BB962C8B-B14F-4D97-AF65-F5344CB8AC3E}">
        <p14:creationId xmlns:p14="http://schemas.microsoft.com/office/powerpoint/2010/main" val="566755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994369"/>
              </p:ext>
            </p:extLst>
          </p:nvPr>
        </p:nvGraphicFramePr>
        <p:xfrm>
          <a:off x="0" y="2057400"/>
          <a:ext cx="9158288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Document" r:id="rId3" imgW="5625893" imgH="1638240" progId="Word.Document.12">
                  <p:link updateAutomatic="1"/>
                </p:oleObj>
              </mc:Choice>
              <mc:Fallback>
                <p:oleObj name="Document" r:id="rId3" imgW="5625893" imgH="163824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9158288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Other Common Problems</a:t>
            </a:r>
          </a:p>
        </p:txBody>
      </p:sp>
    </p:spTree>
    <p:extLst>
      <p:ext uri="{BB962C8B-B14F-4D97-AF65-F5344CB8AC3E}">
        <p14:creationId xmlns:p14="http://schemas.microsoft.com/office/powerpoint/2010/main" val="1567994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Thank you</a:t>
            </a:r>
          </a:p>
          <a:p>
            <a:r>
              <a:rPr lang="en-GB" altLang="en-US" dirty="0"/>
              <a:t>Please fill out the online survey to obtain a certificate</a:t>
            </a:r>
          </a:p>
        </p:txBody>
      </p:sp>
    </p:spTree>
    <p:extLst>
      <p:ext uri="{BB962C8B-B14F-4D97-AF65-F5344CB8AC3E}">
        <p14:creationId xmlns:p14="http://schemas.microsoft.com/office/powerpoint/2010/main" val="1885671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/>
              <a:t>Principles of Non Invasive Ventilation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Blip>
                <a:blip r:embed="rId3"/>
              </a:buBlip>
              <a:defRPr/>
            </a:pPr>
            <a:r>
              <a:rPr lang="en-GB" sz="2400" dirty="0"/>
              <a:t>Provision of </a:t>
            </a:r>
            <a:r>
              <a:rPr lang="en-GB" sz="2400" dirty="0" err="1"/>
              <a:t>ventilatory</a:t>
            </a:r>
            <a:r>
              <a:rPr lang="en-GB" sz="2400" dirty="0"/>
              <a:t> support through the patients upper airway</a:t>
            </a:r>
          </a:p>
          <a:p>
            <a:pPr eaLnBrk="1" hangingPunct="1">
              <a:lnSpc>
                <a:spcPct val="90000"/>
              </a:lnSpc>
              <a:buFont typeface="Wingdings" charset="2"/>
              <a:buBlip>
                <a:blip r:embed="rId3"/>
              </a:buBlip>
              <a:defRPr/>
            </a:pPr>
            <a:r>
              <a:rPr lang="en-GB" sz="2400" dirty="0"/>
              <a:t>Achieved via special face mask connected to a ventilator</a:t>
            </a:r>
          </a:p>
          <a:p>
            <a:pPr eaLnBrk="1" hangingPunct="1">
              <a:lnSpc>
                <a:spcPct val="90000"/>
              </a:lnSpc>
              <a:buFont typeface="Wingdings" charset="2"/>
              <a:buBlip>
                <a:blip r:embed="rId3"/>
              </a:buBlip>
              <a:defRPr/>
            </a:pPr>
            <a:r>
              <a:rPr lang="en-GB" sz="2400" dirty="0"/>
              <a:t>No use of tracheal tube, laryngeal mask or tracheostomy</a:t>
            </a:r>
          </a:p>
        </p:txBody>
      </p:sp>
      <p:graphicFrame>
        <p:nvGraphicFramePr>
          <p:cNvPr id="922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1783077"/>
              </p:ext>
            </p:extLst>
          </p:nvPr>
        </p:nvGraphicFramePr>
        <p:xfrm>
          <a:off x="5025453" y="1315388"/>
          <a:ext cx="3084226" cy="4111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4" imgW="4571429" imgH="6095238" progId="MSPhotoEd.3">
                  <p:embed/>
                </p:oleObj>
              </mc:Choice>
              <mc:Fallback>
                <p:oleObj name="Photo Editor Photo" r:id="rId4" imgW="4571429" imgH="60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453" y="1315388"/>
                        <a:ext cx="3084226" cy="4111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0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Respiratory Failure Defined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“Failure to maintain adequate gas exchange”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FF3300"/>
                </a:solidFill>
              </a:rPr>
              <a:t>■ </a:t>
            </a:r>
            <a:r>
              <a:rPr lang="en-GB" altLang="en-US" sz="2400" b="1" dirty="0"/>
              <a:t>Type I failure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PaO</a:t>
            </a:r>
            <a:r>
              <a:rPr lang="en-GB" altLang="en-US" sz="2400" baseline="-25000" dirty="0"/>
              <a:t>2 </a:t>
            </a:r>
            <a:r>
              <a:rPr lang="en-GB" altLang="en-US" sz="2400" dirty="0"/>
              <a:t>&lt;8 </a:t>
            </a:r>
            <a:r>
              <a:rPr lang="en-GB" altLang="en-US" sz="2400" dirty="0" err="1"/>
              <a:t>kPa</a:t>
            </a:r>
            <a:r>
              <a:rPr lang="en-GB" altLang="en-US" sz="2400" dirty="0"/>
              <a:t> with normal or low PaCO</a:t>
            </a:r>
            <a:r>
              <a:rPr lang="en-GB" altLang="en-US" sz="2400" baseline="-25000" dirty="0"/>
              <a:t>2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Lung Failure (gas exchange) manifested by </a:t>
            </a:r>
            <a:r>
              <a:rPr lang="en-GB" altLang="en-US" sz="2400" dirty="0" err="1"/>
              <a:t>hypoxaemia</a:t>
            </a:r>
            <a:endParaRPr lang="en-GB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FF3300"/>
                </a:solidFill>
              </a:rPr>
              <a:t>■</a:t>
            </a:r>
            <a:r>
              <a:rPr lang="en-GB" altLang="en-US" sz="2400" b="1" dirty="0"/>
              <a:t>  Type II failure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PaO</a:t>
            </a:r>
            <a:r>
              <a:rPr lang="en-GB" altLang="en-US" sz="2400" baseline="-25000" dirty="0"/>
              <a:t>2 </a:t>
            </a:r>
            <a:r>
              <a:rPr lang="en-GB" altLang="en-US" sz="2400" dirty="0"/>
              <a:t>&lt;8 </a:t>
            </a:r>
            <a:r>
              <a:rPr lang="en-GB" altLang="en-US" sz="2400" dirty="0" err="1"/>
              <a:t>kPa</a:t>
            </a:r>
            <a:r>
              <a:rPr lang="en-GB" altLang="en-US" sz="2400" dirty="0"/>
              <a:t> and PaCO</a:t>
            </a:r>
            <a:r>
              <a:rPr lang="en-GB" altLang="en-US" sz="2400" baseline="-25000" dirty="0"/>
              <a:t>2 </a:t>
            </a:r>
            <a:r>
              <a:rPr lang="en-GB" altLang="en-US" sz="2400" dirty="0"/>
              <a:t>&gt;6 </a:t>
            </a:r>
            <a:r>
              <a:rPr lang="en-GB" altLang="en-US" sz="2400" dirty="0" err="1"/>
              <a:t>kPa</a:t>
            </a:r>
            <a:endParaRPr lang="en-GB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Pump failure (</a:t>
            </a:r>
            <a:r>
              <a:rPr lang="en-GB" altLang="en-US" sz="2400" dirty="0" err="1"/>
              <a:t>ventilatory</a:t>
            </a:r>
            <a:r>
              <a:rPr lang="en-GB" altLang="en-US" sz="2400" dirty="0"/>
              <a:t>) manifested by </a:t>
            </a:r>
            <a:r>
              <a:rPr lang="en-GB" altLang="en-US" sz="2400" dirty="0" err="1"/>
              <a:t>Hypercapnoea</a:t>
            </a:r>
            <a:endParaRPr lang="en-GB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Respiratory failure can be acute, acute-on-chronic or chronic</a:t>
            </a:r>
          </a:p>
        </p:txBody>
      </p:sp>
    </p:spTree>
    <p:extLst>
      <p:ext uri="{BB962C8B-B14F-4D97-AF65-F5344CB8AC3E}">
        <p14:creationId xmlns:p14="http://schemas.microsoft.com/office/powerpoint/2010/main" val="19970522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MODES OF VENTILATION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-CPAP</a:t>
            </a:r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endParaRPr lang="en-GB" sz="2400" dirty="0"/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endParaRPr lang="en-GB" sz="2400" dirty="0"/>
          </a:p>
          <a:p>
            <a:pPr eaLnBrk="1" hangingPunct="1">
              <a:buFont typeface="Wingdings" charset="2"/>
              <a:buBlip>
                <a:blip r:embed="rId2"/>
              </a:buBlip>
              <a:defRPr/>
            </a:pPr>
            <a:r>
              <a:rPr lang="en-GB" sz="2400" dirty="0"/>
              <a:t>-NIV (Bi-level, </a:t>
            </a:r>
            <a:r>
              <a:rPr lang="en-GB" sz="2400" dirty="0" err="1"/>
              <a:t>Bipap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585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What is CPAP?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064500" cy="34686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FF33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FF3300"/>
                </a:solidFill>
              </a:rPr>
              <a:t>■ </a:t>
            </a:r>
            <a:r>
              <a:rPr lang="en-GB" altLang="en-US" dirty="0"/>
              <a:t>Continuous           				  PEEP/EPAP - </a:t>
            </a:r>
            <a:r>
              <a:rPr lang="en-GB" altLang="en-US" sz="2400" dirty="0"/>
              <a:t>pressure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FF3300"/>
                </a:solidFill>
              </a:rPr>
              <a:t>■ </a:t>
            </a:r>
            <a:r>
              <a:rPr lang="en-GB" altLang="en-US" dirty="0"/>
              <a:t>Positive                       				 </a:t>
            </a:r>
            <a:r>
              <a:rPr lang="en-GB" altLang="en-US" sz="2400" dirty="0"/>
              <a:t>at one level</a:t>
            </a:r>
            <a:r>
              <a:rPr lang="en-GB" altLang="en-US" dirty="0"/>
              <a:t> </a:t>
            </a:r>
            <a:r>
              <a:rPr lang="en-GB" altLang="en-US" sz="2400" dirty="0"/>
              <a:t>delivered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FF3300"/>
                </a:solidFill>
              </a:rPr>
              <a:t>■ </a:t>
            </a:r>
            <a:r>
              <a:rPr lang="en-GB" altLang="en-US" dirty="0"/>
              <a:t>Airway                          				</a:t>
            </a:r>
            <a:r>
              <a:rPr lang="en-GB" altLang="en-US" sz="2400" dirty="0"/>
              <a:t>continuously through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FF3300"/>
                </a:solidFill>
              </a:rPr>
              <a:t>■ </a:t>
            </a:r>
            <a:r>
              <a:rPr lang="en-GB" altLang="en-US" dirty="0"/>
              <a:t>Pressure                      				 </a:t>
            </a:r>
            <a:r>
              <a:rPr lang="en-GB" altLang="en-US" sz="2400" dirty="0"/>
              <a:t>the breathing cycle</a:t>
            </a:r>
            <a:endParaRPr lang="en-GB" altLang="en-US" sz="2400" dirty="0">
              <a:solidFill>
                <a:srgbClr val="FF3300"/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68313" y="2060575"/>
            <a:ext cx="4464050" cy="3168650"/>
          </a:xfrm>
          <a:prstGeom prst="rightArrowCallout">
            <a:avLst>
              <a:gd name="adj1" fmla="val 25000"/>
              <a:gd name="adj2" fmla="val 25000"/>
              <a:gd name="adj3" fmla="val 23480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charset="2"/>
              <a:buNone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572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/>
              <a:t>CPAP</a:t>
            </a:r>
            <a:br>
              <a:rPr lang="en-GB" dirty="0"/>
            </a:br>
            <a:r>
              <a:rPr lang="en-GB" sz="2800" i="1" dirty="0"/>
              <a:t>continuous positive airway pressure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90600" y="2133600"/>
            <a:ext cx="358140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400" dirty="0">
                <a:latin typeface="+mn-lt"/>
              </a:rPr>
              <a:t>What is it?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752600" y="32766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524000" y="55626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1752600" y="4724400"/>
            <a:ext cx="48006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57200" y="30480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Pressure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029200" y="57912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Time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5715000" y="6019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9144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81000" y="44958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10cmH</a:t>
            </a:r>
            <a:r>
              <a:rPr lang="en-GB" altLang="en-US" sz="2000" baseline="-25000">
                <a:latin typeface="Times New Roman" panose="02020603050405020304" pitchFamily="18" charset="0"/>
              </a:rPr>
              <a:t>2</a:t>
            </a:r>
            <a:r>
              <a:rPr lang="en-GB" altLang="en-US" sz="20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191000" y="31242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209800" y="33528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 i="1">
                <a:latin typeface="Times New Roman" panose="02020603050405020304" pitchFamily="18" charset="0"/>
              </a:rPr>
              <a:t>Inspiration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648200" y="33528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000" i="1">
                <a:latin typeface="Times New Roman" panose="02020603050405020304" pitchFamily="18" charset="0"/>
              </a:rPr>
              <a:t>Expiration</a:t>
            </a:r>
          </a:p>
        </p:txBody>
      </p:sp>
    </p:spTree>
    <p:extLst>
      <p:ext uri="{BB962C8B-B14F-4D97-AF65-F5344CB8AC3E}">
        <p14:creationId xmlns:p14="http://schemas.microsoft.com/office/powerpoint/2010/main" val="3564437407"/>
      </p:ext>
    </p:extLst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ACK theme" id="{75FFE468-3B7E-4C82-A462-E22C6E5790A0}" vid="{E73379FD-5B52-4EB3-A98B-74B0B41F02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QUACK theme</Template>
  <TotalTime>197</TotalTime>
  <Words>1900</Words>
  <Application>Microsoft Office PowerPoint</Application>
  <PresentationFormat>On-screen Show (4:3)</PresentationFormat>
  <Paragraphs>320</Paragraphs>
  <Slides>48</Slides>
  <Notes>3</Notes>
  <HiddenSlides>4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Wingdings</vt:lpstr>
      <vt:lpstr>QUACK theme</vt:lpstr>
      <vt:lpstr>???</vt:lpstr>
      <vt:lpstr>???</vt:lpstr>
      <vt:lpstr>???</vt:lpstr>
      <vt:lpstr>???</vt:lpstr>
      <vt:lpstr>Photo Editor Photo</vt:lpstr>
      <vt:lpstr> NON-INVASIVE VENTILATION (NIV)</vt:lpstr>
      <vt:lpstr>Disclaimer*</vt:lpstr>
      <vt:lpstr>Learning Outcomes</vt:lpstr>
      <vt:lpstr>WHAT IS NIV?</vt:lpstr>
      <vt:lpstr>Principles of Non Invasive Ventilation</vt:lpstr>
      <vt:lpstr>Respiratory Failure Defined</vt:lpstr>
      <vt:lpstr>MODES OF VENTILATION</vt:lpstr>
      <vt:lpstr>What is CPAP?</vt:lpstr>
      <vt:lpstr>CPAP continuous positive airway pressure</vt:lpstr>
      <vt:lpstr>CPAP-WHAT DOES IT DO?</vt:lpstr>
      <vt:lpstr>CPAP - INDICATIONS</vt:lpstr>
      <vt:lpstr>Benefits of CPAP</vt:lpstr>
      <vt:lpstr>Contraindications</vt:lpstr>
      <vt:lpstr>Possible Complications</vt:lpstr>
      <vt:lpstr>What is BiPAP?</vt:lpstr>
      <vt:lpstr>NIV/BiPAP non-invasive ventilation/bilevel positive airway pressure</vt:lpstr>
      <vt:lpstr>BIPAP – WHAT DOES IT DO?</vt:lpstr>
      <vt:lpstr>BIPAP Cont.</vt:lpstr>
      <vt:lpstr>NIV/BiPAP non-invasive ventilation/bilevel positive airway pressure</vt:lpstr>
      <vt:lpstr>Intrinsic PEEP in COPD</vt:lpstr>
      <vt:lpstr>EPAP during expiration cont.</vt:lpstr>
      <vt:lpstr>Modes Available On BiPAP Machines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ADVANTAGES OF NIV</vt:lpstr>
      <vt:lpstr>NIV for COPD in the real world – on the medical wards</vt:lpstr>
      <vt:lpstr>NIV for COPD in the real world</vt:lpstr>
      <vt:lpstr>NIV for COPD in the real world </vt:lpstr>
      <vt:lpstr>NIV for COPD in the real world  </vt:lpstr>
      <vt:lpstr>Benefits of NIV in Acute COPD</vt:lpstr>
      <vt:lpstr>NIV for COPD in the real world  </vt:lpstr>
      <vt:lpstr>Benefits of NIV in Acute COPD</vt:lpstr>
      <vt:lpstr>Success Predictors</vt:lpstr>
      <vt:lpstr>The Patient</vt:lpstr>
      <vt:lpstr>Early Principles</vt:lpstr>
      <vt:lpstr>Protocol Step 1 Selecting The Appropriate Patient</vt:lpstr>
      <vt:lpstr>Protocol Step 1 Selecting The Appropriate Patient</vt:lpstr>
      <vt:lpstr>STEP 2 - CONTRAINDICATIONS</vt:lpstr>
      <vt:lpstr>STEP 3 – INVOLVING ICU</vt:lpstr>
      <vt:lpstr>STEP 4 – INITIATION OF NIV</vt:lpstr>
      <vt:lpstr>STEP 4 Cont.</vt:lpstr>
      <vt:lpstr>STEP 5 – MONITORING THE PATIENT ON NIV</vt:lpstr>
      <vt:lpstr>STEP 6 – TREATMENT FAILURE</vt:lpstr>
      <vt:lpstr>Step 7 – Weaning Criteria</vt:lpstr>
      <vt:lpstr>PowerPoint Presentation</vt:lpstr>
      <vt:lpstr>PowerPoint Presentation</vt:lpstr>
      <vt:lpstr>PowerPoint Presentation</vt:lpstr>
      <vt:lpstr>Other Common Problems</vt:lpstr>
      <vt:lpstr>PowerPoint Presentation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Marie McGrory</dc:creator>
  <cp:lastModifiedBy>INGRAM, Gareth (NHS GREATER GLASGOW &amp; CLYDE)</cp:lastModifiedBy>
  <cp:revision>22</cp:revision>
  <dcterms:created xsi:type="dcterms:W3CDTF">2020-08-22T14:25:18Z</dcterms:created>
  <dcterms:modified xsi:type="dcterms:W3CDTF">2020-11-14T13:39:57Z</dcterms:modified>
</cp:coreProperties>
</file>