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605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3"/>
            <a:ext cx="4351337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ckmeded.co.uk/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685800" y="1412875"/>
            <a:ext cx="7772400" cy="2592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POISONING IN THE AMU</a:t>
            </a:r>
            <a:b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7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Management and Therapeutic Considerations</a:t>
            </a:r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1371600" y="436562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Dr. Christopher Brown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Consultant Physician in Acute Medicine/Diabetes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Specific Management Options - 2</a:t>
            </a:r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Increasing elimination of the harmful agent 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Alkaline Diuresis  (Aspirin)</a:t>
            </a:r>
            <a:endParaRPr/>
          </a:p>
          <a:p>
            <a:pPr marL="514350" marR="0" lvl="1" indent="-571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Haemodialysis (Aspirin)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Specific Management Options - 3</a:t>
            </a:r>
            <a:endParaRPr/>
          </a:p>
        </p:txBody>
      </p:sp>
      <p:sp>
        <p:nvSpPr>
          <p:cNvPr id="145" name="Google Shape;145;p2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Antagonising the direct effects of the harmful agent 	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Desferrioxamine (IRON)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Naloxone (OPIATES)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N-Acetylcysteine (PARACETAMOL)</a:t>
            </a:r>
            <a:endParaRPr/>
          </a:p>
          <a:p>
            <a:pPr marL="171450" marR="0" lvl="0" indent="-571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Specific Poisons - Paracetamol</a:t>
            </a:r>
            <a:endParaRPr/>
          </a:p>
        </p:txBody>
      </p:sp>
      <p:sp>
        <p:nvSpPr>
          <p:cNvPr id="151" name="Google Shape;151;p2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Commonest drug used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50% of all Self Poisoning Episodes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100- 200 deaths per year in UK 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Dangerous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Commonly available OTC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Patients are initially “well” 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 index of suspicion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Paracetamol - Normal Metabolism</a:t>
            </a:r>
            <a:endParaRPr/>
          </a:p>
        </p:txBody>
      </p:sp>
      <p:sp>
        <p:nvSpPr>
          <p:cNvPr id="157" name="Google Shape;157;p2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Paracetamol converted to: </a:t>
            </a:r>
            <a:endParaRPr/>
          </a:p>
          <a:p>
            <a:pPr marL="514350" marR="0" lvl="1" indent="-571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N-Acetyl-p-benzoquinonamine (TOXIC)</a:t>
            </a:r>
            <a:endParaRPr/>
          </a:p>
          <a:p>
            <a:pPr marL="514350" marR="0" lvl="1" indent="-571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conjugated with Glutathione </a:t>
            </a:r>
            <a:endParaRPr/>
          </a:p>
          <a:p>
            <a:pPr marL="514350" marR="0" lvl="1" indent="-571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Glutathione stored in the body</a:t>
            </a:r>
            <a:endParaRPr/>
          </a:p>
          <a:p>
            <a:pPr marL="514350" marR="0" lvl="1" indent="-571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Produces a NON TOXIC metabolite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Paracetamol Metabolism in Overdose</a:t>
            </a:r>
            <a:endParaRPr/>
          </a:p>
        </p:txBody>
      </p:sp>
      <p:sp>
        <p:nvSpPr>
          <p:cNvPr id="163" name="Google Shape;163;p2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Glutathione stores are used up by the excess Paracetamol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Toxic Metabolite build up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Binds irreversibly to hepatic cell membranes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Resulting in liver necrosis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Paracetamol Overdose -Management</a:t>
            </a:r>
            <a:endParaRPr/>
          </a:p>
        </p:txBody>
      </p:sp>
      <p:sp>
        <p:nvSpPr>
          <p:cNvPr id="169" name="Google Shape;169;p2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Initial ABC ( usually well systemically)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 a good history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 TAKEN, AMOUNT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 other medication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History of liver disease/risk factors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N-Acetylcysteine mainstay of treatment 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Shown to be advantageous if given in the first 10 hours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- Acetylcysteine</a:t>
            </a:r>
            <a:endParaRPr/>
          </a:p>
        </p:txBody>
      </p:sp>
      <p:sp>
        <p:nvSpPr>
          <p:cNvPr id="175" name="Google Shape;175;p2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Specific antidote used for Paracetamol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Provides the Sulphydryl groups needed to increase the availability of Glutathione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 that Body can turn the toxic metabolite into the non toxic form and prevent liver cell necrosis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Problem: Not shown to be effective after 15 hours…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Paracetamol Management</a:t>
            </a:r>
            <a:endParaRPr/>
          </a:p>
        </p:txBody>
      </p:sp>
      <p:sp>
        <p:nvSpPr>
          <p:cNvPr id="181" name="Google Shape;181;p2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Able to measure levels of Paracetamol in the blood.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Helps to guide whether amount taken is enough to be hepatotoxic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IN DOUBT start treatment before the Paracetamol levels get back to save time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Paracetamol Management - Pitfalls</a:t>
            </a:r>
            <a:endParaRPr/>
          </a:p>
        </p:txBody>
      </p:sp>
      <p:sp>
        <p:nvSpPr>
          <p:cNvPr id="187" name="Google Shape;187;p3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Patients with Liver Disease/ Alcohol misuser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Chronically depleted stores of Glutathione will allow toxic build up of metabolites sooner than healthy people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Staggered Overdoses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Levels unreliable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 15 hours- what do you do??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Paracetamol Management</a:t>
            </a:r>
            <a:endParaRPr/>
          </a:p>
        </p:txBody>
      </p:sp>
      <p:sp>
        <p:nvSpPr>
          <p:cNvPr id="193" name="Google Shape;193;p3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Err on side of caution </a:t>
            </a:r>
            <a:endParaRPr/>
          </a:p>
          <a:p>
            <a:pPr marL="342900" marR="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 presentation &gt;15hrs – treat and monitor for impending liver failure</a:t>
            </a:r>
            <a:endParaRPr/>
          </a:p>
          <a:p>
            <a:pPr marL="342900" marR="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Early referral to specialist unit </a:t>
            </a:r>
            <a:endParaRPr/>
          </a:p>
          <a:p>
            <a:pPr marL="342900" marR="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 mortality compared with cirrhosis/ decompensated liver disease</a:t>
            </a:r>
            <a:endParaRPr/>
          </a:p>
          <a:p>
            <a:pPr marL="342900" marR="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Psychiatry input essential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Disclaimer*</a:t>
            </a:r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note that QUACK is a regional teaching programme operating across GG&amp;C, Lanarkshire and Ayrshire &amp; Arran. 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presentation outlines general management, though local variances e.g. antibiotic prescription may vary slightly depending on your local trust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Remember to check your local guidelines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Opiate Poisoning - Features</a:t>
            </a:r>
            <a:endParaRPr/>
          </a:p>
        </p:txBody>
      </p:sp>
      <p:sp>
        <p:nvSpPr>
          <p:cNvPr id="199" name="Google Shape;199;p3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 (particularly in GRI)</a:t>
            </a:r>
            <a:endParaRPr/>
          </a:p>
          <a:p>
            <a:pPr marL="342900" marR="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Heroin, Methadone, Analgesics in Elderly</a:t>
            </a:r>
            <a:endParaRPr/>
          </a:p>
          <a:p>
            <a:pPr marL="342900" marR="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Action on the Mu-opiate receptor  giving the effects in overdose.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Pinpoint and sluggishly reactive pupils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Respiratory depression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Coma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 mortality of untreated due to respiratory arrest </a:t>
            </a:r>
            <a:b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Opiate Overdose -Management</a:t>
            </a:r>
            <a:endParaRPr/>
          </a:p>
        </p:txBody>
      </p:sp>
      <p:sp>
        <p:nvSpPr>
          <p:cNvPr id="205" name="Google Shape;205;p3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INITIAL MANAGEMENT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Opiate Overdose -Management 2</a:t>
            </a:r>
            <a:endParaRPr/>
          </a:p>
        </p:txBody>
      </p:sp>
      <p:sp>
        <p:nvSpPr>
          <p:cNvPr id="211" name="Google Shape;211;p3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NALOXONE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Opioid antagonist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 affinity for the Mu-opiate receptors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Little other effects systemically - safe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Rapid onset (&lt;1 min) 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Effects last 2-4 hrs, may need repeated doses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 I-M or I-V</a:t>
            </a:r>
            <a:endParaRPr/>
          </a:p>
          <a:p>
            <a:pPr marL="514350" marR="0" lvl="1" indent="-571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 threshold to give in “unresponsive patient” 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Salicylate (Aspirin) Poisoning</a:t>
            </a:r>
            <a:endParaRPr/>
          </a:p>
        </p:txBody>
      </p:sp>
      <p:sp>
        <p:nvSpPr>
          <p:cNvPr id="217" name="Google Shape;217;p3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Toxicity occurs due to disturbance in Acid-Base balance</a:t>
            </a:r>
            <a:endParaRPr/>
          </a:p>
          <a:p>
            <a:pPr marL="514350" marR="0" lvl="1" indent="-571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Respiratory Alkalosis</a:t>
            </a:r>
            <a:endParaRPr/>
          </a:p>
          <a:p>
            <a:pPr marL="514350" marR="0" lvl="1" indent="-571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Metabolic Acidosis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Aspirin Poisoning - Mechanism 1</a:t>
            </a:r>
            <a:endParaRPr/>
          </a:p>
        </p:txBody>
      </p:sp>
      <p:sp>
        <p:nvSpPr>
          <p:cNvPr id="223" name="Google Shape;223;p3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 stimulation of the respiratory centre makes you over breathe. 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Hyperventilation and espiratory alkalosis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Kidney attempts to compensate for the alkalosis by excreting alkali to give you a metabolic acidosis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Aspirin inhibits the normal metabolic pathways 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Aspirin Poisoning - Mechanism 2</a:t>
            </a:r>
            <a:endParaRPr/>
          </a:p>
        </p:txBody>
      </p:sp>
      <p:sp>
        <p:nvSpPr>
          <p:cNvPr id="229" name="Google Shape;229;p3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Aspirin inhibits the normal metabolic pathways, so you get failure of the normal metabolism of CHO, fats and protein.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Build up of organic acids</a:t>
            </a:r>
            <a:endParaRPr/>
          </a:p>
          <a:p>
            <a:pPr marL="1143000" marR="0" lvl="2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500"/>
              <a:buFont typeface="Noto Sans Symbols"/>
              <a:buChar char="►"/>
            </a:pPr>
            <a:r>
              <a:rPr lang="en-US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Ketones</a:t>
            </a:r>
            <a:endParaRPr/>
          </a:p>
          <a:p>
            <a:pPr marL="1143000" marR="0" lvl="2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500"/>
              <a:buFont typeface="Noto Sans Symbols"/>
              <a:buChar char="►"/>
            </a:pPr>
            <a:r>
              <a:rPr lang="en-US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Lactate</a:t>
            </a:r>
            <a:endParaRPr/>
          </a:p>
          <a:p>
            <a:pPr marL="1143000" marR="0" lvl="2" indent="-2286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500"/>
              <a:buFont typeface="Noto Sans Symbols"/>
              <a:buChar char="►"/>
            </a:pPr>
            <a:r>
              <a:rPr lang="en-US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Pyruvate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Causes a worsening and intractable metabolic insult </a:t>
            </a:r>
            <a:endParaRPr/>
          </a:p>
          <a:p>
            <a:pPr marL="342900" marR="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Metabolic acidosis = bad news for usual metabolic processes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Cardiac decompensation 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Hepatic/renal failure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Coma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Aspirin Poisoning -</a:t>
            </a:r>
            <a:b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Clinical Features</a:t>
            </a:r>
            <a:endParaRPr/>
          </a:p>
        </p:txBody>
      </p:sp>
      <p:sp>
        <p:nvSpPr>
          <p:cNvPr id="235" name="Google Shape;235;p3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Vomiting, Dehydration, Tinnitus, Vertigo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Sweating, Bounding pulses, Hyperventilation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Uncommon 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Confusion, Disorientation, Coma, Convulsions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Haematemesis, Hyperpyrexia, clotting abnormalities, renal failure</a:t>
            </a:r>
            <a:endParaRPr/>
          </a:p>
          <a:p>
            <a:pPr marL="514350" marR="0" lvl="1" indent="-571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Related to serum concentration/metabolic acidosis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Aspirin Overdose -Management</a:t>
            </a:r>
            <a:endParaRPr/>
          </a:p>
        </p:txBody>
      </p:sp>
      <p:sp>
        <p:nvSpPr>
          <p:cNvPr id="241" name="Google Shape;241;p3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Initial Supportive therapy. 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small amounts and asymptomatic may need no treatment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Management tailored according to the amount taken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Able to take Salicylate levels to  help guide treatment options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Aspirin Management - General</a:t>
            </a:r>
            <a:endParaRPr/>
          </a:p>
        </p:txBody>
      </p:sp>
      <p:sp>
        <p:nvSpPr>
          <p:cNvPr id="247" name="Google Shape;247;p4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(EFG)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Aspirin Management - Specific</a:t>
            </a:r>
            <a:endParaRPr/>
          </a:p>
        </p:txBody>
      </p:sp>
      <p:sp>
        <p:nvSpPr>
          <p:cNvPr id="253" name="Google Shape;253;p4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extremely high levels of Aspirin have been ingested and the patients are symptomatic steps may be taken to: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DECREASE Absorption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Drug elimination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Acute Poisoning </a:t>
            </a:r>
            <a:endParaRPr/>
          </a:p>
        </p:txBody>
      </p:sp>
      <p:sp>
        <p:nvSpPr>
          <p:cNvPr id="97" name="Google Shape;97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 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5% ED attendances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3% AMU attendances 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2000 Deaths per year in UK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 of the highest rates of deliberate poisoning in Europe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Often multiple drugs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Alcohol commonly an associated factor</a:t>
            </a:r>
            <a:endParaRPr/>
          </a:p>
          <a:p>
            <a:pPr marL="342900" marR="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will see this very frequently in AMU/GP admissions  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Aspirin - Decreasing Absorption</a:t>
            </a:r>
            <a:endParaRPr/>
          </a:p>
        </p:txBody>
      </p:sp>
      <p:sp>
        <p:nvSpPr>
          <p:cNvPr id="259" name="Google Shape;259;p4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Activated Charcoal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Given in those who have taken more than 250mg/Kg body weight less than 1 hour ago</a:t>
            </a:r>
            <a:endParaRPr/>
          </a:p>
          <a:p>
            <a:pPr marL="514350" marR="0" lvl="1" indent="-571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Gastric Lavage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May be considered in those who have taken more than 500mg/kg body less than 1 hour ago. Steps must be taken to protect the airway (involve ICU)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Aspirin - Increasing Drug Elimination</a:t>
            </a:r>
            <a:endParaRPr/>
          </a:p>
        </p:txBody>
      </p:sp>
      <p:sp>
        <p:nvSpPr>
          <p:cNvPr id="265" name="Google Shape;265;p4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38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Haemodialysis is a definitive management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Used in severe life threatening overdose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Aims to correct the acid base disturbances while removing the active salicylate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Useful in associated AKI 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Tricyclic Antidepressants</a:t>
            </a:r>
            <a:endParaRPr/>
          </a:p>
        </p:txBody>
      </p:sp>
      <p:sp>
        <p:nvSpPr>
          <p:cNvPr id="271" name="Google Shape;271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Seen relatively frequently due to prescribing in GP 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be fatal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be very symptomatic, effects made worse by alcohol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 effects are on the cardiovascular and CNS 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Effects are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Anticholinergic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Quinidine- like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4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TCA Overdose - Clinical features </a:t>
            </a:r>
            <a:endParaRPr/>
          </a:p>
        </p:txBody>
      </p:sp>
      <p:sp>
        <p:nvSpPr>
          <p:cNvPr id="277" name="Google Shape;277;p4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Anticholinergic effects predominate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Dry Mouth, Dry Eyes, Dilated Pupils, Urinary Retention, Blurred Vision, Dizziness, Palpitations, Pyrexia without sweating</a:t>
            </a:r>
            <a:endParaRPr/>
          </a:p>
          <a:p>
            <a:pPr marL="514350" marR="0" lvl="1" indent="-571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CNS effects - Confusion, Delirium, Coma, Convulsions, Myoclonus and Respiratory Depression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TCA Overdose Clinical Features</a:t>
            </a:r>
            <a:endParaRPr/>
          </a:p>
        </p:txBody>
      </p:sp>
      <p:sp>
        <p:nvSpPr>
          <p:cNvPr id="283" name="Google Shape;283;p4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Cardiac Toxicity (quinidine effects)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Heart Block, Asystole, Bradycardia, Tachycardia, Ventricular Dysrythmias</a:t>
            </a:r>
            <a:endParaRPr/>
          </a:p>
          <a:p>
            <a:pPr marL="514350" marR="0" lvl="1" indent="-571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ECG Changes - broadening of QRS complex, Widened QT Interval, Torsades de Pointes…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4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9" name="Google Shape;289;p47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84187" y="1628775"/>
            <a:ext cx="7950200" cy="30210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4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5" name="Google Shape;295;p48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50825" y="1152525"/>
            <a:ext cx="8645525" cy="484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4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TCA Overdose - Management 1</a:t>
            </a:r>
            <a:endParaRPr/>
          </a:p>
        </p:txBody>
      </p:sp>
      <p:sp>
        <p:nvSpPr>
          <p:cNvPr id="301" name="Google Shape;301;p4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Mainstay of initial management is supportive. 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Try not to give other drugs due to interactions/cardiac instability 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- May need intubating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 - Often depressed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 - Give IV fluids if low BP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 - Control convulsions with Diazepam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5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TCA Overdose -Management 2</a:t>
            </a:r>
            <a:endParaRPr/>
          </a:p>
        </p:txBody>
      </p:sp>
      <p:sp>
        <p:nvSpPr>
          <p:cNvPr id="307" name="Google Shape;307;p5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Activated Charcoal if more than 4 mg/Kg within 1 hour.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N.B WATCH OUT FOR THE AIRWAY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Correct hypoxia with oxygen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Correct acidosis with Sodium Bicarbonate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Correct any arrhythmias with Sodium Bicarbonate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Ensure electrolytes replete (i.e K+ &gt; 4.0, Mg 2+ &gt; 0.7)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5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SUMMARY</a:t>
            </a:r>
            <a:endParaRPr/>
          </a:p>
        </p:txBody>
      </p:sp>
      <p:sp>
        <p:nvSpPr>
          <p:cNvPr id="313" name="Google Shape;313;p51"/>
          <p:cNvSpPr txBox="1">
            <a:spLocks noGrp="1"/>
          </p:cNvSpPr>
          <p:nvPr>
            <p:ph type="body" idx="1"/>
          </p:nvPr>
        </p:nvSpPr>
        <p:spPr>
          <a:xfrm>
            <a:off x="827087" y="1484312"/>
            <a:ext cx="7273925" cy="5113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 as much history as you can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Clarify timeline and agents taken</a:t>
            </a:r>
            <a:endParaRPr/>
          </a:p>
          <a:p>
            <a:pPr marL="7429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Mainstay of any poisoning is </a:t>
            </a:r>
            <a:r>
              <a:rPr lang="en-US" sz="21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supportive</a:t>
            </a:r>
            <a:endParaRPr/>
          </a:p>
          <a:p>
            <a:pPr marL="342900" marR="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Don’t Forget the ABCDE</a:t>
            </a:r>
            <a:endParaRPr/>
          </a:p>
          <a:p>
            <a:pPr marL="342900" marR="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Specific antidotes</a:t>
            </a:r>
            <a:endParaRPr/>
          </a:p>
          <a:p>
            <a:pPr marL="342900" marR="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specific circumstances consider decreasing the absorption or increasing the elimination of the drug</a:t>
            </a:r>
            <a:endParaRPr/>
          </a:p>
          <a:p>
            <a:pPr marL="342900" marR="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Look up Toxbase!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Objectives</a:t>
            </a:r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principles in the management of any  poisoning you see in acute setting 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Specific management options with certain substances commonly taken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Paracetamol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Opiates (Heroin, Methadone, Morphine derivatives)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Salicylates (Aspirin)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Tricyclic Antidepressants (Amitriptyline)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Get in touch!</a:t>
            </a:r>
            <a:endParaRPr/>
          </a:p>
        </p:txBody>
      </p:sp>
      <p:sp>
        <p:nvSpPr>
          <p:cNvPr id="330" name="Google Shape;330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www.quackmeded.co.uk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u="sng" dirty="0" err="1">
                <a:solidFill>
                  <a:schemeClr val="hlink"/>
                </a:solidFill>
              </a:rPr>
              <a:t>ggc.</a:t>
            </a:r>
            <a:r>
              <a:rPr lang="en-US" u="sng" err="1">
                <a:solidFill>
                  <a:schemeClr val="hlink"/>
                </a:solidFill>
              </a:rPr>
              <a:t>quackmeded</a:t>
            </a:r>
            <a:r>
              <a:rPr lang="en-US" u="sng">
                <a:solidFill>
                  <a:schemeClr val="hlink"/>
                </a:solidFill>
              </a:rPr>
              <a:t>@nhs.scot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Management -History</a:t>
            </a:r>
            <a:endParaRPr/>
          </a:p>
        </p:txBody>
      </p:sp>
      <p:sp>
        <p:nvSpPr>
          <p:cNvPr id="109" name="Google Shape;109;p1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Applies to ANY episode of poisoning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MUCH  (Ideally mg/Kg)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ELSE (Including Alcohol)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Collateral History </a:t>
            </a:r>
            <a:endParaRPr/>
          </a:p>
          <a:p>
            <a:pPr marL="857250" marR="0" lvl="2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Paramedics, friends, relatives…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Management – Initial Assessment </a:t>
            </a:r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(Airway)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 (Breathing)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 (Circulation)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 (Disability-AVPU/ Glasgow Coma Scale)</a:t>
            </a:r>
            <a:endParaRPr/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DEFG ( Don’t ever forget the Glucose)</a:t>
            </a:r>
            <a:endParaRPr/>
          </a:p>
          <a:p>
            <a:pPr marL="171450" marR="0" lvl="0" indent="-38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Baseline Observations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Management - Clinical Assessment </a:t>
            </a:r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body" idx="1"/>
          </p:nvPr>
        </p:nvSpPr>
        <p:spPr>
          <a:xfrm>
            <a:off x="827087" y="2052637"/>
            <a:ext cx="6711950" cy="4471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all your senses, search for the clues</a:t>
            </a:r>
            <a:endParaRPr/>
          </a:p>
          <a:p>
            <a:pPr marL="342900" marR="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LOOK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Track Marks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Pupil Size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FEEL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Temperature, Sweating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SMELL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Alcohol</a:t>
            </a:r>
            <a:endParaRPr/>
          </a:p>
          <a:p>
            <a:pPr marL="7429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Examination 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Primary/Secondary Survey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CVS/Neurological review  </a:t>
            </a:r>
            <a:endParaRPr/>
          </a:p>
          <a:p>
            <a:pPr marL="7429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571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Management - Investigations</a:t>
            </a:r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ECG – cardiac monitoring 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Bloods – UEs, BIC, CK, MG 2+, CA 2+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Specific drug levels – Paracetamol/Salicylate 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Serum/Urinary samples for toxicology 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Catheter/CXR etc. </a:t>
            </a:r>
            <a:endParaRPr/>
          </a:p>
          <a:p>
            <a:pPr marL="342900" marR="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Psychiatry input?</a:t>
            </a:r>
            <a:endParaRPr/>
          </a:p>
          <a:p>
            <a:pPr marL="342900" marR="0" lvl="0" indent="-2095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None/>
            </a:pPr>
            <a:endParaRPr sz="2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5F5F5"/>
              </a:buClr>
              <a:buSzPts val="2100"/>
              <a:buFont typeface="Noto Sans Symbols"/>
              <a:buChar char="►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TOXBASE 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NPS advisor 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F5F5F5"/>
              </a:buClr>
              <a:buSzPts val="1800"/>
              <a:buFont typeface="Noto Sans Symbols"/>
              <a:buChar char="►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ICU if unwell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Specific Management Options - 1</a:t>
            </a:r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Decreasing absorption of the harmful agent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Gastric Lavage </a:t>
            </a:r>
            <a:endParaRPr/>
          </a:p>
          <a:p>
            <a:pPr marL="857250" marR="0" lvl="2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Unpopular - need to protect the airway, may push drug through pylorus into small bowel.</a:t>
            </a:r>
            <a:endParaRPr/>
          </a:p>
          <a:p>
            <a:pPr marL="857250" marR="0" lvl="2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Practically difficult to do outside ED </a:t>
            </a:r>
            <a:endParaRPr/>
          </a:p>
          <a:p>
            <a:pPr marL="514350" marR="0" lvl="1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Absorbents </a:t>
            </a:r>
            <a:endParaRPr/>
          </a:p>
          <a:p>
            <a:pPr marL="857250" marR="0" lvl="2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Activated Charcoal , usually within 1 hour of ingestion</a:t>
            </a:r>
            <a:endParaRPr/>
          </a:p>
          <a:p>
            <a:pPr marL="857250" marR="0" lvl="2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en-US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Longer repeated doses in drugs that delay gastric emptying e.g. Aspirin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1444</Words>
  <Application>Microsoft Office PowerPoint</Application>
  <PresentationFormat>On-screen Show (4:3)</PresentationFormat>
  <Paragraphs>311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Calibri</vt:lpstr>
      <vt:lpstr>Noto Sans Symbols</vt:lpstr>
      <vt:lpstr>Times New Roman</vt:lpstr>
      <vt:lpstr>Office Theme</vt:lpstr>
      <vt:lpstr>POISONING IN THE AMU  Management and Therapeutic Considerations</vt:lpstr>
      <vt:lpstr>Disclaimer*</vt:lpstr>
      <vt:lpstr>Acute Poisoning </vt:lpstr>
      <vt:lpstr>Objectives</vt:lpstr>
      <vt:lpstr>General Management -History</vt:lpstr>
      <vt:lpstr>General Management – Initial Assessment </vt:lpstr>
      <vt:lpstr>General Management - Clinical Assessment </vt:lpstr>
      <vt:lpstr>General Management - Investigations</vt:lpstr>
      <vt:lpstr>Specific Management Options - 1</vt:lpstr>
      <vt:lpstr>Specific Management Options - 2</vt:lpstr>
      <vt:lpstr>Specific Management Options - 3</vt:lpstr>
      <vt:lpstr>Specific Poisons - Paracetamol</vt:lpstr>
      <vt:lpstr>Paracetamol - Normal Metabolism</vt:lpstr>
      <vt:lpstr>Paracetamol Metabolism in Overdose</vt:lpstr>
      <vt:lpstr>Paracetamol Overdose -Management</vt:lpstr>
      <vt:lpstr>N - Acetylcysteine</vt:lpstr>
      <vt:lpstr>Paracetamol Management</vt:lpstr>
      <vt:lpstr>Paracetamol Management - Pitfalls</vt:lpstr>
      <vt:lpstr>Paracetamol Management</vt:lpstr>
      <vt:lpstr>Opiate Poisoning - Features</vt:lpstr>
      <vt:lpstr>Opiate Overdose -Management</vt:lpstr>
      <vt:lpstr>Opiate Overdose -Management 2</vt:lpstr>
      <vt:lpstr>Salicylate (Aspirin) Poisoning</vt:lpstr>
      <vt:lpstr>Aspirin Poisoning - Mechanism 1</vt:lpstr>
      <vt:lpstr>Aspirin Poisoning - Mechanism 2</vt:lpstr>
      <vt:lpstr>Aspirin Poisoning - Clinical Features</vt:lpstr>
      <vt:lpstr>Aspirin Overdose -Management</vt:lpstr>
      <vt:lpstr>Aspirin Management - General</vt:lpstr>
      <vt:lpstr>Aspirin Management - Specific</vt:lpstr>
      <vt:lpstr>Aspirin - Decreasing Absorption</vt:lpstr>
      <vt:lpstr>Aspirin - Increasing Drug Elimination</vt:lpstr>
      <vt:lpstr>Tricyclic Antidepressants</vt:lpstr>
      <vt:lpstr>TCA Overdose - Clinical features </vt:lpstr>
      <vt:lpstr>TCA Overdose Clinical Features</vt:lpstr>
      <vt:lpstr>PowerPoint Presentation</vt:lpstr>
      <vt:lpstr>PowerPoint Presentation</vt:lpstr>
      <vt:lpstr>TCA Overdose - Management 1</vt:lpstr>
      <vt:lpstr>TCA Overdose -Management 2</vt:lpstr>
      <vt:lpstr>SUMMARY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POISONING IN THE AMU  Management and Therapeutic Considerations</dc:title>
  <cp:lastModifiedBy>INGRAM, Gareth (NHS GREATER GLASGOW &amp; CLYDE)</cp:lastModifiedBy>
  <cp:revision>1</cp:revision>
  <dcterms:modified xsi:type="dcterms:W3CDTF">2020-11-12T21:00:12Z</dcterms:modified>
</cp:coreProperties>
</file>