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40"/>
  </p:notesMasterIdLst>
  <p:sldIdLst>
    <p:sldId id="256" r:id="rId2"/>
    <p:sldId id="284" r:id="rId3"/>
    <p:sldId id="285" r:id="rId4"/>
    <p:sldId id="257" r:id="rId5"/>
    <p:sldId id="296" r:id="rId6"/>
    <p:sldId id="266" r:id="rId7"/>
    <p:sldId id="286" r:id="rId8"/>
    <p:sldId id="258" r:id="rId9"/>
    <p:sldId id="259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64" r:id="rId19"/>
    <p:sldId id="265" r:id="rId20"/>
    <p:sldId id="267" r:id="rId21"/>
    <p:sldId id="297" r:id="rId22"/>
    <p:sldId id="298" r:id="rId23"/>
    <p:sldId id="299" r:id="rId24"/>
    <p:sldId id="270" r:id="rId25"/>
    <p:sldId id="272" r:id="rId26"/>
    <p:sldId id="271" r:id="rId27"/>
    <p:sldId id="273" r:id="rId28"/>
    <p:sldId id="274" r:id="rId29"/>
    <p:sldId id="280" r:id="rId30"/>
    <p:sldId id="300" r:id="rId31"/>
    <p:sldId id="301" r:id="rId32"/>
    <p:sldId id="302" r:id="rId33"/>
    <p:sldId id="303" r:id="rId34"/>
    <p:sldId id="281" r:id="rId35"/>
    <p:sldId id="283" r:id="rId36"/>
    <p:sldId id="307" r:id="rId37"/>
    <p:sldId id="305" r:id="rId38"/>
    <p:sldId id="306" r:id="rId3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47"/>
    <p:restoredTop sz="96000"/>
  </p:normalViewPr>
  <p:slideViewPr>
    <p:cSldViewPr snapToGrid="0" snapToObjects="1">
      <p:cViewPr>
        <p:scale>
          <a:sx n="106" d="100"/>
          <a:sy n="106" d="100"/>
        </p:scale>
        <p:origin x="6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A8B5CE-6DEC-458D-8344-A2E25DA4A3D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7F9C5B7-DA6D-4194-97D9-DA785A6A4875}">
      <dgm:prSet custT="1"/>
      <dgm:spPr/>
      <dgm:t>
        <a:bodyPr/>
        <a:lstStyle/>
        <a:p>
          <a:r>
            <a:rPr lang="en-GB" sz="3800" dirty="0"/>
            <a:t>Alpha 1 receptor </a:t>
          </a:r>
          <a:endParaRPr lang="en-US" sz="3800" dirty="0"/>
        </a:p>
      </dgm:t>
    </dgm:pt>
    <dgm:pt modelId="{69E95D1E-F529-44F4-ACD8-18E6E244FDC0}" type="parTrans" cxnId="{27F23E0E-6952-418A-9E01-4312D44C80F8}">
      <dgm:prSet/>
      <dgm:spPr/>
      <dgm:t>
        <a:bodyPr/>
        <a:lstStyle/>
        <a:p>
          <a:endParaRPr lang="en-US"/>
        </a:p>
      </dgm:t>
    </dgm:pt>
    <dgm:pt modelId="{3363E17E-A5CC-44E6-89E8-692039B06D32}" type="sibTrans" cxnId="{27F23E0E-6952-418A-9E01-4312D44C80F8}">
      <dgm:prSet/>
      <dgm:spPr/>
      <dgm:t>
        <a:bodyPr/>
        <a:lstStyle/>
        <a:p>
          <a:endParaRPr lang="en-US"/>
        </a:p>
      </dgm:t>
    </dgm:pt>
    <dgm:pt modelId="{757E33BC-309C-4871-A00A-B0B9F137E1D3}">
      <dgm:prSet custT="1"/>
      <dgm:spPr/>
      <dgm:t>
        <a:bodyPr/>
        <a:lstStyle/>
        <a:p>
          <a:r>
            <a:rPr lang="en-GB" sz="3000" dirty="0"/>
            <a:t>Mydriasis </a:t>
          </a:r>
          <a:endParaRPr lang="en-US" sz="3000" dirty="0"/>
        </a:p>
      </dgm:t>
    </dgm:pt>
    <dgm:pt modelId="{60FF03A1-9F3F-4C00-807B-8AA0450485CE}" type="parTrans" cxnId="{15D32357-F014-40CC-B4CB-AB9BF426396E}">
      <dgm:prSet/>
      <dgm:spPr/>
      <dgm:t>
        <a:bodyPr/>
        <a:lstStyle/>
        <a:p>
          <a:endParaRPr lang="en-US"/>
        </a:p>
      </dgm:t>
    </dgm:pt>
    <dgm:pt modelId="{EAF31694-7B4E-4B43-BCFF-D7920E2D707F}" type="sibTrans" cxnId="{15D32357-F014-40CC-B4CB-AB9BF426396E}">
      <dgm:prSet/>
      <dgm:spPr/>
      <dgm:t>
        <a:bodyPr/>
        <a:lstStyle/>
        <a:p>
          <a:endParaRPr lang="en-US"/>
        </a:p>
      </dgm:t>
    </dgm:pt>
    <dgm:pt modelId="{8100722C-C5EB-439D-997F-0A9211603C37}">
      <dgm:prSet custT="1"/>
      <dgm:spPr/>
      <dgm:t>
        <a:bodyPr/>
        <a:lstStyle/>
        <a:p>
          <a:r>
            <a:rPr lang="en-GB" sz="3000" dirty="0"/>
            <a:t>Vasoconstriction (vasopressor)</a:t>
          </a:r>
          <a:endParaRPr lang="en-US" sz="3000" dirty="0"/>
        </a:p>
      </dgm:t>
    </dgm:pt>
    <dgm:pt modelId="{CA57B63F-AD93-4C79-9A25-DE64B6196E7E}" type="parTrans" cxnId="{07F0992B-4B43-49C9-BD90-F84FF02CA8F2}">
      <dgm:prSet/>
      <dgm:spPr/>
      <dgm:t>
        <a:bodyPr/>
        <a:lstStyle/>
        <a:p>
          <a:endParaRPr lang="en-US"/>
        </a:p>
      </dgm:t>
    </dgm:pt>
    <dgm:pt modelId="{CB58EC99-97EB-4273-8371-2C702C01CCD0}" type="sibTrans" cxnId="{07F0992B-4B43-49C9-BD90-F84FF02CA8F2}">
      <dgm:prSet/>
      <dgm:spPr/>
      <dgm:t>
        <a:bodyPr/>
        <a:lstStyle/>
        <a:p>
          <a:endParaRPr lang="en-US"/>
        </a:p>
      </dgm:t>
    </dgm:pt>
    <dgm:pt modelId="{575545F9-8884-4D50-BEE7-0EFF7F175DFE}">
      <dgm:prSet custT="1"/>
      <dgm:spPr/>
      <dgm:t>
        <a:bodyPr/>
        <a:lstStyle/>
        <a:p>
          <a:r>
            <a:rPr lang="en-GB" sz="3000" dirty="0"/>
            <a:t>Glycogenolysis</a:t>
          </a:r>
          <a:endParaRPr lang="en-US" sz="3000" dirty="0"/>
        </a:p>
      </dgm:t>
    </dgm:pt>
    <dgm:pt modelId="{14F26A6A-2C31-48A0-B4ED-87D9CCC85187}" type="parTrans" cxnId="{284AF4E6-7FCD-444A-BD19-64B97A40B8D0}">
      <dgm:prSet/>
      <dgm:spPr/>
      <dgm:t>
        <a:bodyPr/>
        <a:lstStyle/>
        <a:p>
          <a:endParaRPr lang="en-US"/>
        </a:p>
      </dgm:t>
    </dgm:pt>
    <dgm:pt modelId="{EED8CF1C-9299-41E8-AC70-5D3D9EA4A9CD}" type="sibTrans" cxnId="{284AF4E6-7FCD-444A-BD19-64B97A40B8D0}">
      <dgm:prSet/>
      <dgm:spPr/>
      <dgm:t>
        <a:bodyPr/>
        <a:lstStyle/>
        <a:p>
          <a:endParaRPr lang="en-US"/>
        </a:p>
      </dgm:t>
    </dgm:pt>
    <dgm:pt modelId="{31A824DF-7765-4924-B404-0484DF293F87}">
      <dgm:prSet custT="1"/>
      <dgm:spPr/>
      <dgm:t>
        <a:bodyPr/>
        <a:lstStyle/>
        <a:p>
          <a:r>
            <a:rPr lang="en-GB" sz="3800" dirty="0"/>
            <a:t>Alpha 2 receptor  </a:t>
          </a:r>
          <a:endParaRPr lang="en-US" sz="3800" dirty="0"/>
        </a:p>
      </dgm:t>
    </dgm:pt>
    <dgm:pt modelId="{1FEF5D5D-5CCE-4BDF-9281-4C0AB93BD560}" type="parTrans" cxnId="{0917184C-27CE-42EA-93F3-691415ED7AF9}">
      <dgm:prSet/>
      <dgm:spPr/>
      <dgm:t>
        <a:bodyPr/>
        <a:lstStyle/>
        <a:p>
          <a:endParaRPr lang="en-US"/>
        </a:p>
      </dgm:t>
    </dgm:pt>
    <dgm:pt modelId="{D5084CCD-66C3-49FE-8941-A20B73678725}" type="sibTrans" cxnId="{0917184C-27CE-42EA-93F3-691415ED7AF9}">
      <dgm:prSet/>
      <dgm:spPr/>
      <dgm:t>
        <a:bodyPr/>
        <a:lstStyle/>
        <a:p>
          <a:endParaRPr lang="en-US"/>
        </a:p>
      </dgm:t>
    </dgm:pt>
    <dgm:pt modelId="{2D6B24D5-011D-44CF-9142-4F0B078BE99A}">
      <dgm:prSet custT="1"/>
      <dgm:spPr/>
      <dgm:t>
        <a:bodyPr/>
        <a:lstStyle/>
        <a:p>
          <a:r>
            <a:rPr lang="en-GB" sz="3000" dirty="0"/>
            <a:t>Negative feedback noradrenaline release and synthesis</a:t>
          </a:r>
          <a:endParaRPr lang="en-US" sz="3000" dirty="0"/>
        </a:p>
      </dgm:t>
    </dgm:pt>
    <dgm:pt modelId="{354C5D6C-F865-400C-AF10-BBA06DEDA3F3}" type="parTrans" cxnId="{935D963A-E42D-4301-A5EE-914E6858320A}">
      <dgm:prSet/>
      <dgm:spPr/>
      <dgm:t>
        <a:bodyPr/>
        <a:lstStyle/>
        <a:p>
          <a:endParaRPr lang="en-US"/>
        </a:p>
      </dgm:t>
    </dgm:pt>
    <dgm:pt modelId="{663AFF15-B7AB-446A-B734-F612DCD674BC}" type="sibTrans" cxnId="{935D963A-E42D-4301-A5EE-914E6858320A}">
      <dgm:prSet/>
      <dgm:spPr/>
      <dgm:t>
        <a:bodyPr/>
        <a:lstStyle/>
        <a:p>
          <a:endParaRPr lang="en-US"/>
        </a:p>
      </dgm:t>
    </dgm:pt>
    <dgm:pt modelId="{BD83C3C5-4053-4E96-9F4F-0F7D36B6521E}">
      <dgm:prSet custT="1"/>
      <dgm:spPr/>
      <dgm:t>
        <a:bodyPr/>
        <a:lstStyle/>
        <a:p>
          <a:r>
            <a:rPr lang="en-GB" sz="3000" dirty="0"/>
            <a:t>Reduces insulin secretion</a:t>
          </a:r>
          <a:endParaRPr lang="en-US" sz="3000" dirty="0"/>
        </a:p>
      </dgm:t>
    </dgm:pt>
    <dgm:pt modelId="{FFD10F37-6A94-4899-8131-C005A161BECD}" type="parTrans" cxnId="{FA502156-4D28-472A-B42D-CE2C0475978B}">
      <dgm:prSet/>
      <dgm:spPr/>
      <dgm:t>
        <a:bodyPr/>
        <a:lstStyle/>
        <a:p>
          <a:endParaRPr lang="en-US"/>
        </a:p>
      </dgm:t>
    </dgm:pt>
    <dgm:pt modelId="{DB62D448-6B42-4F18-811D-93A7B5C919F3}" type="sibTrans" cxnId="{FA502156-4D28-472A-B42D-CE2C0475978B}">
      <dgm:prSet/>
      <dgm:spPr/>
      <dgm:t>
        <a:bodyPr/>
        <a:lstStyle/>
        <a:p>
          <a:endParaRPr lang="en-US"/>
        </a:p>
      </dgm:t>
    </dgm:pt>
    <dgm:pt modelId="{805135F3-787F-4BB7-B7E9-FF5097E0CA71}">
      <dgm:prSet/>
      <dgm:spPr/>
      <dgm:t>
        <a:bodyPr/>
        <a:lstStyle/>
        <a:p>
          <a:endParaRPr lang="en-US" sz="3300" dirty="0"/>
        </a:p>
      </dgm:t>
    </dgm:pt>
    <dgm:pt modelId="{8F326B60-466F-429D-88DE-87F0E3A31AA8}" type="parTrans" cxnId="{08EB7D54-CB06-40DA-B36E-D5D9687AC3D4}">
      <dgm:prSet/>
      <dgm:spPr/>
      <dgm:t>
        <a:bodyPr/>
        <a:lstStyle/>
        <a:p>
          <a:endParaRPr lang="en-GB"/>
        </a:p>
      </dgm:t>
    </dgm:pt>
    <dgm:pt modelId="{E32BE5A7-95C6-4507-8FC3-D0E0E22606AF}" type="sibTrans" cxnId="{08EB7D54-CB06-40DA-B36E-D5D9687AC3D4}">
      <dgm:prSet/>
      <dgm:spPr/>
      <dgm:t>
        <a:bodyPr/>
        <a:lstStyle/>
        <a:p>
          <a:endParaRPr lang="en-GB"/>
        </a:p>
      </dgm:t>
    </dgm:pt>
    <dgm:pt modelId="{31912CBE-7B45-B44B-B381-DACD8794D894}" type="pres">
      <dgm:prSet presAssocID="{D4A8B5CE-6DEC-458D-8344-A2E25DA4A3DB}" presName="linear" presStyleCnt="0">
        <dgm:presLayoutVars>
          <dgm:animLvl val="lvl"/>
          <dgm:resizeHandles val="exact"/>
        </dgm:presLayoutVars>
      </dgm:prSet>
      <dgm:spPr/>
    </dgm:pt>
    <dgm:pt modelId="{F5341E55-A7F6-D841-A3F4-1EDD783E70C0}" type="pres">
      <dgm:prSet presAssocID="{D7F9C5B7-DA6D-4194-97D9-DA785A6A487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742E02C-ACAC-8C4A-B23D-CE69DF69C369}" type="pres">
      <dgm:prSet presAssocID="{D7F9C5B7-DA6D-4194-97D9-DA785A6A4875}" presName="childText" presStyleLbl="revTx" presStyleIdx="0" presStyleCnt="2">
        <dgm:presLayoutVars>
          <dgm:bulletEnabled val="1"/>
        </dgm:presLayoutVars>
      </dgm:prSet>
      <dgm:spPr/>
    </dgm:pt>
    <dgm:pt modelId="{A7CD476D-4572-6349-8CDA-1CB9088FC51E}" type="pres">
      <dgm:prSet presAssocID="{31A824DF-7765-4924-B404-0484DF293F8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3BB6EA5-366D-CE4F-81BF-88B8E72DD756}" type="pres">
      <dgm:prSet presAssocID="{31A824DF-7765-4924-B404-0484DF293F87}" presName="childText" presStyleLbl="revTx" presStyleIdx="1" presStyleCnt="2" custLinFactNeighborX="-77207" custLinFactNeighborY="20260">
        <dgm:presLayoutVars>
          <dgm:bulletEnabled val="1"/>
        </dgm:presLayoutVars>
      </dgm:prSet>
      <dgm:spPr/>
    </dgm:pt>
  </dgm:ptLst>
  <dgm:cxnLst>
    <dgm:cxn modelId="{27F23E0E-6952-418A-9E01-4312D44C80F8}" srcId="{D4A8B5CE-6DEC-458D-8344-A2E25DA4A3DB}" destId="{D7F9C5B7-DA6D-4194-97D9-DA785A6A4875}" srcOrd="0" destOrd="0" parTransId="{69E95D1E-F529-44F4-ACD8-18E6E244FDC0}" sibTransId="{3363E17E-A5CC-44E6-89E8-692039B06D32}"/>
    <dgm:cxn modelId="{07F0992B-4B43-49C9-BD90-F84FF02CA8F2}" srcId="{D7F9C5B7-DA6D-4194-97D9-DA785A6A4875}" destId="{8100722C-C5EB-439D-997F-0A9211603C37}" srcOrd="1" destOrd="0" parTransId="{CA57B63F-AD93-4C79-9A25-DE64B6196E7E}" sibTransId="{CB58EC99-97EB-4273-8371-2C702C01CCD0}"/>
    <dgm:cxn modelId="{C591A830-6586-E542-A5AD-DD4EBB9A696E}" type="presOf" srcId="{2D6B24D5-011D-44CF-9142-4F0B078BE99A}" destId="{13BB6EA5-366D-CE4F-81BF-88B8E72DD756}" srcOrd="0" destOrd="0" presId="urn:microsoft.com/office/officeart/2005/8/layout/vList2"/>
    <dgm:cxn modelId="{935D963A-E42D-4301-A5EE-914E6858320A}" srcId="{31A824DF-7765-4924-B404-0484DF293F87}" destId="{2D6B24D5-011D-44CF-9142-4F0B078BE99A}" srcOrd="0" destOrd="0" parTransId="{354C5D6C-F865-400C-AF10-BBA06DEDA3F3}" sibTransId="{663AFF15-B7AB-446A-B734-F612DCD674BC}"/>
    <dgm:cxn modelId="{9B84A160-3D0D-8D4F-8F01-B74207932FA4}" type="presOf" srcId="{D7F9C5B7-DA6D-4194-97D9-DA785A6A4875}" destId="{F5341E55-A7F6-D841-A3F4-1EDD783E70C0}" srcOrd="0" destOrd="0" presId="urn:microsoft.com/office/officeart/2005/8/layout/vList2"/>
    <dgm:cxn modelId="{21C4CA46-D493-8541-9E08-13CCC64899AD}" type="presOf" srcId="{575545F9-8884-4D50-BEE7-0EFF7F175DFE}" destId="{E742E02C-ACAC-8C4A-B23D-CE69DF69C369}" srcOrd="0" destOrd="2" presId="urn:microsoft.com/office/officeart/2005/8/layout/vList2"/>
    <dgm:cxn modelId="{0917184C-27CE-42EA-93F3-691415ED7AF9}" srcId="{D4A8B5CE-6DEC-458D-8344-A2E25DA4A3DB}" destId="{31A824DF-7765-4924-B404-0484DF293F87}" srcOrd="1" destOrd="0" parTransId="{1FEF5D5D-5CCE-4BDF-9281-4C0AB93BD560}" sibTransId="{D5084CCD-66C3-49FE-8941-A20B73678725}"/>
    <dgm:cxn modelId="{08EB7D54-CB06-40DA-B36E-D5D9687AC3D4}" srcId="{D7F9C5B7-DA6D-4194-97D9-DA785A6A4875}" destId="{805135F3-787F-4BB7-B7E9-FF5097E0CA71}" srcOrd="3" destOrd="0" parTransId="{8F326B60-466F-429D-88DE-87F0E3A31AA8}" sibTransId="{E32BE5A7-95C6-4507-8FC3-D0E0E22606AF}"/>
    <dgm:cxn modelId="{FA502156-4D28-472A-B42D-CE2C0475978B}" srcId="{31A824DF-7765-4924-B404-0484DF293F87}" destId="{BD83C3C5-4053-4E96-9F4F-0F7D36B6521E}" srcOrd="1" destOrd="0" parTransId="{FFD10F37-6A94-4899-8131-C005A161BECD}" sibTransId="{DB62D448-6B42-4F18-811D-93A7B5C919F3}"/>
    <dgm:cxn modelId="{15D32357-F014-40CC-B4CB-AB9BF426396E}" srcId="{D7F9C5B7-DA6D-4194-97D9-DA785A6A4875}" destId="{757E33BC-309C-4871-A00A-B0B9F137E1D3}" srcOrd="0" destOrd="0" parTransId="{60FF03A1-9F3F-4C00-807B-8AA0450485CE}" sibTransId="{EAF31694-7B4E-4B43-BCFF-D7920E2D707F}"/>
    <dgm:cxn modelId="{76DA29AD-6058-F84A-B655-7179B6B1C1A3}" type="presOf" srcId="{8100722C-C5EB-439D-997F-0A9211603C37}" destId="{E742E02C-ACAC-8C4A-B23D-CE69DF69C369}" srcOrd="0" destOrd="1" presId="urn:microsoft.com/office/officeart/2005/8/layout/vList2"/>
    <dgm:cxn modelId="{9198BBCF-2D94-4FBA-BFD9-ABE2234E4C60}" type="presOf" srcId="{805135F3-787F-4BB7-B7E9-FF5097E0CA71}" destId="{E742E02C-ACAC-8C4A-B23D-CE69DF69C369}" srcOrd="0" destOrd="3" presId="urn:microsoft.com/office/officeart/2005/8/layout/vList2"/>
    <dgm:cxn modelId="{5D4A36D4-7CBB-5A4E-A718-98FE349A17F9}" type="presOf" srcId="{757E33BC-309C-4871-A00A-B0B9F137E1D3}" destId="{E742E02C-ACAC-8C4A-B23D-CE69DF69C369}" srcOrd="0" destOrd="0" presId="urn:microsoft.com/office/officeart/2005/8/layout/vList2"/>
    <dgm:cxn modelId="{108BBEE2-FA26-C544-92BE-A6A0C1F38261}" type="presOf" srcId="{BD83C3C5-4053-4E96-9F4F-0F7D36B6521E}" destId="{13BB6EA5-366D-CE4F-81BF-88B8E72DD756}" srcOrd="0" destOrd="1" presId="urn:microsoft.com/office/officeart/2005/8/layout/vList2"/>
    <dgm:cxn modelId="{284AF4E6-7FCD-444A-BD19-64B97A40B8D0}" srcId="{D7F9C5B7-DA6D-4194-97D9-DA785A6A4875}" destId="{575545F9-8884-4D50-BEE7-0EFF7F175DFE}" srcOrd="2" destOrd="0" parTransId="{14F26A6A-2C31-48A0-B4ED-87D9CCC85187}" sibTransId="{EED8CF1C-9299-41E8-AC70-5D3D9EA4A9CD}"/>
    <dgm:cxn modelId="{62C9D5F2-9BEF-6E40-93B6-CE534AA24EE4}" type="presOf" srcId="{31A824DF-7765-4924-B404-0484DF293F87}" destId="{A7CD476D-4572-6349-8CDA-1CB9088FC51E}" srcOrd="0" destOrd="0" presId="urn:microsoft.com/office/officeart/2005/8/layout/vList2"/>
    <dgm:cxn modelId="{E99E03F5-43B8-F44A-85EE-A02322BD96D1}" type="presOf" srcId="{D4A8B5CE-6DEC-458D-8344-A2E25DA4A3DB}" destId="{31912CBE-7B45-B44B-B381-DACD8794D894}" srcOrd="0" destOrd="0" presId="urn:microsoft.com/office/officeart/2005/8/layout/vList2"/>
    <dgm:cxn modelId="{9A142B01-32C1-2245-A69E-6B73CC553278}" type="presParOf" srcId="{31912CBE-7B45-B44B-B381-DACD8794D894}" destId="{F5341E55-A7F6-D841-A3F4-1EDD783E70C0}" srcOrd="0" destOrd="0" presId="urn:microsoft.com/office/officeart/2005/8/layout/vList2"/>
    <dgm:cxn modelId="{18B32272-B04C-C442-8944-30A35645D616}" type="presParOf" srcId="{31912CBE-7B45-B44B-B381-DACD8794D894}" destId="{E742E02C-ACAC-8C4A-B23D-CE69DF69C369}" srcOrd="1" destOrd="0" presId="urn:microsoft.com/office/officeart/2005/8/layout/vList2"/>
    <dgm:cxn modelId="{F98CA433-8F19-444F-BE16-3563A354E61E}" type="presParOf" srcId="{31912CBE-7B45-B44B-B381-DACD8794D894}" destId="{A7CD476D-4572-6349-8CDA-1CB9088FC51E}" srcOrd="2" destOrd="0" presId="urn:microsoft.com/office/officeart/2005/8/layout/vList2"/>
    <dgm:cxn modelId="{E331D01D-8123-B34F-8DE4-DB30D44F32AF}" type="presParOf" srcId="{31912CBE-7B45-B44B-B381-DACD8794D894}" destId="{13BB6EA5-366D-CE4F-81BF-88B8E72DD75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2600C9-DB29-4E73-B9A4-958C0A91A4F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9179BF2-1538-4273-82DE-476ADF6E39BC}">
      <dgm:prSet/>
      <dgm:spPr/>
      <dgm:t>
        <a:bodyPr/>
        <a:lstStyle/>
        <a:p>
          <a:r>
            <a:rPr lang="en-GB" dirty="0"/>
            <a:t>Beta 1 receptor  </a:t>
          </a:r>
          <a:endParaRPr lang="en-US" dirty="0"/>
        </a:p>
      </dgm:t>
    </dgm:pt>
    <dgm:pt modelId="{952FCAF5-B66B-4F5A-B872-00B961B07E56}" type="parTrans" cxnId="{71137164-A1EF-487E-9996-C8A3469EA8BF}">
      <dgm:prSet/>
      <dgm:spPr/>
      <dgm:t>
        <a:bodyPr/>
        <a:lstStyle/>
        <a:p>
          <a:endParaRPr lang="en-US"/>
        </a:p>
      </dgm:t>
    </dgm:pt>
    <dgm:pt modelId="{BE3042E9-5162-40AE-A7E1-90379A36A91E}" type="sibTrans" cxnId="{71137164-A1EF-487E-9996-C8A3469EA8BF}">
      <dgm:prSet/>
      <dgm:spPr/>
      <dgm:t>
        <a:bodyPr/>
        <a:lstStyle/>
        <a:p>
          <a:endParaRPr lang="en-US"/>
        </a:p>
      </dgm:t>
    </dgm:pt>
    <dgm:pt modelId="{554282D4-7071-449A-B249-F7B38F3AFC52}">
      <dgm:prSet/>
      <dgm:spPr/>
      <dgm:t>
        <a:bodyPr/>
        <a:lstStyle/>
        <a:p>
          <a:r>
            <a:rPr lang="en-GB"/>
            <a:t>Increases HR (chronotropy) </a:t>
          </a:r>
          <a:endParaRPr lang="en-US"/>
        </a:p>
      </dgm:t>
    </dgm:pt>
    <dgm:pt modelId="{F3EF2264-468C-452D-A04C-2CBE6D5B9C7D}" type="parTrans" cxnId="{E3D46639-C56A-4BEE-BD7C-6F8BA362FAFA}">
      <dgm:prSet/>
      <dgm:spPr/>
      <dgm:t>
        <a:bodyPr/>
        <a:lstStyle/>
        <a:p>
          <a:endParaRPr lang="en-US"/>
        </a:p>
      </dgm:t>
    </dgm:pt>
    <dgm:pt modelId="{7234F4CD-9526-4D95-8E5F-4E2B6053BA8E}" type="sibTrans" cxnId="{E3D46639-C56A-4BEE-BD7C-6F8BA362FAFA}">
      <dgm:prSet/>
      <dgm:spPr/>
      <dgm:t>
        <a:bodyPr/>
        <a:lstStyle/>
        <a:p>
          <a:endParaRPr lang="en-US"/>
        </a:p>
      </dgm:t>
    </dgm:pt>
    <dgm:pt modelId="{FB247673-14AA-4811-9667-36263907522D}">
      <dgm:prSet/>
      <dgm:spPr/>
      <dgm:t>
        <a:bodyPr/>
        <a:lstStyle/>
        <a:p>
          <a:r>
            <a:rPr lang="en-GB" dirty="0"/>
            <a:t>Increases force of contraction (inotropy)</a:t>
          </a:r>
          <a:endParaRPr lang="en-US" dirty="0"/>
        </a:p>
      </dgm:t>
    </dgm:pt>
    <dgm:pt modelId="{927AC9C8-AC4B-4FBB-9B31-A3A0CB0B075E}" type="parTrans" cxnId="{DCADB47E-8AFF-46BB-BC93-C11D70485210}">
      <dgm:prSet/>
      <dgm:spPr/>
      <dgm:t>
        <a:bodyPr/>
        <a:lstStyle/>
        <a:p>
          <a:endParaRPr lang="en-US"/>
        </a:p>
      </dgm:t>
    </dgm:pt>
    <dgm:pt modelId="{1DD093A7-BFC6-4C71-8D45-16363DD676E8}" type="sibTrans" cxnId="{DCADB47E-8AFF-46BB-BC93-C11D70485210}">
      <dgm:prSet/>
      <dgm:spPr/>
      <dgm:t>
        <a:bodyPr/>
        <a:lstStyle/>
        <a:p>
          <a:endParaRPr lang="en-US"/>
        </a:p>
      </dgm:t>
    </dgm:pt>
    <dgm:pt modelId="{6E26A454-0AAE-47AB-BDEE-8D8C556DE7BF}">
      <dgm:prSet/>
      <dgm:spPr/>
      <dgm:t>
        <a:bodyPr/>
        <a:lstStyle/>
        <a:p>
          <a:r>
            <a:rPr lang="en-GB"/>
            <a:t>Increases Renin release</a:t>
          </a:r>
          <a:endParaRPr lang="en-US"/>
        </a:p>
      </dgm:t>
    </dgm:pt>
    <dgm:pt modelId="{EE622CBE-150D-44A3-80D9-1D56581FFB16}" type="parTrans" cxnId="{55E9C553-76F2-42B5-8F53-1968D82C6DB1}">
      <dgm:prSet/>
      <dgm:spPr/>
      <dgm:t>
        <a:bodyPr/>
        <a:lstStyle/>
        <a:p>
          <a:endParaRPr lang="en-US"/>
        </a:p>
      </dgm:t>
    </dgm:pt>
    <dgm:pt modelId="{55FC03EF-DDB3-4905-8015-905FEFE61C65}" type="sibTrans" cxnId="{55E9C553-76F2-42B5-8F53-1968D82C6DB1}">
      <dgm:prSet/>
      <dgm:spPr/>
      <dgm:t>
        <a:bodyPr/>
        <a:lstStyle/>
        <a:p>
          <a:endParaRPr lang="en-US"/>
        </a:p>
      </dgm:t>
    </dgm:pt>
    <dgm:pt modelId="{A197D7E9-8F86-4197-9A7C-D01F0244D40B}">
      <dgm:prSet/>
      <dgm:spPr/>
      <dgm:t>
        <a:bodyPr/>
        <a:lstStyle/>
        <a:p>
          <a:r>
            <a:rPr lang="en-GB" dirty="0"/>
            <a:t>Beta 2 receptor  </a:t>
          </a:r>
          <a:endParaRPr lang="en-US" dirty="0"/>
        </a:p>
      </dgm:t>
    </dgm:pt>
    <dgm:pt modelId="{6A1F149D-E9A2-44ED-A05F-E472D7CF5185}" type="parTrans" cxnId="{26B7990D-6289-4CE4-B107-68EBAAC83042}">
      <dgm:prSet/>
      <dgm:spPr/>
      <dgm:t>
        <a:bodyPr/>
        <a:lstStyle/>
        <a:p>
          <a:endParaRPr lang="en-US"/>
        </a:p>
      </dgm:t>
    </dgm:pt>
    <dgm:pt modelId="{E59763BA-8C9A-4CE2-9921-5D1B095F1A51}" type="sibTrans" cxnId="{26B7990D-6289-4CE4-B107-68EBAAC83042}">
      <dgm:prSet/>
      <dgm:spPr/>
      <dgm:t>
        <a:bodyPr/>
        <a:lstStyle/>
        <a:p>
          <a:endParaRPr lang="en-US"/>
        </a:p>
      </dgm:t>
    </dgm:pt>
    <dgm:pt modelId="{59491443-1340-4558-B258-E2CE224CE81D}">
      <dgm:prSet/>
      <dgm:spPr/>
      <dgm:t>
        <a:bodyPr/>
        <a:lstStyle/>
        <a:p>
          <a:r>
            <a:rPr lang="en-GB"/>
            <a:t>Vasodilation </a:t>
          </a:r>
          <a:endParaRPr lang="en-US"/>
        </a:p>
      </dgm:t>
    </dgm:pt>
    <dgm:pt modelId="{A9CE3284-C8D7-40DF-B7FF-DBBA5C5A00FE}" type="parTrans" cxnId="{CF0AFED3-5E15-4D4D-9412-BBE41580A5D5}">
      <dgm:prSet/>
      <dgm:spPr/>
      <dgm:t>
        <a:bodyPr/>
        <a:lstStyle/>
        <a:p>
          <a:endParaRPr lang="en-US"/>
        </a:p>
      </dgm:t>
    </dgm:pt>
    <dgm:pt modelId="{4CEC68C0-111D-40DA-A88E-CF50D0888B40}" type="sibTrans" cxnId="{CF0AFED3-5E15-4D4D-9412-BBE41580A5D5}">
      <dgm:prSet/>
      <dgm:spPr/>
      <dgm:t>
        <a:bodyPr/>
        <a:lstStyle/>
        <a:p>
          <a:endParaRPr lang="en-US"/>
        </a:p>
      </dgm:t>
    </dgm:pt>
    <dgm:pt modelId="{74E85EC6-DC6D-44DE-B052-DC19395314EA}">
      <dgm:prSet/>
      <dgm:spPr/>
      <dgm:t>
        <a:bodyPr/>
        <a:lstStyle/>
        <a:p>
          <a:r>
            <a:rPr lang="en-GB"/>
            <a:t>Smooth muscle relaxation</a:t>
          </a:r>
          <a:endParaRPr lang="en-US"/>
        </a:p>
      </dgm:t>
    </dgm:pt>
    <dgm:pt modelId="{FC052336-4D41-4F02-8B0A-20C453B96E20}" type="parTrans" cxnId="{28FBE2C7-4C8E-4CF9-838A-6DE5D8EE8771}">
      <dgm:prSet/>
      <dgm:spPr/>
      <dgm:t>
        <a:bodyPr/>
        <a:lstStyle/>
        <a:p>
          <a:endParaRPr lang="en-US"/>
        </a:p>
      </dgm:t>
    </dgm:pt>
    <dgm:pt modelId="{2578B912-8DAA-4D74-8B90-91EB71DDF7EF}" type="sibTrans" cxnId="{28FBE2C7-4C8E-4CF9-838A-6DE5D8EE8771}">
      <dgm:prSet/>
      <dgm:spPr/>
      <dgm:t>
        <a:bodyPr/>
        <a:lstStyle/>
        <a:p>
          <a:endParaRPr lang="en-US"/>
        </a:p>
      </dgm:t>
    </dgm:pt>
    <dgm:pt modelId="{3891B046-36C5-40A1-A2D5-BE4048B4866C}">
      <dgm:prSet/>
      <dgm:spPr/>
      <dgm:t>
        <a:bodyPr/>
        <a:lstStyle/>
        <a:p>
          <a:r>
            <a:rPr lang="en-GB" dirty="0"/>
            <a:t>Dopamine receptors</a:t>
          </a:r>
          <a:endParaRPr lang="en-US" dirty="0"/>
        </a:p>
      </dgm:t>
    </dgm:pt>
    <dgm:pt modelId="{7C8C0E19-121F-4F7C-BA16-F186B8610F00}" type="parTrans" cxnId="{B62A98F2-57C1-43D5-8E23-705A727245A6}">
      <dgm:prSet/>
      <dgm:spPr/>
      <dgm:t>
        <a:bodyPr/>
        <a:lstStyle/>
        <a:p>
          <a:endParaRPr lang="en-US"/>
        </a:p>
      </dgm:t>
    </dgm:pt>
    <dgm:pt modelId="{48A11EB5-301A-40F8-AAB8-6D46D8986C54}" type="sibTrans" cxnId="{B62A98F2-57C1-43D5-8E23-705A727245A6}">
      <dgm:prSet/>
      <dgm:spPr/>
      <dgm:t>
        <a:bodyPr/>
        <a:lstStyle/>
        <a:p>
          <a:endParaRPr lang="en-US"/>
        </a:p>
      </dgm:t>
    </dgm:pt>
    <dgm:pt modelId="{11B47793-BC72-4F4C-9386-AE88E6C33C3D}">
      <dgm:prSet/>
      <dgm:spPr/>
      <dgm:t>
        <a:bodyPr/>
        <a:lstStyle/>
        <a:p>
          <a:r>
            <a:rPr lang="en-GB"/>
            <a:t>Splanchnic vasodilation </a:t>
          </a:r>
          <a:endParaRPr lang="en-US"/>
        </a:p>
      </dgm:t>
    </dgm:pt>
    <dgm:pt modelId="{20F8157E-213C-4AA3-9933-C73AC48EA633}" type="parTrans" cxnId="{00F7EFE0-46B5-44BB-8EA0-47EC18A7D340}">
      <dgm:prSet/>
      <dgm:spPr/>
      <dgm:t>
        <a:bodyPr/>
        <a:lstStyle/>
        <a:p>
          <a:endParaRPr lang="en-US"/>
        </a:p>
      </dgm:t>
    </dgm:pt>
    <dgm:pt modelId="{68864A89-C3E2-4396-80B2-03482B04A55B}" type="sibTrans" cxnId="{00F7EFE0-46B5-44BB-8EA0-47EC18A7D340}">
      <dgm:prSet/>
      <dgm:spPr/>
      <dgm:t>
        <a:bodyPr/>
        <a:lstStyle/>
        <a:p>
          <a:endParaRPr lang="en-US"/>
        </a:p>
      </dgm:t>
    </dgm:pt>
    <dgm:pt modelId="{2C9FBB7D-F3EE-3649-B52B-0C19E5CF438F}" type="pres">
      <dgm:prSet presAssocID="{8D2600C9-DB29-4E73-B9A4-958C0A91A4FB}" presName="linear" presStyleCnt="0">
        <dgm:presLayoutVars>
          <dgm:animLvl val="lvl"/>
          <dgm:resizeHandles val="exact"/>
        </dgm:presLayoutVars>
      </dgm:prSet>
      <dgm:spPr/>
    </dgm:pt>
    <dgm:pt modelId="{14019110-0091-3D45-885E-CC4EA58433A9}" type="pres">
      <dgm:prSet presAssocID="{89179BF2-1538-4273-82DE-476ADF6E39B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F37F0D-41A2-654A-AB9E-0245FBB67ECA}" type="pres">
      <dgm:prSet presAssocID="{89179BF2-1538-4273-82DE-476ADF6E39BC}" presName="childText" presStyleLbl="revTx" presStyleIdx="0" presStyleCnt="3">
        <dgm:presLayoutVars>
          <dgm:bulletEnabled val="1"/>
        </dgm:presLayoutVars>
      </dgm:prSet>
      <dgm:spPr/>
    </dgm:pt>
    <dgm:pt modelId="{AC4D1F2C-4F1E-504F-BBD3-C5F1AA2C8134}" type="pres">
      <dgm:prSet presAssocID="{A197D7E9-8F86-4197-9A7C-D01F0244D40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A158E14-5521-4A47-9911-ED4B1C4B3470}" type="pres">
      <dgm:prSet presAssocID="{A197D7E9-8F86-4197-9A7C-D01F0244D40B}" presName="childText" presStyleLbl="revTx" presStyleIdx="1" presStyleCnt="3">
        <dgm:presLayoutVars>
          <dgm:bulletEnabled val="1"/>
        </dgm:presLayoutVars>
      </dgm:prSet>
      <dgm:spPr/>
    </dgm:pt>
    <dgm:pt modelId="{6B17CEF5-19E9-8141-BB8B-C1250E2A5247}" type="pres">
      <dgm:prSet presAssocID="{3891B046-36C5-40A1-A2D5-BE4048B4866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3ED4A05-3810-9744-874B-3B33E28922CD}" type="pres">
      <dgm:prSet presAssocID="{3891B046-36C5-40A1-A2D5-BE4048B4866C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26B7990D-6289-4CE4-B107-68EBAAC83042}" srcId="{8D2600C9-DB29-4E73-B9A4-958C0A91A4FB}" destId="{A197D7E9-8F86-4197-9A7C-D01F0244D40B}" srcOrd="1" destOrd="0" parTransId="{6A1F149D-E9A2-44ED-A05F-E472D7CF5185}" sibTransId="{E59763BA-8C9A-4CE2-9921-5D1B095F1A51}"/>
    <dgm:cxn modelId="{C3A6B111-D2B9-8A44-8E10-62AF93B1DEA1}" type="presOf" srcId="{74E85EC6-DC6D-44DE-B052-DC19395314EA}" destId="{8A158E14-5521-4A47-9911-ED4B1C4B3470}" srcOrd="0" destOrd="1" presId="urn:microsoft.com/office/officeart/2005/8/layout/vList2"/>
    <dgm:cxn modelId="{F6DEE62B-78D5-C745-B4D6-E57FF4C5D929}" type="presOf" srcId="{59491443-1340-4558-B258-E2CE224CE81D}" destId="{8A158E14-5521-4A47-9911-ED4B1C4B3470}" srcOrd="0" destOrd="0" presId="urn:microsoft.com/office/officeart/2005/8/layout/vList2"/>
    <dgm:cxn modelId="{E3D46639-C56A-4BEE-BD7C-6F8BA362FAFA}" srcId="{89179BF2-1538-4273-82DE-476ADF6E39BC}" destId="{554282D4-7071-449A-B249-F7B38F3AFC52}" srcOrd="0" destOrd="0" parTransId="{F3EF2264-468C-452D-A04C-2CBE6D5B9C7D}" sibTransId="{7234F4CD-9526-4D95-8E5F-4E2B6053BA8E}"/>
    <dgm:cxn modelId="{701CF73E-5316-9343-BB80-B1A2E2D3B21B}" type="presOf" srcId="{FB247673-14AA-4811-9667-36263907522D}" destId="{4FF37F0D-41A2-654A-AB9E-0245FBB67ECA}" srcOrd="0" destOrd="1" presId="urn:microsoft.com/office/officeart/2005/8/layout/vList2"/>
    <dgm:cxn modelId="{71137164-A1EF-487E-9996-C8A3469EA8BF}" srcId="{8D2600C9-DB29-4E73-B9A4-958C0A91A4FB}" destId="{89179BF2-1538-4273-82DE-476ADF6E39BC}" srcOrd="0" destOrd="0" parTransId="{952FCAF5-B66B-4F5A-B872-00B961B07E56}" sibTransId="{BE3042E9-5162-40AE-A7E1-90379A36A91E}"/>
    <dgm:cxn modelId="{CCA93345-A32F-9B4E-83D6-A74ADE0AB60E}" type="presOf" srcId="{11B47793-BC72-4F4C-9386-AE88E6C33C3D}" destId="{A3ED4A05-3810-9744-874B-3B33E28922CD}" srcOrd="0" destOrd="0" presId="urn:microsoft.com/office/officeart/2005/8/layout/vList2"/>
    <dgm:cxn modelId="{F5777365-514F-6B49-80D0-0B261571D4FD}" type="presOf" srcId="{6E26A454-0AAE-47AB-BDEE-8D8C556DE7BF}" destId="{4FF37F0D-41A2-654A-AB9E-0245FBB67ECA}" srcOrd="0" destOrd="2" presId="urn:microsoft.com/office/officeart/2005/8/layout/vList2"/>
    <dgm:cxn modelId="{55E9C553-76F2-42B5-8F53-1968D82C6DB1}" srcId="{89179BF2-1538-4273-82DE-476ADF6E39BC}" destId="{6E26A454-0AAE-47AB-BDEE-8D8C556DE7BF}" srcOrd="2" destOrd="0" parTransId="{EE622CBE-150D-44A3-80D9-1D56581FFB16}" sibTransId="{55FC03EF-DDB3-4905-8015-905FEFE61C65}"/>
    <dgm:cxn modelId="{5E926357-F14E-684A-908D-E2293B29F55B}" type="presOf" srcId="{554282D4-7071-449A-B249-F7B38F3AFC52}" destId="{4FF37F0D-41A2-654A-AB9E-0245FBB67ECA}" srcOrd="0" destOrd="0" presId="urn:microsoft.com/office/officeart/2005/8/layout/vList2"/>
    <dgm:cxn modelId="{E1167959-01EB-9D47-BFA4-7FB48CF966F4}" type="presOf" srcId="{A197D7E9-8F86-4197-9A7C-D01F0244D40B}" destId="{AC4D1F2C-4F1E-504F-BBD3-C5F1AA2C8134}" srcOrd="0" destOrd="0" presId="urn:microsoft.com/office/officeart/2005/8/layout/vList2"/>
    <dgm:cxn modelId="{DCADB47E-8AFF-46BB-BC93-C11D70485210}" srcId="{89179BF2-1538-4273-82DE-476ADF6E39BC}" destId="{FB247673-14AA-4811-9667-36263907522D}" srcOrd="1" destOrd="0" parTransId="{927AC9C8-AC4B-4FBB-9B31-A3A0CB0B075E}" sibTransId="{1DD093A7-BFC6-4C71-8D45-16363DD676E8}"/>
    <dgm:cxn modelId="{7193C2B3-036F-014D-81AB-144272ABD354}" type="presOf" srcId="{89179BF2-1538-4273-82DE-476ADF6E39BC}" destId="{14019110-0091-3D45-885E-CC4EA58433A9}" srcOrd="0" destOrd="0" presId="urn:microsoft.com/office/officeart/2005/8/layout/vList2"/>
    <dgm:cxn modelId="{28FBE2C7-4C8E-4CF9-838A-6DE5D8EE8771}" srcId="{A197D7E9-8F86-4197-9A7C-D01F0244D40B}" destId="{74E85EC6-DC6D-44DE-B052-DC19395314EA}" srcOrd="1" destOrd="0" parTransId="{FC052336-4D41-4F02-8B0A-20C453B96E20}" sibTransId="{2578B912-8DAA-4D74-8B90-91EB71DDF7EF}"/>
    <dgm:cxn modelId="{29EC90D3-CF5C-174C-AA68-E73B5FCE4349}" type="presOf" srcId="{8D2600C9-DB29-4E73-B9A4-958C0A91A4FB}" destId="{2C9FBB7D-F3EE-3649-B52B-0C19E5CF438F}" srcOrd="0" destOrd="0" presId="urn:microsoft.com/office/officeart/2005/8/layout/vList2"/>
    <dgm:cxn modelId="{CF0AFED3-5E15-4D4D-9412-BBE41580A5D5}" srcId="{A197D7E9-8F86-4197-9A7C-D01F0244D40B}" destId="{59491443-1340-4558-B258-E2CE224CE81D}" srcOrd="0" destOrd="0" parTransId="{A9CE3284-C8D7-40DF-B7FF-DBBA5C5A00FE}" sibTransId="{4CEC68C0-111D-40DA-A88E-CF50D0888B40}"/>
    <dgm:cxn modelId="{00F7EFE0-46B5-44BB-8EA0-47EC18A7D340}" srcId="{3891B046-36C5-40A1-A2D5-BE4048B4866C}" destId="{11B47793-BC72-4F4C-9386-AE88E6C33C3D}" srcOrd="0" destOrd="0" parTransId="{20F8157E-213C-4AA3-9933-C73AC48EA633}" sibTransId="{68864A89-C3E2-4396-80B2-03482B04A55B}"/>
    <dgm:cxn modelId="{B62A98F2-57C1-43D5-8E23-705A727245A6}" srcId="{8D2600C9-DB29-4E73-B9A4-958C0A91A4FB}" destId="{3891B046-36C5-40A1-A2D5-BE4048B4866C}" srcOrd="2" destOrd="0" parTransId="{7C8C0E19-121F-4F7C-BA16-F186B8610F00}" sibTransId="{48A11EB5-301A-40F8-AAB8-6D46D8986C54}"/>
    <dgm:cxn modelId="{1519B9FB-B32B-024D-9552-C887B3FF5D60}" type="presOf" srcId="{3891B046-36C5-40A1-A2D5-BE4048B4866C}" destId="{6B17CEF5-19E9-8141-BB8B-C1250E2A5247}" srcOrd="0" destOrd="0" presId="urn:microsoft.com/office/officeart/2005/8/layout/vList2"/>
    <dgm:cxn modelId="{3FDC74B7-56B6-6B4E-9F38-7DCA47ED1293}" type="presParOf" srcId="{2C9FBB7D-F3EE-3649-B52B-0C19E5CF438F}" destId="{14019110-0091-3D45-885E-CC4EA58433A9}" srcOrd="0" destOrd="0" presId="urn:microsoft.com/office/officeart/2005/8/layout/vList2"/>
    <dgm:cxn modelId="{F7832910-1A61-774C-85D0-87C113575AEA}" type="presParOf" srcId="{2C9FBB7D-F3EE-3649-B52B-0C19E5CF438F}" destId="{4FF37F0D-41A2-654A-AB9E-0245FBB67ECA}" srcOrd="1" destOrd="0" presId="urn:microsoft.com/office/officeart/2005/8/layout/vList2"/>
    <dgm:cxn modelId="{21AE1EE0-50C7-CF4A-95C4-D4DB66B2293F}" type="presParOf" srcId="{2C9FBB7D-F3EE-3649-B52B-0C19E5CF438F}" destId="{AC4D1F2C-4F1E-504F-BBD3-C5F1AA2C8134}" srcOrd="2" destOrd="0" presId="urn:microsoft.com/office/officeart/2005/8/layout/vList2"/>
    <dgm:cxn modelId="{F0E95EAD-136E-744A-9DE4-B0DD76825754}" type="presParOf" srcId="{2C9FBB7D-F3EE-3649-B52B-0C19E5CF438F}" destId="{8A158E14-5521-4A47-9911-ED4B1C4B3470}" srcOrd="3" destOrd="0" presId="urn:microsoft.com/office/officeart/2005/8/layout/vList2"/>
    <dgm:cxn modelId="{48DC9DF0-9B69-4D44-9E42-56891A5471AF}" type="presParOf" srcId="{2C9FBB7D-F3EE-3649-B52B-0C19E5CF438F}" destId="{6B17CEF5-19E9-8141-BB8B-C1250E2A5247}" srcOrd="4" destOrd="0" presId="urn:microsoft.com/office/officeart/2005/8/layout/vList2"/>
    <dgm:cxn modelId="{1D04F4C4-320F-EB44-931B-1FF18CF93A2D}" type="presParOf" srcId="{2C9FBB7D-F3EE-3649-B52B-0C19E5CF438F}" destId="{A3ED4A05-3810-9744-874B-3B33E28922C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E3918A-889F-4823-BA8F-25B01029805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4ECC024-48C6-42C2-9986-2DC7140A1204}">
      <dgm:prSet/>
      <dgm:spPr/>
      <dgm:t>
        <a:bodyPr/>
        <a:lstStyle/>
        <a:p>
          <a:r>
            <a:rPr lang="en-GB" dirty="0"/>
            <a:t>Dobutamine</a:t>
          </a:r>
          <a:endParaRPr lang="en-US" dirty="0"/>
        </a:p>
      </dgm:t>
    </dgm:pt>
    <dgm:pt modelId="{86686C59-43C1-4F6C-A25A-10791E724B2F}" type="parTrans" cxnId="{D728EF0A-8A79-4DA5-B6DC-3A3F17D4CB4E}">
      <dgm:prSet/>
      <dgm:spPr/>
      <dgm:t>
        <a:bodyPr/>
        <a:lstStyle/>
        <a:p>
          <a:endParaRPr lang="en-US"/>
        </a:p>
      </dgm:t>
    </dgm:pt>
    <dgm:pt modelId="{61EF4E48-CC5F-4119-9451-A922583C747C}" type="sibTrans" cxnId="{D728EF0A-8A79-4DA5-B6DC-3A3F17D4CB4E}">
      <dgm:prSet/>
      <dgm:spPr/>
      <dgm:t>
        <a:bodyPr/>
        <a:lstStyle/>
        <a:p>
          <a:endParaRPr lang="en-US"/>
        </a:p>
      </dgm:t>
    </dgm:pt>
    <dgm:pt modelId="{F2519A99-E9D7-4632-9A43-BD59FF6A7E0D}">
      <dgm:prSet/>
      <dgm:spPr/>
      <dgm:t>
        <a:bodyPr/>
        <a:lstStyle/>
        <a:p>
          <a:r>
            <a:rPr lang="en-GB"/>
            <a:t>Vasopressin </a:t>
          </a:r>
          <a:endParaRPr lang="en-US"/>
        </a:p>
      </dgm:t>
    </dgm:pt>
    <dgm:pt modelId="{4792B0FA-108E-463B-AB78-24579613FF3B}" type="parTrans" cxnId="{251FE203-84E3-4CE2-B8BE-C7F6814C3E59}">
      <dgm:prSet/>
      <dgm:spPr/>
      <dgm:t>
        <a:bodyPr/>
        <a:lstStyle/>
        <a:p>
          <a:endParaRPr lang="en-US"/>
        </a:p>
      </dgm:t>
    </dgm:pt>
    <dgm:pt modelId="{D9C63AFC-C1D6-4495-953B-6B910BE96D9B}" type="sibTrans" cxnId="{251FE203-84E3-4CE2-B8BE-C7F6814C3E59}">
      <dgm:prSet/>
      <dgm:spPr/>
      <dgm:t>
        <a:bodyPr/>
        <a:lstStyle/>
        <a:p>
          <a:endParaRPr lang="en-US"/>
        </a:p>
      </dgm:t>
    </dgm:pt>
    <dgm:pt modelId="{A4378D25-F2CA-4285-ADC7-C99457E9CBF1}">
      <dgm:prSet/>
      <dgm:spPr/>
      <dgm:t>
        <a:bodyPr/>
        <a:lstStyle/>
        <a:p>
          <a:r>
            <a:rPr lang="en-GB"/>
            <a:t>Isoprenaline </a:t>
          </a:r>
          <a:endParaRPr lang="en-US"/>
        </a:p>
      </dgm:t>
    </dgm:pt>
    <dgm:pt modelId="{27A24ECD-D38A-46AF-8869-8731A6BC4B14}" type="parTrans" cxnId="{D51AF1BB-A2FB-4992-A870-E68BCEB01108}">
      <dgm:prSet/>
      <dgm:spPr/>
      <dgm:t>
        <a:bodyPr/>
        <a:lstStyle/>
        <a:p>
          <a:endParaRPr lang="en-US"/>
        </a:p>
      </dgm:t>
    </dgm:pt>
    <dgm:pt modelId="{E7B11396-F276-4E61-950A-A52D36C08559}" type="sibTrans" cxnId="{D51AF1BB-A2FB-4992-A870-E68BCEB01108}">
      <dgm:prSet/>
      <dgm:spPr/>
      <dgm:t>
        <a:bodyPr/>
        <a:lstStyle/>
        <a:p>
          <a:endParaRPr lang="en-US"/>
        </a:p>
      </dgm:t>
    </dgm:pt>
    <dgm:pt modelId="{62744FDC-F376-714D-A73A-EA978D4DF28D}" type="pres">
      <dgm:prSet presAssocID="{93E3918A-889F-4823-BA8F-25B010298053}" presName="linear" presStyleCnt="0">
        <dgm:presLayoutVars>
          <dgm:animLvl val="lvl"/>
          <dgm:resizeHandles val="exact"/>
        </dgm:presLayoutVars>
      </dgm:prSet>
      <dgm:spPr/>
    </dgm:pt>
    <dgm:pt modelId="{C9C3381E-6EA2-594F-9590-071DC3421D3D}" type="pres">
      <dgm:prSet presAssocID="{44ECC024-48C6-42C2-9986-2DC7140A120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9E6B34C-B58B-154E-9FA9-3347A06AFB95}" type="pres">
      <dgm:prSet presAssocID="{61EF4E48-CC5F-4119-9451-A922583C747C}" presName="spacer" presStyleCnt="0"/>
      <dgm:spPr/>
    </dgm:pt>
    <dgm:pt modelId="{DA502D08-3C4A-E146-94B7-7EFE5D4A8D13}" type="pres">
      <dgm:prSet presAssocID="{F2519A99-E9D7-4632-9A43-BD59FF6A7E0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A481A31-4FDA-BE42-8865-3BC56EB61286}" type="pres">
      <dgm:prSet presAssocID="{D9C63AFC-C1D6-4495-953B-6B910BE96D9B}" presName="spacer" presStyleCnt="0"/>
      <dgm:spPr/>
    </dgm:pt>
    <dgm:pt modelId="{96AC3CFB-DC84-9447-8709-0D5681DCAE2A}" type="pres">
      <dgm:prSet presAssocID="{A4378D25-F2CA-4285-ADC7-C99457E9CBF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51FE203-84E3-4CE2-B8BE-C7F6814C3E59}" srcId="{93E3918A-889F-4823-BA8F-25B010298053}" destId="{F2519A99-E9D7-4632-9A43-BD59FF6A7E0D}" srcOrd="1" destOrd="0" parTransId="{4792B0FA-108E-463B-AB78-24579613FF3B}" sibTransId="{D9C63AFC-C1D6-4495-953B-6B910BE96D9B}"/>
    <dgm:cxn modelId="{D728EF0A-8A79-4DA5-B6DC-3A3F17D4CB4E}" srcId="{93E3918A-889F-4823-BA8F-25B010298053}" destId="{44ECC024-48C6-42C2-9986-2DC7140A1204}" srcOrd="0" destOrd="0" parTransId="{86686C59-43C1-4F6C-A25A-10791E724B2F}" sibTransId="{61EF4E48-CC5F-4119-9451-A922583C747C}"/>
    <dgm:cxn modelId="{E89D0F36-FEAD-A34A-9084-181790539771}" type="presOf" srcId="{A4378D25-F2CA-4285-ADC7-C99457E9CBF1}" destId="{96AC3CFB-DC84-9447-8709-0D5681DCAE2A}" srcOrd="0" destOrd="0" presId="urn:microsoft.com/office/officeart/2005/8/layout/vList2"/>
    <dgm:cxn modelId="{487B298B-C40E-5845-AD11-E7B8874E772C}" type="presOf" srcId="{44ECC024-48C6-42C2-9986-2DC7140A1204}" destId="{C9C3381E-6EA2-594F-9590-071DC3421D3D}" srcOrd="0" destOrd="0" presId="urn:microsoft.com/office/officeart/2005/8/layout/vList2"/>
    <dgm:cxn modelId="{18FFE1A7-4139-9A47-8524-883376DAD20D}" type="presOf" srcId="{F2519A99-E9D7-4632-9A43-BD59FF6A7E0D}" destId="{DA502D08-3C4A-E146-94B7-7EFE5D4A8D13}" srcOrd="0" destOrd="0" presId="urn:microsoft.com/office/officeart/2005/8/layout/vList2"/>
    <dgm:cxn modelId="{D51AF1BB-A2FB-4992-A870-E68BCEB01108}" srcId="{93E3918A-889F-4823-BA8F-25B010298053}" destId="{A4378D25-F2CA-4285-ADC7-C99457E9CBF1}" srcOrd="2" destOrd="0" parTransId="{27A24ECD-D38A-46AF-8869-8731A6BC4B14}" sibTransId="{E7B11396-F276-4E61-950A-A52D36C08559}"/>
    <dgm:cxn modelId="{3399FADD-CAD7-5644-8066-84B1F7960143}" type="presOf" srcId="{93E3918A-889F-4823-BA8F-25B010298053}" destId="{62744FDC-F376-714D-A73A-EA978D4DF28D}" srcOrd="0" destOrd="0" presId="urn:microsoft.com/office/officeart/2005/8/layout/vList2"/>
    <dgm:cxn modelId="{B7A4F22C-23DD-2D4A-83BA-5AB9B493E178}" type="presParOf" srcId="{62744FDC-F376-714D-A73A-EA978D4DF28D}" destId="{C9C3381E-6EA2-594F-9590-071DC3421D3D}" srcOrd="0" destOrd="0" presId="urn:microsoft.com/office/officeart/2005/8/layout/vList2"/>
    <dgm:cxn modelId="{C6B3B4DB-B00A-9648-8844-DBAA860DB7A8}" type="presParOf" srcId="{62744FDC-F376-714D-A73A-EA978D4DF28D}" destId="{C9E6B34C-B58B-154E-9FA9-3347A06AFB95}" srcOrd="1" destOrd="0" presId="urn:microsoft.com/office/officeart/2005/8/layout/vList2"/>
    <dgm:cxn modelId="{AF7B8565-07F2-F142-ADA7-B59D7CC81A7D}" type="presParOf" srcId="{62744FDC-F376-714D-A73A-EA978D4DF28D}" destId="{DA502D08-3C4A-E146-94B7-7EFE5D4A8D13}" srcOrd="2" destOrd="0" presId="urn:microsoft.com/office/officeart/2005/8/layout/vList2"/>
    <dgm:cxn modelId="{35326ED1-D267-8F49-95A7-9267F07CEF1D}" type="presParOf" srcId="{62744FDC-F376-714D-A73A-EA978D4DF28D}" destId="{1A481A31-4FDA-BE42-8865-3BC56EB61286}" srcOrd="3" destOrd="0" presId="urn:microsoft.com/office/officeart/2005/8/layout/vList2"/>
    <dgm:cxn modelId="{DB4A7A57-6802-D641-AC49-DA7DA5A9E034}" type="presParOf" srcId="{62744FDC-F376-714D-A73A-EA978D4DF28D}" destId="{96AC3CFB-DC84-9447-8709-0D5681DCAE2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41E55-A7F6-D841-A3F4-1EDD783E70C0}">
      <dsp:nvSpPr>
        <dsp:cNvPr id="0" name=""/>
        <dsp:cNvSpPr/>
      </dsp:nvSpPr>
      <dsp:spPr>
        <a:xfrm>
          <a:off x="0" y="150849"/>
          <a:ext cx="6447033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Alpha 1 receptor </a:t>
          </a:r>
          <a:endParaRPr lang="en-US" sz="3800" kern="1200" dirty="0"/>
        </a:p>
      </dsp:txBody>
      <dsp:txXfrm>
        <a:off x="59399" y="210248"/>
        <a:ext cx="6328235" cy="1098002"/>
      </dsp:txXfrm>
    </dsp:sp>
    <dsp:sp modelId="{E742E02C-ACAC-8C4A-B23D-CE69DF69C369}">
      <dsp:nvSpPr>
        <dsp:cNvPr id="0" name=""/>
        <dsp:cNvSpPr/>
      </dsp:nvSpPr>
      <dsp:spPr>
        <a:xfrm>
          <a:off x="0" y="1367649"/>
          <a:ext cx="6447033" cy="2085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693" tIns="38100" rIns="213360" bIns="3810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 dirty="0"/>
            <a:t>Mydriasis 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 dirty="0"/>
            <a:t>Vasoconstriction (vasopressor)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 dirty="0"/>
            <a:t>Glycogenolysis</a:t>
          </a:r>
          <a:endParaRPr lang="en-US" sz="30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3300" kern="1200" dirty="0"/>
        </a:p>
      </dsp:txBody>
      <dsp:txXfrm>
        <a:off x="0" y="1367649"/>
        <a:ext cx="6447033" cy="2085525"/>
      </dsp:txXfrm>
    </dsp:sp>
    <dsp:sp modelId="{A7CD476D-4572-6349-8CDA-1CB9088FC51E}">
      <dsp:nvSpPr>
        <dsp:cNvPr id="0" name=""/>
        <dsp:cNvSpPr/>
      </dsp:nvSpPr>
      <dsp:spPr>
        <a:xfrm>
          <a:off x="0" y="3453174"/>
          <a:ext cx="6447033" cy="12168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Alpha 2 receptor  </a:t>
          </a:r>
          <a:endParaRPr lang="en-US" sz="3800" kern="1200" dirty="0"/>
        </a:p>
      </dsp:txBody>
      <dsp:txXfrm>
        <a:off x="59399" y="3512573"/>
        <a:ext cx="6328235" cy="1098002"/>
      </dsp:txXfrm>
    </dsp:sp>
    <dsp:sp modelId="{13BB6EA5-366D-CE4F-81BF-88B8E72DD756}">
      <dsp:nvSpPr>
        <dsp:cNvPr id="0" name=""/>
        <dsp:cNvSpPr/>
      </dsp:nvSpPr>
      <dsp:spPr>
        <a:xfrm>
          <a:off x="0" y="4820823"/>
          <a:ext cx="6447033" cy="1446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693" tIns="38100" rIns="213360" bIns="3810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 dirty="0"/>
            <a:t>Negative feedback noradrenaline release and synthesis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 dirty="0"/>
            <a:t>Reduces insulin secretion</a:t>
          </a:r>
          <a:endParaRPr lang="en-US" sz="3000" kern="1200" dirty="0"/>
        </a:p>
      </dsp:txBody>
      <dsp:txXfrm>
        <a:off x="0" y="4820823"/>
        <a:ext cx="6447033" cy="1446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19110-0091-3D45-885E-CC4EA58433A9}">
      <dsp:nvSpPr>
        <dsp:cNvPr id="0" name=""/>
        <dsp:cNvSpPr/>
      </dsp:nvSpPr>
      <dsp:spPr>
        <a:xfrm>
          <a:off x="0" y="29653"/>
          <a:ext cx="6585735" cy="9114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Beta 1 receptor  </a:t>
          </a:r>
          <a:endParaRPr lang="en-US" sz="3800" kern="1200" dirty="0"/>
        </a:p>
      </dsp:txBody>
      <dsp:txXfrm>
        <a:off x="44492" y="74145"/>
        <a:ext cx="6496751" cy="822446"/>
      </dsp:txXfrm>
    </dsp:sp>
    <dsp:sp modelId="{4FF37F0D-41A2-654A-AB9E-0245FBB67ECA}">
      <dsp:nvSpPr>
        <dsp:cNvPr id="0" name=""/>
        <dsp:cNvSpPr/>
      </dsp:nvSpPr>
      <dsp:spPr>
        <a:xfrm>
          <a:off x="0" y="941083"/>
          <a:ext cx="6585735" cy="196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097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/>
            <a:t>Increases HR (chronotropy) </a:t>
          </a: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 dirty="0"/>
            <a:t>Increases force of contraction (inotropy)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/>
            <a:t>Increases Renin release</a:t>
          </a:r>
          <a:endParaRPr lang="en-US" sz="3000" kern="1200"/>
        </a:p>
      </dsp:txBody>
      <dsp:txXfrm>
        <a:off x="0" y="941083"/>
        <a:ext cx="6585735" cy="1966500"/>
      </dsp:txXfrm>
    </dsp:sp>
    <dsp:sp modelId="{AC4D1F2C-4F1E-504F-BBD3-C5F1AA2C8134}">
      <dsp:nvSpPr>
        <dsp:cNvPr id="0" name=""/>
        <dsp:cNvSpPr/>
      </dsp:nvSpPr>
      <dsp:spPr>
        <a:xfrm>
          <a:off x="0" y="2907583"/>
          <a:ext cx="6585735" cy="91143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Beta 2 receptor  </a:t>
          </a:r>
          <a:endParaRPr lang="en-US" sz="3800" kern="1200" dirty="0"/>
        </a:p>
      </dsp:txBody>
      <dsp:txXfrm>
        <a:off x="44492" y="2952075"/>
        <a:ext cx="6496751" cy="822446"/>
      </dsp:txXfrm>
    </dsp:sp>
    <dsp:sp modelId="{8A158E14-5521-4A47-9911-ED4B1C4B3470}">
      <dsp:nvSpPr>
        <dsp:cNvPr id="0" name=""/>
        <dsp:cNvSpPr/>
      </dsp:nvSpPr>
      <dsp:spPr>
        <a:xfrm>
          <a:off x="0" y="3819013"/>
          <a:ext cx="6585735" cy="1042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097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/>
            <a:t>Vasodilation </a:t>
          </a: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/>
            <a:t>Smooth muscle relaxation</a:t>
          </a:r>
          <a:endParaRPr lang="en-US" sz="3000" kern="1200"/>
        </a:p>
      </dsp:txBody>
      <dsp:txXfrm>
        <a:off x="0" y="3819013"/>
        <a:ext cx="6585735" cy="1042245"/>
      </dsp:txXfrm>
    </dsp:sp>
    <dsp:sp modelId="{6B17CEF5-19E9-8141-BB8B-C1250E2A5247}">
      <dsp:nvSpPr>
        <dsp:cNvPr id="0" name=""/>
        <dsp:cNvSpPr/>
      </dsp:nvSpPr>
      <dsp:spPr>
        <a:xfrm>
          <a:off x="0" y="4861258"/>
          <a:ext cx="6585735" cy="91143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Dopamine receptors</a:t>
          </a:r>
          <a:endParaRPr lang="en-US" sz="3800" kern="1200" dirty="0"/>
        </a:p>
      </dsp:txBody>
      <dsp:txXfrm>
        <a:off x="44492" y="4905750"/>
        <a:ext cx="6496751" cy="822446"/>
      </dsp:txXfrm>
    </dsp:sp>
    <dsp:sp modelId="{A3ED4A05-3810-9744-874B-3B33E28922CD}">
      <dsp:nvSpPr>
        <dsp:cNvPr id="0" name=""/>
        <dsp:cNvSpPr/>
      </dsp:nvSpPr>
      <dsp:spPr>
        <a:xfrm>
          <a:off x="0" y="5772688"/>
          <a:ext cx="6585735" cy="62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097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000" kern="1200"/>
            <a:t>Splanchnic vasodilation </a:t>
          </a:r>
          <a:endParaRPr lang="en-US" sz="3000" kern="1200"/>
        </a:p>
      </dsp:txBody>
      <dsp:txXfrm>
        <a:off x="0" y="5772688"/>
        <a:ext cx="6585735" cy="629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3381E-6EA2-594F-9590-071DC3421D3D}">
      <dsp:nvSpPr>
        <dsp:cNvPr id="0" name=""/>
        <dsp:cNvSpPr/>
      </dsp:nvSpPr>
      <dsp:spPr>
        <a:xfrm>
          <a:off x="0" y="226606"/>
          <a:ext cx="5257800" cy="15590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 dirty="0"/>
            <a:t>Dobutamine</a:t>
          </a:r>
          <a:endParaRPr lang="en-US" sz="6500" kern="1200" dirty="0"/>
        </a:p>
      </dsp:txBody>
      <dsp:txXfrm>
        <a:off x="76105" y="302711"/>
        <a:ext cx="5105590" cy="1406815"/>
      </dsp:txXfrm>
    </dsp:sp>
    <dsp:sp modelId="{DA502D08-3C4A-E146-94B7-7EFE5D4A8D13}">
      <dsp:nvSpPr>
        <dsp:cNvPr id="0" name=""/>
        <dsp:cNvSpPr/>
      </dsp:nvSpPr>
      <dsp:spPr>
        <a:xfrm>
          <a:off x="0" y="1972831"/>
          <a:ext cx="5257800" cy="1559025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/>
            <a:t>Vasopressin </a:t>
          </a:r>
          <a:endParaRPr lang="en-US" sz="6500" kern="1200"/>
        </a:p>
      </dsp:txBody>
      <dsp:txXfrm>
        <a:off x="76105" y="2048936"/>
        <a:ext cx="5105590" cy="1406815"/>
      </dsp:txXfrm>
    </dsp:sp>
    <dsp:sp modelId="{96AC3CFB-DC84-9447-8709-0D5681DCAE2A}">
      <dsp:nvSpPr>
        <dsp:cNvPr id="0" name=""/>
        <dsp:cNvSpPr/>
      </dsp:nvSpPr>
      <dsp:spPr>
        <a:xfrm>
          <a:off x="0" y="3719056"/>
          <a:ext cx="5257800" cy="155902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/>
            <a:t>Isoprenaline </a:t>
          </a:r>
          <a:endParaRPr lang="en-US" sz="6500" kern="1200"/>
        </a:p>
      </dsp:txBody>
      <dsp:txXfrm>
        <a:off x="76105" y="3795161"/>
        <a:ext cx="5105590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F6EA7-929A-C74F-A87B-176044613F81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492E3-E6CE-EB49-ADFF-E12DE1BDE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737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42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2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66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03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33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176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6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07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658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35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5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44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5A37-6CB0-5542-80B9-9DA0755F931A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fld id="{2987571C-00F9-7143-AC33-860E77412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24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8.png"/><Relationship Id="rId5" Type="http://schemas.openxmlformats.org/officeDocument/2006/relationships/hyperlink" Target="http://www.quackmeded.co.uk/" TargetMode="External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765FD-2639-6047-B954-208BEBDA4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1832" y="2265451"/>
            <a:ext cx="6428335" cy="927700"/>
          </a:xfrm>
        </p:spPr>
        <p:txBody>
          <a:bodyPr anchor="b">
            <a:normAutofit/>
          </a:bodyPr>
          <a:lstStyle/>
          <a:p>
            <a:pPr algn="l"/>
            <a:r>
              <a:rPr lang="en-GB" sz="5400" dirty="0">
                <a:solidFill>
                  <a:schemeClr val="bg1"/>
                </a:solidFill>
              </a:rPr>
              <a:t>Vasopressors in shock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CDA8A7-D92B-2F4E-8483-765BD0F39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2273" y="4086238"/>
            <a:ext cx="2207454" cy="1155525"/>
          </a:xfrm>
        </p:spPr>
        <p:txBody>
          <a:bodyPr anchor="t">
            <a:normAutofit fontScale="92500"/>
          </a:bodyPr>
          <a:lstStyle/>
          <a:p>
            <a:pPr algn="l"/>
            <a:r>
              <a:rPr lang="en-GB" sz="2000" dirty="0">
                <a:solidFill>
                  <a:schemeClr val="bg1"/>
                </a:solidFill>
              </a:rPr>
              <a:t>Callum Robertson</a:t>
            </a:r>
          </a:p>
          <a:p>
            <a:pPr algn="l"/>
            <a:r>
              <a:rPr lang="en-GB" sz="2000" dirty="0">
                <a:solidFill>
                  <a:schemeClr val="bg1"/>
                </a:solidFill>
              </a:rPr>
              <a:t>Anaesthetic Trainee </a:t>
            </a:r>
          </a:p>
          <a:p>
            <a:pPr algn="l"/>
            <a:r>
              <a:rPr lang="en-GB" sz="2000" dirty="0">
                <a:solidFill>
                  <a:schemeClr val="bg1"/>
                </a:solidFill>
              </a:rPr>
              <a:t>Ayrshire &amp; Arran</a:t>
            </a:r>
          </a:p>
        </p:txBody>
      </p:sp>
    </p:spTree>
    <p:extLst>
      <p:ext uri="{BB962C8B-B14F-4D97-AF65-F5344CB8AC3E}">
        <p14:creationId xmlns:p14="http://schemas.microsoft.com/office/powerpoint/2010/main" val="2278879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A2C4A-AE5F-5445-BFAD-0C88084C4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dirty="0"/>
              <a:t>Aetiology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F9D6A-A59C-BB43-9D8A-95D70817C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en-GB" sz="2400"/>
              <a:t>In addition to catecholamines there are noncatecholamines commonly used such as: </a:t>
            </a:r>
          </a:p>
          <a:p>
            <a:pPr lvl="1"/>
            <a:endParaRPr lang="en-GB"/>
          </a:p>
          <a:p>
            <a:pPr lvl="1"/>
            <a:r>
              <a:rPr lang="en-GB"/>
              <a:t>Ephedrine</a:t>
            </a:r>
          </a:p>
          <a:p>
            <a:pPr lvl="1"/>
            <a:endParaRPr lang="en-GB"/>
          </a:p>
          <a:p>
            <a:pPr lvl="1"/>
            <a:r>
              <a:rPr lang="en-GB"/>
              <a:t>Phenylephrine</a:t>
            </a:r>
          </a:p>
          <a:p>
            <a:pPr lvl="1"/>
            <a:endParaRPr lang="en-GB"/>
          </a:p>
          <a:p>
            <a:pPr lvl="1"/>
            <a:r>
              <a:rPr lang="en-GB"/>
              <a:t>Metaraminol </a:t>
            </a:r>
          </a:p>
          <a:p>
            <a:pPr lvl="1"/>
            <a:endParaRPr lang="en-GB"/>
          </a:p>
          <a:p>
            <a:pPr lvl="1"/>
            <a:r>
              <a:rPr lang="en-GB"/>
              <a:t>Methoxamine </a:t>
            </a:r>
          </a:p>
        </p:txBody>
      </p:sp>
    </p:spTree>
    <p:extLst>
      <p:ext uri="{BB962C8B-B14F-4D97-AF65-F5344CB8AC3E}">
        <p14:creationId xmlns:p14="http://schemas.microsoft.com/office/powerpoint/2010/main" val="2148535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8715-8AA8-1149-A005-38B0C8A48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GB"/>
              <a:t>Metaraminol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AC8AC-2EB4-0F4A-A093-B17D55652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GB" sz="1900" dirty="0"/>
              <a:t>First line vasopressor in many situations as it can be </a:t>
            </a:r>
            <a:r>
              <a:rPr lang="en-GB" sz="1900" dirty="0" err="1"/>
              <a:t>bolused</a:t>
            </a:r>
            <a:r>
              <a:rPr lang="en-GB" sz="1900" dirty="0"/>
              <a:t> and given safely peripherally </a:t>
            </a:r>
          </a:p>
          <a:p>
            <a:endParaRPr lang="en-GB" sz="1900" dirty="0"/>
          </a:p>
          <a:p>
            <a:r>
              <a:rPr lang="en-GB" sz="1900" dirty="0"/>
              <a:t>Metaraminol acts both </a:t>
            </a:r>
            <a:r>
              <a:rPr lang="en-GB" sz="1900" b="1" dirty="0"/>
              <a:t>directly</a:t>
            </a:r>
            <a:r>
              <a:rPr lang="en-GB" sz="1900" dirty="0"/>
              <a:t> (predominantly on alpha 1 receptors) and </a:t>
            </a:r>
            <a:r>
              <a:rPr lang="en-GB" sz="1900" b="1" dirty="0"/>
              <a:t>indirectly</a:t>
            </a:r>
            <a:r>
              <a:rPr lang="en-GB" sz="1900" dirty="0"/>
              <a:t> (increasing noradrenaline levels and activity)</a:t>
            </a:r>
          </a:p>
          <a:p>
            <a:endParaRPr lang="en-GB" sz="1900" dirty="0"/>
          </a:p>
          <a:p>
            <a:r>
              <a:rPr lang="en-GB" sz="1900" dirty="0"/>
              <a:t>As it acts </a:t>
            </a:r>
            <a:r>
              <a:rPr lang="en-GB" sz="1900" b="1" dirty="0"/>
              <a:t>indirectly</a:t>
            </a:r>
            <a:r>
              <a:rPr lang="en-GB" sz="1900" dirty="0"/>
              <a:t> to some extent there is a degree of </a:t>
            </a:r>
            <a:r>
              <a:rPr lang="en-GB" sz="1900" b="1" dirty="0"/>
              <a:t>tachyphylaxis</a:t>
            </a:r>
            <a:r>
              <a:rPr lang="en-GB" sz="1900" dirty="0"/>
              <a:t> once native noradrenaline stores are depleted (less effect with successive doses or sustained use)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055B99-7FA8-734D-AB03-DE08FC844A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405"/>
          <a:stretch/>
        </p:blipFill>
        <p:spPr>
          <a:xfrm>
            <a:off x="9030743" y="2474254"/>
            <a:ext cx="1912560" cy="1909489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438558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75DB-D680-2448-8793-5712680A6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-GB" sz="4000"/>
              <a:t>Metaraminol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5D87-FA3B-B64F-822B-3E1B95E32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n-GB" sz="2000"/>
              <a:t>Due to its mechanism of action and tachyphylaxis it is often used as a </a:t>
            </a:r>
            <a:r>
              <a:rPr lang="en-GB" sz="2000" b="1"/>
              <a:t>temporising</a:t>
            </a:r>
            <a:r>
              <a:rPr lang="en-GB" sz="2000"/>
              <a:t> vasopressor</a:t>
            </a:r>
          </a:p>
          <a:p>
            <a:pPr lvl="1"/>
            <a:r>
              <a:rPr lang="en-GB" sz="2000"/>
              <a:t>E.g. hypotension secondary to regional anaesthesia or until central access is obtained </a:t>
            </a:r>
          </a:p>
          <a:p>
            <a:endParaRPr lang="en-GB" sz="2000"/>
          </a:p>
          <a:p>
            <a:r>
              <a:rPr lang="en-GB" sz="2000"/>
              <a:t>A 10mg ampoule is made up to 20ml in 0.9% NaCl, 0.5mg boluses are usually safe to treat hypotension </a:t>
            </a:r>
          </a:p>
          <a:p>
            <a:endParaRPr lang="en-GB" sz="2000"/>
          </a:p>
          <a:p>
            <a:r>
              <a:rPr lang="en-GB" sz="2000"/>
              <a:t>Alternatively, an infusion can be made up with 20mg metaraminol up to 40ml in 0.9% NaCl. Typically started at 5ml/h and titrated to response</a:t>
            </a:r>
          </a:p>
          <a:p>
            <a:endParaRPr lang="en-GB" sz="2000"/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242656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E823F-DBBC-804E-B77E-E2EFF108A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243" y="1213439"/>
            <a:ext cx="3388419" cy="4560970"/>
          </a:xfrm>
        </p:spPr>
        <p:txBody>
          <a:bodyPr>
            <a:normAutofit/>
          </a:bodyPr>
          <a:lstStyle/>
          <a:p>
            <a:r>
              <a:rPr lang="en-GB" sz="4000" dirty="0"/>
              <a:t>Metaraminol </a:t>
            </a:r>
            <a:br>
              <a:rPr lang="en-GB" sz="4000" dirty="0"/>
            </a:br>
            <a:r>
              <a:rPr lang="en-GB" sz="4000" dirty="0"/>
              <a:t> caution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A112D-3AFC-EC42-870E-4E7140E75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233" y="1303514"/>
            <a:ext cx="5948831" cy="4334629"/>
          </a:xfrm>
        </p:spPr>
        <p:txBody>
          <a:bodyPr anchor="ctr">
            <a:normAutofit/>
          </a:bodyPr>
          <a:lstStyle/>
          <a:p>
            <a:r>
              <a:rPr lang="en-GB" sz="2200"/>
              <a:t>Due to the indirect actions of metaraminol, caution is advised with patients on TCAs and MAOIs. </a:t>
            </a:r>
          </a:p>
          <a:p>
            <a:endParaRPr lang="en-GB" sz="2200"/>
          </a:p>
          <a:p>
            <a:r>
              <a:rPr lang="en-GB" sz="2200"/>
              <a:t>The release of noradrenaline from sympathetic nerve endings can be unpredictable with these agents as they interfere with the metabolism of noradrenaline </a:t>
            </a:r>
          </a:p>
          <a:p>
            <a:endParaRPr lang="en-GB" sz="2200"/>
          </a:p>
          <a:p>
            <a:r>
              <a:rPr lang="en-GB" sz="2200"/>
              <a:t>Consider smaller bolus doses/infusion rates for clinical effect </a:t>
            </a:r>
          </a:p>
        </p:txBody>
      </p:sp>
    </p:spTree>
    <p:extLst>
      <p:ext uri="{BB962C8B-B14F-4D97-AF65-F5344CB8AC3E}">
        <p14:creationId xmlns:p14="http://schemas.microsoft.com/office/powerpoint/2010/main" val="3570351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A4C5E-FFB2-B748-94B0-D94C98259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GB"/>
              <a:t>Noradrenaline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DCC55-8934-494C-8F3F-1563F562E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3030877"/>
            <a:ext cx="6467867" cy="3719244"/>
          </a:xfrm>
        </p:spPr>
        <p:txBody>
          <a:bodyPr anchor="ctr">
            <a:noAutofit/>
          </a:bodyPr>
          <a:lstStyle/>
          <a:p>
            <a:r>
              <a:rPr lang="en-GB" sz="1900" dirty="0"/>
              <a:t>Recommended as the </a:t>
            </a:r>
            <a:r>
              <a:rPr lang="en-GB" sz="1900" b="1" dirty="0"/>
              <a:t>first choice vasopressor </a:t>
            </a:r>
            <a:r>
              <a:rPr lang="en-GB" sz="1900" dirty="0"/>
              <a:t>by the Surviving Sepsis guidelines</a:t>
            </a:r>
          </a:p>
          <a:p>
            <a:endParaRPr lang="en-GB" sz="1900" dirty="0"/>
          </a:p>
          <a:p>
            <a:r>
              <a:rPr lang="en-GB" sz="1900" dirty="0"/>
              <a:t>In addition, it is a safe starting vasopressor in most conditions encountered in HDU/ICU – </a:t>
            </a:r>
            <a:r>
              <a:rPr lang="en-GB" sz="1900" b="1" i="1" dirty="0"/>
              <a:t>‘if in doubt, try noradrenaline’</a:t>
            </a:r>
          </a:p>
          <a:p>
            <a:endParaRPr lang="en-GB" sz="1900" dirty="0"/>
          </a:p>
          <a:p>
            <a:r>
              <a:rPr lang="en-GB" sz="1900" dirty="0"/>
              <a:t> Noradrenaline is predominantly an alpha agonist causing: </a:t>
            </a:r>
          </a:p>
          <a:p>
            <a:pPr lvl="1"/>
            <a:endParaRPr lang="en-GB" sz="1900" dirty="0"/>
          </a:p>
          <a:p>
            <a:pPr lvl="1"/>
            <a:r>
              <a:rPr lang="en-GB" sz="1900" dirty="0"/>
              <a:t>Vasoconstriction </a:t>
            </a:r>
          </a:p>
          <a:p>
            <a:pPr lvl="1"/>
            <a:endParaRPr lang="en-GB" sz="1900" dirty="0"/>
          </a:p>
          <a:p>
            <a:pPr lvl="1"/>
            <a:r>
              <a:rPr lang="en-GB" sz="1900" dirty="0"/>
              <a:t>Increased systolic and diastolic pressure                                           (and as a result, afterload)</a:t>
            </a:r>
          </a:p>
          <a:p>
            <a:pPr lvl="1"/>
            <a:endParaRPr lang="en-GB" sz="1900" dirty="0"/>
          </a:p>
          <a:p>
            <a:pPr lvl="1"/>
            <a:r>
              <a:rPr lang="en-GB" sz="1900" dirty="0"/>
              <a:t>Reflex baroreceptor mediated bradycardia – rarely seen </a:t>
            </a:r>
          </a:p>
          <a:p>
            <a:pPr lvl="1"/>
            <a:endParaRPr lang="en-GB" sz="1900" dirty="0"/>
          </a:p>
          <a:p>
            <a:pPr lvl="1"/>
            <a:endParaRPr lang="en-GB" sz="1900" dirty="0"/>
          </a:p>
          <a:p>
            <a:pPr marL="0" indent="0">
              <a:buNone/>
            </a:pPr>
            <a:endParaRPr lang="en-GB" sz="1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81216C-74B9-2E49-9870-460698EC14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25798" r="24120" b="-3"/>
          <a:stretch/>
        </p:blipFill>
        <p:spPr>
          <a:xfrm>
            <a:off x="9030743" y="2474254"/>
            <a:ext cx="1912560" cy="1909489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259732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30B85-F170-AD48-8BFA-D5780573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4017272" cy="4560970"/>
          </a:xfrm>
        </p:spPr>
        <p:txBody>
          <a:bodyPr>
            <a:normAutofit/>
          </a:bodyPr>
          <a:lstStyle/>
          <a:p>
            <a:r>
              <a:rPr lang="en-GB" sz="4000" dirty="0"/>
              <a:t>Noradrenaline  cardiogenic shock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883E5-2840-FC47-8260-DDBFDD777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770562"/>
            <a:ext cx="5948831" cy="5283685"/>
          </a:xfrm>
        </p:spPr>
        <p:txBody>
          <a:bodyPr anchor="ctr">
            <a:noAutofit/>
          </a:bodyPr>
          <a:lstStyle/>
          <a:p>
            <a:r>
              <a:rPr lang="en-GB" sz="1900" dirty="0"/>
              <a:t>Vasoconstriction increases afterload</a:t>
            </a:r>
          </a:p>
          <a:p>
            <a:endParaRPr lang="en-GB" sz="1900" dirty="0"/>
          </a:p>
          <a:p>
            <a:r>
              <a:rPr lang="en-GB" sz="1900" dirty="0"/>
              <a:t>In cardiogenic shock, our normal goal is to reduce afterload to reduce effort on the heart and as a result reduce cardiac ischaemia</a:t>
            </a:r>
          </a:p>
          <a:p>
            <a:endParaRPr lang="en-GB" sz="1900" dirty="0"/>
          </a:p>
          <a:p>
            <a:r>
              <a:rPr lang="en-GB" sz="1900" dirty="0"/>
              <a:t>However, the vasoconstriction can improve diastolic filling pressure which may improve stroke volume and provide cardiac and secondary organ protection </a:t>
            </a:r>
          </a:p>
          <a:p>
            <a:pPr marL="0" indent="0">
              <a:buNone/>
            </a:pPr>
            <a:endParaRPr lang="en-GB" sz="1900" dirty="0"/>
          </a:p>
          <a:p>
            <a:r>
              <a:rPr lang="en-GB" sz="1900" dirty="0"/>
              <a:t>Not an easy answer – additional monitoring e.g. Pulmonary artery catheter, pulse contour analysis or oesophageal doppler might be required to optimise cardiac output </a:t>
            </a:r>
          </a:p>
        </p:txBody>
      </p:sp>
    </p:spTree>
    <p:extLst>
      <p:ext uri="{BB962C8B-B14F-4D97-AF65-F5344CB8AC3E}">
        <p14:creationId xmlns:p14="http://schemas.microsoft.com/office/powerpoint/2010/main" val="2868964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42E51-0631-5A46-BAC7-FF6E4A481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-GB" sz="4000"/>
              <a:t>Noradrenaline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C89F-9F69-2D42-AE30-AA588598A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914400"/>
            <a:ext cx="5948831" cy="5139847"/>
          </a:xfrm>
        </p:spPr>
        <p:txBody>
          <a:bodyPr anchor="ctr">
            <a:normAutofit/>
          </a:bodyPr>
          <a:lstStyle/>
          <a:p>
            <a:r>
              <a:rPr lang="en-GB" sz="1900" dirty="0"/>
              <a:t>Unlike metaraminol, noradrenaline is highly potent and should not be </a:t>
            </a:r>
            <a:r>
              <a:rPr lang="en-GB" sz="1900" dirty="0" err="1"/>
              <a:t>bolused</a:t>
            </a:r>
            <a:endParaRPr lang="en-GB" sz="1900" dirty="0"/>
          </a:p>
          <a:p>
            <a:endParaRPr lang="en-GB" sz="1900" dirty="0"/>
          </a:p>
          <a:p>
            <a:r>
              <a:rPr lang="en-GB" sz="1900" dirty="0"/>
              <a:t>It can cause </a:t>
            </a:r>
            <a:r>
              <a:rPr lang="en-GB" sz="1900" b="1" dirty="0"/>
              <a:t>tissue necrosis </a:t>
            </a:r>
            <a:r>
              <a:rPr lang="en-GB" sz="1900" dirty="0"/>
              <a:t>if </a:t>
            </a:r>
            <a:r>
              <a:rPr lang="en-GB" sz="1900" b="1" dirty="0"/>
              <a:t>extravasation</a:t>
            </a:r>
            <a:r>
              <a:rPr lang="en-GB" sz="1900" dirty="0"/>
              <a:t> occurs and </a:t>
            </a:r>
            <a:r>
              <a:rPr lang="en-GB" sz="1900" b="1" dirty="0"/>
              <a:t>profound peripheral vasoconstriction</a:t>
            </a:r>
            <a:r>
              <a:rPr lang="en-GB" sz="1900" dirty="0"/>
              <a:t>. For that reason it is recommended to be given centrally, with an arterial line to maximise the safety profile of infusions</a:t>
            </a:r>
          </a:p>
          <a:p>
            <a:endParaRPr lang="en-GB" sz="1900" dirty="0"/>
          </a:p>
          <a:p>
            <a:r>
              <a:rPr lang="en-GB" sz="1900" dirty="0"/>
              <a:t>However, some studies suggest it can be given safely peripherally in dilute concentrations as a temporising measure, much like metaraminol (seek expert advice if your department doesn’t routinely accommodate this) </a:t>
            </a:r>
          </a:p>
        </p:txBody>
      </p:sp>
    </p:spTree>
    <p:extLst>
      <p:ext uri="{BB962C8B-B14F-4D97-AF65-F5344CB8AC3E}">
        <p14:creationId xmlns:p14="http://schemas.microsoft.com/office/powerpoint/2010/main" val="2460749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7414-F3A2-8848-A627-3AB7DEB1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-GB" sz="4000" dirty="0"/>
              <a:t>Noradrenaline </a:t>
            </a:r>
            <a:br>
              <a:rPr lang="en-GB" sz="4000" dirty="0"/>
            </a:br>
            <a:br>
              <a:rPr lang="en-GB" sz="4000" dirty="0"/>
            </a:br>
            <a:r>
              <a:rPr lang="en-GB" sz="4000" dirty="0"/>
              <a:t>Infusion and </a:t>
            </a:r>
            <a:r>
              <a:rPr lang="en-GB" sz="4000" dirty="0" err="1"/>
              <a:t>Pharmokinetics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F84E4-A34C-D141-9496-BC1FD7D6F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n-GB" sz="2000"/>
              <a:t>4mg ampoule diluted in 50ml 5% glucose (0.08mg/ml) </a:t>
            </a:r>
          </a:p>
          <a:p>
            <a:endParaRPr lang="en-GB" sz="2000"/>
          </a:p>
          <a:p>
            <a:r>
              <a:rPr lang="en-GB" sz="2000"/>
              <a:t>Can be 2x (8mg/50ml) or 4x strength (16mg/50ml)</a:t>
            </a:r>
          </a:p>
          <a:p>
            <a:endParaRPr lang="en-GB" sz="2000"/>
          </a:p>
          <a:p>
            <a:r>
              <a:rPr lang="en-GB" sz="2000"/>
              <a:t>Peripheral infusion – 1mg in 50ml - according to some trials this is appropriate as a bridge or short duration e.g. overdose</a:t>
            </a:r>
          </a:p>
          <a:p>
            <a:pPr marL="0" indent="0">
              <a:buNone/>
            </a:pPr>
            <a:endParaRPr lang="en-GB" sz="2000"/>
          </a:p>
          <a:p>
            <a:r>
              <a:rPr lang="en-GB" sz="2000"/>
              <a:t>Half life measured in minutes with rapid metabolism – i.e. does not accumulate. Wide effective dose range 0.05 – 1 ug/kg/min </a:t>
            </a:r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031170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AB0A0-E752-1E43-9622-03E08F569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-GB" sz="4000" dirty="0"/>
              <a:t>Noradrenaline </a:t>
            </a:r>
            <a:br>
              <a:rPr lang="en-GB" sz="4000" dirty="0"/>
            </a:br>
            <a:br>
              <a:rPr lang="en-GB" sz="4000" dirty="0"/>
            </a:br>
            <a:r>
              <a:rPr lang="en-GB" sz="4000" dirty="0"/>
              <a:t>Starting an infusion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96946-6CDB-1345-A208-43C1560D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765425"/>
            <a:ext cx="5948831" cy="5288823"/>
          </a:xfrm>
        </p:spPr>
        <p:txBody>
          <a:bodyPr anchor="ctr">
            <a:normAutofit/>
          </a:bodyPr>
          <a:lstStyle/>
          <a:p>
            <a:r>
              <a:rPr lang="en-GB" sz="2000" dirty="0"/>
              <a:t>Typically start at 5ml/h (0.4mg/h) as a rough guide</a:t>
            </a:r>
          </a:p>
          <a:p>
            <a:pPr lvl="1"/>
            <a:r>
              <a:rPr lang="en-GB" sz="2000" dirty="0"/>
              <a:t> Aim for a MAP &gt; 65mmHg in septic patients however target should be individualised - might need a higher MAP to drive renal perfusion pressure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Noradrenaline can then be up or down titrated typically by 1ml at a time (consider smaller jumps for 2x or 4x concentrated solutions)</a:t>
            </a:r>
          </a:p>
          <a:p>
            <a:endParaRPr lang="en-GB" sz="2000" dirty="0"/>
          </a:p>
          <a:p>
            <a:r>
              <a:rPr lang="en-GB" sz="2000" dirty="0"/>
              <a:t>Typical priming volume is  ~ 0.5 ml in a central line </a:t>
            </a:r>
          </a:p>
          <a:p>
            <a:pPr lvl="1"/>
            <a:r>
              <a:rPr lang="en-GB" sz="2000" dirty="0"/>
              <a:t>Thus it may take ~5 minutes before effects are seen </a:t>
            </a:r>
          </a:p>
        </p:txBody>
      </p:sp>
    </p:spTree>
    <p:extLst>
      <p:ext uri="{BB962C8B-B14F-4D97-AF65-F5344CB8AC3E}">
        <p14:creationId xmlns:p14="http://schemas.microsoft.com/office/powerpoint/2010/main" val="4264033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A35AA-B4B2-D444-B940-F7B1D38B8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342" y="763154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/>
              <a:t>Adrenaline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72E99-708B-3D45-9657-74193340E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3816" y="200926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1800" dirty="0"/>
              <a:t>Present  at either 1 in 1000 (1ml) or 1 in 10000 (10ml) dilutions </a:t>
            </a:r>
          </a:p>
          <a:p>
            <a:endParaRPr lang="en-GB" sz="1800" dirty="0"/>
          </a:p>
          <a:p>
            <a:r>
              <a:rPr lang="en-GB" sz="1800" dirty="0"/>
              <a:t>Dose dependent actions </a:t>
            </a:r>
          </a:p>
          <a:p>
            <a:pPr lvl="1"/>
            <a:endParaRPr lang="en-GB" sz="1800" dirty="0"/>
          </a:p>
          <a:p>
            <a:pPr lvl="1"/>
            <a:r>
              <a:rPr lang="en-GB" sz="1800" dirty="0"/>
              <a:t>Low infusion rate – predominantly beta (chronotropic and ionotropic) </a:t>
            </a:r>
          </a:p>
          <a:p>
            <a:endParaRPr lang="en-GB" sz="1800" dirty="0"/>
          </a:p>
          <a:p>
            <a:pPr lvl="1"/>
            <a:r>
              <a:rPr lang="en-GB" sz="1800" dirty="0"/>
              <a:t>High infusion rate rate – predominantly alpha (vasoconstrictive)</a:t>
            </a:r>
          </a:p>
          <a:p>
            <a:pPr lvl="1"/>
            <a:endParaRPr lang="en-GB" sz="1800" dirty="0"/>
          </a:p>
          <a:p>
            <a:r>
              <a:rPr lang="en-GB" sz="1800" b="1" dirty="0"/>
              <a:t>First line in ALS</a:t>
            </a:r>
            <a:r>
              <a:rPr lang="en-GB" sz="1800" dirty="0"/>
              <a:t> cardiac arrest guidelines </a:t>
            </a:r>
          </a:p>
          <a:p>
            <a:pPr lvl="1"/>
            <a:r>
              <a:rPr lang="en-GB" sz="1800" dirty="0"/>
              <a:t>Often used as first line in ICU patients immediately following cardiac arrest as an infusion for its alpha and beta effects and for anaphylaxis due to its beta effects (bronchodilation)</a:t>
            </a:r>
          </a:p>
        </p:txBody>
      </p:sp>
      <p:pic>
        <p:nvPicPr>
          <p:cNvPr id="8" name="Picture 7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214433B7-E08F-F447-A51F-33B58AA67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091" y="3499793"/>
            <a:ext cx="1745538" cy="91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F8ACB-4206-8145-A4EB-6404B71B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GB" dirty="0"/>
              <a:t>Disclaimer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1A9AF-4183-FA40-A076-6128C97D0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GB" sz="2200"/>
              <a:t>Please note that QUACK is a regional teaching programme operating across GG&amp;C, Lanarkshire and Ayrshire &amp; Arran. </a:t>
            </a:r>
          </a:p>
          <a:p>
            <a:endParaRPr lang="en-GB" sz="2200"/>
          </a:p>
          <a:p>
            <a:r>
              <a:rPr lang="en-GB" sz="2200"/>
              <a:t>This presentation outlines general management, though local variances e.g. antibiotic prescription may vary slightly depending on your local trust</a:t>
            </a:r>
          </a:p>
          <a:p>
            <a:endParaRPr lang="en-GB" sz="2200"/>
          </a:p>
          <a:p>
            <a:r>
              <a:rPr lang="en-GB" sz="220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2879150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F244-1345-544E-B9E3-823607C65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/>
              <a:t>Adrenaline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A1ADF-F307-EC47-82F0-0DA66B9E7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fontAlgn="base"/>
            <a:r>
              <a:rPr lang="en-GB" dirty="0"/>
              <a:t>Other important effects include:</a:t>
            </a:r>
          </a:p>
          <a:p>
            <a:pPr lvl="1" fontAlgn="base"/>
            <a:r>
              <a:rPr lang="en-GB" dirty="0"/>
              <a:t>Bronchodilatation (useful in anaphylaxis)</a:t>
            </a:r>
          </a:p>
          <a:p>
            <a:pPr lvl="1" fontAlgn="base"/>
            <a:r>
              <a:rPr lang="en-GB" dirty="0"/>
              <a:t>Raised metabolic rate</a:t>
            </a:r>
          </a:p>
          <a:p>
            <a:pPr lvl="1" fontAlgn="base"/>
            <a:r>
              <a:rPr lang="en-GB" dirty="0"/>
              <a:t>Hyperglycaemia</a:t>
            </a:r>
          </a:p>
          <a:p>
            <a:pPr lvl="1" fontAlgn="base"/>
            <a:r>
              <a:rPr lang="en-GB" dirty="0"/>
              <a:t>Hypokalaemia</a:t>
            </a:r>
          </a:p>
          <a:p>
            <a:pPr lvl="1" fontAlgn="base"/>
            <a:r>
              <a:rPr lang="en-GB" dirty="0"/>
              <a:t>Exacerbation of lactic acidosis in severe sepsis</a:t>
            </a:r>
          </a:p>
          <a:p>
            <a:endParaRPr lang="en-GB" dirty="0"/>
          </a:p>
          <a:p>
            <a:r>
              <a:rPr lang="en-GB" dirty="0"/>
              <a:t>Unlike noradrenaline, you don’t get the reflex drop in heart rate – it goes up too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537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66E89-EA49-FD48-BE97-45C637012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/>
              <a:t>Adrenaline Dosing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70546-B193-8D4E-8BE3-44CFEC4BE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Rapidly metabolised</a:t>
            </a:r>
          </a:p>
          <a:p>
            <a:endParaRPr lang="en-GB" dirty="0"/>
          </a:p>
          <a:p>
            <a:r>
              <a:rPr lang="en-GB" dirty="0"/>
              <a:t>1mg bolus during a cardiac arrest </a:t>
            </a:r>
          </a:p>
          <a:p>
            <a:endParaRPr lang="en-GB" dirty="0"/>
          </a:p>
          <a:p>
            <a:r>
              <a:rPr lang="en-GB" dirty="0"/>
              <a:t>Typical dose range in ICU 0.01-0.5 ug/kg/min </a:t>
            </a:r>
          </a:p>
          <a:p>
            <a:pPr lvl="1"/>
            <a:r>
              <a:rPr lang="en-GB" dirty="0"/>
              <a:t>Usually made up as 4mg in 50ml glucose – can be 2x or 4x strength (some centres use 5mg in 50ml)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38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9BFD-95CA-1748-B04D-C9750F547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– Metaraminol/Noradrenaline/Adrenaline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DB4413-971C-3E40-9282-9EDFF763FF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416451"/>
              </p:ext>
            </p:extLst>
          </p:nvPr>
        </p:nvGraphicFramePr>
        <p:xfrm>
          <a:off x="297952" y="1825625"/>
          <a:ext cx="11835828" cy="4909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5276">
                  <a:extLst>
                    <a:ext uri="{9D8B030D-6E8A-4147-A177-3AD203B41FA5}">
                      <a16:colId xmlns:a16="http://schemas.microsoft.com/office/drawing/2014/main" val="3984349204"/>
                    </a:ext>
                  </a:extLst>
                </a:gridCol>
                <a:gridCol w="3945276">
                  <a:extLst>
                    <a:ext uri="{9D8B030D-6E8A-4147-A177-3AD203B41FA5}">
                      <a16:colId xmlns:a16="http://schemas.microsoft.com/office/drawing/2014/main" val="2965356808"/>
                    </a:ext>
                  </a:extLst>
                </a:gridCol>
                <a:gridCol w="3945276">
                  <a:extLst>
                    <a:ext uri="{9D8B030D-6E8A-4147-A177-3AD203B41FA5}">
                      <a16:colId xmlns:a16="http://schemas.microsoft.com/office/drawing/2014/main" val="3140754611"/>
                    </a:ext>
                  </a:extLst>
                </a:gridCol>
              </a:tblGrid>
              <a:tr h="508317">
                <a:tc>
                  <a:txBody>
                    <a:bodyPr/>
                    <a:lstStyle/>
                    <a:p>
                      <a:r>
                        <a:rPr lang="en-GB" sz="1800" dirty="0"/>
                        <a:t>Metaraminol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Noradrenaline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Adrenaline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079669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r>
                        <a:rPr lang="en-GB" sz="1800" dirty="0"/>
                        <a:t>Direct and Indirect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Direct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212611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r>
                        <a:rPr lang="en-GB" sz="1800" dirty="0"/>
                        <a:t>Alpha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Alpha activity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Alpha and Beta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69129"/>
                  </a:ext>
                </a:extLst>
              </a:tr>
              <a:tr h="877368">
                <a:tc>
                  <a:txBody>
                    <a:bodyPr/>
                    <a:lstStyle/>
                    <a:p>
                      <a:r>
                        <a:rPr lang="en-GB" sz="1800" dirty="0"/>
                        <a:t>Can be bolused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Should not be bolused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IV boluses in certain conditions e.g. cardiac arrest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725291"/>
                  </a:ext>
                </a:extLst>
              </a:tr>
              <a:tr h="1253382">
                <a:tc>
                  <a:txBody>
                    <a:bodyPr/>
                    <a:lstStyle/>
                    <a:p>
                      <a:r>
                        <a:rPr lang="en-GB" sz="1800" dirty="0"/>
                        <a:t>Peripheral or central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Peripheral – trials have shown ¼ concentration can be given </a:t>
                      </a:r>
                    </a:p>
                    <a:p>
                      <a:r>
                        <a:rPr lang="en-GB" sz="1800" dirty="0"/>
                        <a:t>Central preferred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Can be given peripherally but preference would be central access for sustained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26676"/>
                  </a:ext>
                </a:extLst>
              </a:tr>
              <a:tr h="1253382">
                <a:tc>
                  <a:txBody>
                    <a:bodyPr/>
                    <a:lstStyle/>
                    <a:p>
                      <a:r>
                        <a:rPr lang="en-GB" sz="1800" dirty="0"/>
                        <a:t>Use – bridging therapy or short term use (tachyphylaxis)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</a:t>
                      </a:r>
                      <a:r>
                        <a:rPr lang="en-GB" sz="1800" baseline="30000" dirty="0"/>
                        <a:t>st</a:t>
                      </a:r>
                      <a:r>
                        <a:rPr lang="en-GB" sz="1800" dirty="0"/>
                        <a:t> line vasopressor in most situations, 1</a:t>
                      </a:r>
                      <a:r>
                        <a:rPr lang="en-GB" sz="1800" baseline="30000" dirty="0"/>
                        <a:t>st</a:t>
                      </a:r>
                      <a:r>
                        <a:rPr lang="en-GB" sz="1800" dirty="0"/>
                        <a:t> line in Surviving Sepsis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</a:t>
                      </a:r>
                      <a:r>
                        <a:rPr lang="en-GB" sz="1800" baseline="30000" dirty="0"/>
                        <a:t>st</a:t>
                      </a:r>
                      <a:r>
                        <a:rPr lang="en-GB" sz="1800" dirty="0"/>
                        <a:t> line in ALS and anaphylaxis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771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689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A1A9-A195-F74E-BD97-6C0A52AA9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0214" y="719397"/>
            <a:ext cx="5181503" cy="5504688"/>
          </a:xfrm>
        </p:spPr>
        <p:txBody>
          <a:bodyPr>
            <a:normAutofit/>
          </a:bodyPr>
          <a:lstStyle/>
          <a:p>
            <a:r>
              <a:rPr lang="en-GB" sz="4800" dirty="0"/>
              <a:t>Other commonly used agents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7EC546-86D9-4D1D-AE68-277ED7C0E4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85010"/>
              </p:ext>
            </p:extLst>
          </p:nvPr>
        </p:nvGraphicFramePr>
        <p:xfrm>
          <a:off x="448260" y="719397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59458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DE798-9379-B145-B75C-3EDB58AE5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41614"/>
            <a:ext cx="3409508" cy="3173819"/>
          </a:xfrm>
        </p:spPr>
        <p:txBody>
          <a:bodyPr>
            <a:normAutofit/>
          </a:bodyPr>
          <a:lstStyle/>
          <a:p>
            <a:r>
              <a:rPr lang="en-GB"/>
              <a:t>Dobutamine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C3115-2B29-534A-9BF1-E241E2EE2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/>
          </a:bodyPr>
          <a:lstStyle/>
          <a:p>
            <a:r>
              <a:rPr lang="en-GB" sz="1900" b="1" dirty="0"/>
              <a:t>Synthetic</a:t>
            </a:r>
            <a:r>
              <a:rPr lang="en-GB" sz="1900" dirty="0"/>
              <a:t> catecholamine structurally similar to isoprenaline </a:t>
            </a:r>
          </a:p>
          <a:p>
            <a:endParaRPr lang="en-GB" sz="1900" dirty="0"/>
          </a:p>
          <a:p>
            <a:r>
              <a:rPr lang="en-GB" sz="1900" b="1" dirty="0"/>
              <a:t>Sympathomimetic agent</a:t>
            </a:r>
            <a:r>
              <a:rPr lang="en-GB" sz="1900" dirty="0"/>
              <a:t> – direct acting </a:t>
            </a:r>
          </a:p>
          <a:p>
            <a:endParaRPr lang="en-GB" sz="1900" dirty="0"/>
          </a:p>
          <a:p>
            <a:r>
              <a:rPr lang="en-GB" sz="1900" b="1" dirty="0"/>
              <a:t>Beta 1</a:t>
            </a:r>
            <a:r>
              <a:rPr lang="en-GB" sz="1900" dirty="0"/>
              <a:t> activity predominantly (but also weak beat 2 and alpha 1) </a:t>
            </a:r>
          </a:p>
          <a:p>
            <a:endParaRPr lang="en-GB" sz="1900" dirty="0"/>
          </a:p>
          <a:p>
            <a:r>
              <a:rPr lang="en-GB" sz="1900" b="1" dirty="0"/>
              <a:t>Inotrope  to increase contractility</a:t>
            </a:r>
            <a:r>
              <a:rPr lang="en-GB" sz="1900" dirty="0"/>
              <a:t>, stroke volume and CO</a:t>
            </a:r>
          </a:p>
          <a:p>
            <a:endParaRPr lang="en-GB" sz="1900" dirty="0"/>
          </a:p>
          <a:p>
            <a:r>
              <a:rPr lang="en-GB" sz="1900" dirty="0"/>
              <a:t>Used effectively in </a:t>
            </a:r>
            <a:r>
              <a:rPr lang="en-GB" sz="1900" b="1" dirty="0"/>
              <a:t>cardiogenic shock </a:t>
            </a:r>
            <a:r>
              <a:rPr lang="en-GB" sz="1900" dirty="0"/>
              <a:t>(and in some </a:t>
            </a:r>
            <a:r>
              <a:rPr lang="en-GB" sz="1900" b="1" dirty="0"/>
              <a:t>severe sepsis </a:t>
            </a:r>
            <a:r>
              <a:rPr lang="en-GB" sz="1900" dirty="0"/>
              <a:t>e.g. heart stunning) </a:t>
            </a:r>
          </a:p>
        </p:txBody>
      </p:sp>
    </p:spTree>
    <p:extLst>
      <p:ext uri="{BB962C8B-B14F-4D97-AF65-F5344CB8AC3E}">
        <p14:creationId xmlns:p14="http://schemas.microsoft.com/office/powerpoint/2010/main" val="33049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5A3E8-E829-1A4E-9F10-1B9331B0F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13628"/>
            <a:ext cx="3409508" cy="4280052"/>
          </a:xfrm>
        </p:spPr>
        <p:txBody>
          <a:bodyPr>
            <a:normAutofit/>
          </a:bodyPr>
          <a:lstStyle/>
          <a:p>
            <a:r>
              <a:rPr lang="en-GB"/>
              <a:t>Dobutamine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315A4-6712-A64B-8C6A-25BD83D84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2895" y="292813"/>
            <a:ext cx="6560906" cy="6179906"/>
          </a:xfrm>
        </p:spPr>
        <p:txBody>
          <a:bodyPr anchor="ctr">
            <a:normAutofit/>
          </a:bodyPr>
          <a:lstStyle/>
          <a:p>
            <a:pPr fontAlgn="base"/>
            <a:r>
              <a:rPr lang="en-GB" sz="1600" dirty="0"/>
              <a:t>The </a:t>
            </a:r>
            <a:r>
              <a:rPr lang="en-GB" sz="1600" b="1" dirty="0"/>
              <a:t>effects of dobutamine </a:t>
            </a:r>
            <a:r>
              <a:rPr lang="en-GB" sz="1600" dirty="0"/>
              <a:t>are:</a:t>
            </a:r>
          </a:p>
          <a:p>
            <a:pPr lvl="1" fontAlgn="base"/>
            <a:r>
              <a:rPr lang="en-GB" sz="1600" b="1" dirty="0"/>
              <a:t>Increased myocardial contractility</a:t>
            </a:r>
          </a:p>
          <a:p>
            <a:pPr lvl="1" fontAlgn="base"/>
            <a:r>
              <a:rPr lang="en-GB" sz="1600" b="1" dirty="0"/>
              <a:t>Increased ejection fraction </a:t>
            </a:r>
            <a:r>
              <a:rPr lang="en-GB" sz="1600" dirty="0"/>
              <a:t>or stroke volume</a:t>
            </a:r>
          </a:p>
          <a:p>
            <a:pPr lvl="1" fontAlgn="base"/>
            <a:r>
              <a:rPr lang="en-GB" sz="1600" b="1" dirty="0"/>
              <a:t>Increased heart rate</a:t>
            </a:r>
          </a:p>
          <a:p>
            <a:pPr lvl="1" fontAlgn="base"/>
            <a:r>
              <a:rPr lang="en-GB" sz="1600" b="1" dirty="0"/>
              <a:t>Increased atrioventricular conduction</a:t>
            </a:r>
          </a:p>
          <a:p>
            <a:pPr lvl="1" fontAlgn="base"/>
            <a:r>
              <a:rPr lang="en-GB" sz="1600" dirty="0"/>
              <a:t>Tendency to </a:t>
            </a:r>
            <a:r>
              <a:rPr lang="en-GB" sz="1600" b="1" dirty="0"/>
              <a:t>tachydysrhythmias at higher infusion rates</a:t>
            </a:r>
          </a:p>
          <a:p>
            <a:pPr lvl="1" fontAlgn="base"/>
            <a:r>
              <a:rPr lang="en-GB" sz="1600" b="1" dirty="0"/>
              <a:t>Vasodilatation</a:t>
            </a:r>
            <a:r>
              <a:rPr lang="en-GB" sz="1600" dirty="0"/>
              <a:t> of arterioles to skeletal muscle (beta-2 adrenergic effect)</a:t>
            </a:r>
          </a:p>
          <a:p>
            <a:pPr fontAlgn="base"/>
            <a:endParaRPr lang="en-GB" sz="1600" dirty="0"/>
          </a:p>
          <a:p>
            <a:pPr fontAlgn="base"/>
            <a:r>
              <a:rPr lang="en-GB" sz="1600" dirty="0"/>
              <a:t>The effect on MAP depends on the situation (MAP=CO x SVR)</a:t>
            </a:r>
          </a:p>
          <a:p>
            <a:pPr fontAlgn="base"/>
            <a:endParaRPr lang="en-GB" sz="1600" dirty="0"/>
          </a:p>
          <a:p>
            <a:pPr fontAlgn="base"/>
            <a:r>
              <a:rPr lang="en-GB" sz="1600" dirty="0"/>
              <a:t>In septic shock with a low cardiac output, e.g. inadequate fluid resuscitation, MAP usually increases (dobutamine increases CO)</a:t>
            </a:r>
          </a:p>
          <a:p>
            <a:pPr fontAlgn="base"/>
            <a:endParaRPr lang="en-GB" sz="1600" dirty="0"/>
          </a:p>
          <a:p>
            <a:pPr fontAlgn="base"/>
            <a:r>
              <a:rPr lang="en-GB" sz="1600" dirty="0"/>
              <a:t>In septic shock with a normal or high cardiac output (the more usual situation) MAP may be relatively unaltered or even decrease (dobutamine does not affect CO but drops SVR)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630172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7C9A4-CD88-EF41-872F-AF2106B6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41614"/>
            <a:ext cx="3409508" cy="3173819"/>
          </a:xfrm>
        </p:spPr>
        <p:txBody>
          <a:bodyPr>
            <a:normAutofit/>
          </a:bodyPr>
          <a:lstStyle/>
          <a:p>
            <a:r>
              <a:rPr lang="en-GB" dirty="0"/>
              <a:t>Dobutamine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5E412-4C75-DA42-9323-DFB05B898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5838" y="210619"/>
            <a:ext cx="6637962" cy="6385389"/>
          </a:xfrm>
        </p:spPr>
        <p:txBody>
          <a:bodyPr anchor="ctr">
            <a:normAutofit/>
          </a:bodyPr>
          <a:lstStyle/>
          <a:p>
            <a:pPr fontAlgn="base"/>
            <a:r>
              <a:rPr lang="en-GB" sz="1400" dirty="0"/>
              <a:t>Like adrenaline and noradrenaline, the </a:t>
            </a:r>
            <a:r>
              <a:rPr lang="en-GB" sz="1400" b="1" dirty="0"/>
              <a:t>preference is to give via central access with an arterial line</a:t>
            </a:r>
            <a:r>
              <a:rPr lang="en-GB" sz="1400" dirty="0"/>
              <a:t> or potentially additional cardiac output monitoring </a:t>
            </a:r>
          </a:p>
          <a:p>
            <a:pPr fontAlgn="base"/>
            <a:endParaRPr lang="en-GB" sz="1400" dirty="0"/>
          </a:p>
          <a:p>
            <a:pPr fontAlgn="base"/>
            <a:r>
              <a:rPr lang="en-GB" sz="1400" dirty="0"/>
              <a:t>In particular due to its </a:t>
            </a:r>
            <a:r>
              <a:rPr lang="en-GB" sz="1400" b="1" dirty="0"/>
              <a:t>beta vasodilatory effects it can profoundly drop afterload</a:t>
            </a:r>
            <a:r>
              <a:rPr lang="en-GB" sz="1400" dirty="0"/>
              <a:t>, this can be counterintuitive if it drops MAP in a septic patient for example and thus it is often used in combination with primary alpha agents such as noradrenaline. </a:t>
            </a:r>
          </a:p>
          <a:p>
            <a:pPr fontAlgn="base"/>
            <a:endParaRPr lang="en-GB" sz="1400" dirty="0"/>
          </a:p>
          <a:p>
            <a:pPr fontAlgn="base"/>
            <a:r>
              <a:rPr lang="en-GB" sz="1400" dirty="0"/>
              <a:t>However, hypotensive patients on the </a:t>
            </a:r>
            <a:r>
              <a:rPr lang="en-GB" sz="1400" b="1" dirty="0"/>
              <a:t>Coronary Care Unit </a:t>
            </a:r>
            <a:r>
              <a:rPr lang="en-GB" sz="1400" dirty="0"/>
              <a:t>often receive peripheral dobutamine without invasive haemodynamic monitoring. This is acceptable because:</a:t>
            </a:r>
          </a:p>
          <a:p>
            <a:pPr lvl="1" fontAlgn="base"/>
            <a:r>
              <a:rPr lang="en-GB" sz="1400" dirty="0"/>
              <a:t>Dobutamine causes much </a:t>
            </a:r>
            <a:r>
              <a:rPr lang="en-GB" sz="1400" b="1" dirty="0"/>
              <a:t>less vasoconstriction </a:t>
            </a:r>
            <a:r>
              <a:rPr lang="en-GB" sz="1400" dirty="0"/>
              <a:t>than other agents</a:t>
            </a:r>
          </a:p>
          <a:p>
            <a:pPr lvl="1" fontAlgn="base"/>
            <a:r>
              <a:rPr lang="en-GB" sz="1400" dirty="0"/>
              <a:t>The </a:t>
            </a:r>
            <a:r>
              <a:rPr lang="en-GB" sz="1400" b="1" dirty="0"/>
              <a:t>clinical diagnosis is usually obvious </a:t>
            </a:r>
            <a:r>
              <a:rPr lang="en-GB" sz="1400" dirty="0"/>
              <a:t>– patients are cold, clammy and peripherally shut down. </a:t>
            </a:r>
          </a:p>
          <a:p>
            <a:pPr lvl="1" fontAlgn="base"/>
            <a:r>
              <a:rPr lang="en-GB" sz="1400" dirty="0"/>
              <a:t>It is highly likely that the CVP is high and the cardiac output is low</a:t>
            </a:r>
          </a:p>
          <a:p>
            <a:pPr lvl="1" fontAlgn="base"/>
            <a:r>
              <a:rPr lang="en-GB" sz="1400" dirty="0"/>
              <a:t>Patients in cardiogenic shock are in poor general condition, are not usually sedated or ventilated and therefore </a:t>
            </a:r>
            <a:r>
              <a:rPr lang="en-GB" sz="1400" b="1" dirty="0"/>
              <a:t>may not tolerate CVC insertion </a:t>
            </a:r>
            <a:r>
              <a:rPr lang="en-GB" sz="1400" dirty="0"/>
              <a:t>procedures well</a:t>
            </a:r>
          </a:p>
          <a:p>
            <a:pPr fontAlgn="base"/>
            <a:endParaRPr lang="en-GB" sz="1400" dirty="0"/>
          </a:p>
          <a:p>
            <a:pPr fontAlgn="base"/>
            <a:r>
              <a:rPr lang="en-GB" sz="1400" dirty="0"/>
              <a:t>In common with other catecholamines, dobutamine has a short half-life measured in minutes due to rapid metabolism and must be given by continuous infusion. The dose range is approximately 2-20 µ g/kg/min.</a:t>
            </a:r>
          </a:p>
        </p:txBody>
      </p:sp>
    </p:spTree>
    <p:extLst>
      <p:ext uri="{BB962C8B-B14F-4D97-AF65-F5344CB8AC3E}">
        <p14:creationId xmlns:p14="http://schemas.microsoft.com/office/powerpoint/2010/main" val="7031081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6C2CE-85F9-0C4F-8534-B3951307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41614"/>
            <a:ext cx="3409508" cy="3173819"/>
          </a:xfrm>
        </p:spPr>
        <p:txBody>
          <a:bodyPr>
            <a:normAutofit/>
          </a:bodyPr>
          <a:lstStyle/>
          <a:p>
            <a:r>
              <a:rPr lang="en-GB" dirty="0"/>
              <a:t>Dobutamine use in </a:t>
            </a:r>
            <a:r>
              <a:rPr lang="en-GB" b="1" dirty="0"/>
              <a:t>sepsis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BFB8F-12A3-E844-AEAA-1F3289CA5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/>
          </a:bodyPr>
          <a:lstStyle/>
          <a:p>
            <a:pPr fontAlgn="base"/>
            <a:r>
              <a:rPr lang="en-GB" sz="2000" dirty="0"/>
              <a:t>The patient should have invasive haemodynamic monitoring in place. Fluid resuscitation started and noradrenaline commenced to achieve a MAP &gt;65 mm Hg. </a:t>
            </a:r>
          </a:p>
          <a:p>
            <a:pPr lvl="1" fontAlgn="base"/>
            <a:r>
              <a:rPr lang="en-GB" sz="1600" dirty="0"/>
              <a:t>A sample of blood from the CVC should be taken to measure haemoglobin saturation </a:t>
            </a:r>
            <a:r>
              <a:rPr lang="en-GB" sz="1600" b="1" dirty="0"/>
              <a:t>(S</a:t>
            </a:r>
            <a:r>
              <a:rPr lang="en-GB" sz="1600" b="1" baseline="-25000" dirty="0"/>
              <a:t>CV</a:t>
            </a:r>
            <a:r>
              <a:rPr lang="en-GB" sz="1600" b="1" dirty="0"/>
              <a:t>O</a:t>
            </a:r>
            <a:r>
              <a:rPr lang="en-GB" sz="1600" b="1" baseline="-25000" dirty="0"/>
              <a:t>2</a:t>
            </a:r>
            <a:r>
              <a:rPr lang="en-GB" sz="1600" b="1" dirty="0"/>
              <a:t>).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If S</a:t>
            </a:r>
            <a:r>
              <a:rPr lang="en-GB" sz="2000" baseline="-25000" dirty="0"/>
              <a:t>CV</a:t>
            </a:r>
            <a:r>
              <a:rPr lang="en-GB" sz="2000" dirty="0"/>
              <a:t>O</a:t>
            </a:r>
            <a:r>
              <a:rPr lang="en-GB" sz="2000" baseline="-25000" dirty="0"/>
              <a:t>2</a:t>
            </a:r>
            <a:r>
              <a:rPr lang="en-GB" sz="2000" dirty="0"/>
              <a:t> &lt;70 % (normally approximately 75 %) the oxygen extraction ratio is abnormally high and implies that oxygen delivery to the tissues is inadequate:</a:t>
            </a:r>
          </a:p>
          <a:p>
            <a:pPr lvl="1" fontAlgn="base"/>
            <a:r>
              <a:rPr lang="en-GB" sz="1600" dirty="0"/>
              <a:t>This may occur even if the cardiac output is within the normal physiological range as oxygen requirements are elevated in severe sepsis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62031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9D9B5-9A08-744C-B98A-1CC880C2B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41614"/>
            <a:ext cx="3409508" cy="3173819"/>
          </a:xfrm>
        </p:spPr>
        <p:txBody>
          <a:bodyPr>
            <a:normAutofit/>
          </a:bodyPr>
          <a:lstStyle/>
          <a:p>
            <a:r>
              <a:rPr lang="en-GB" dirty="0"/>
              <a:t>Dobutamine use in </a:t>
            </a:r>
            <a:r>
              <a:rPr lang="en-GB" b="1" dirty="0"/>
              <a:t>sepsis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4595C-6842-444A-B98B-16BD7721E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 lnSpcReduction="10000"/>
          </a:bodyPr>
          <a:lstStyle/>
          <a:p>
            <a:pPr fontAlgn="base"/>
            <a:r>
              <a:rPr lang="en-GB" sz="1800" dirty="0"/>
              <a:t>Check the haemoglobin concentration. Administer packed red blood cells if [Hb] &lt;70 g/L to achieve a target of 70-90 g/L. </a:t>
            </a:r>
          </a:p>
          <a:p>
            <a:pPr lvl="1" fontAlgn="base"/>
            <a:r>
              <a:rPr lang="en-GB" sz="1400" dirty="0"/>
              <a:t>A higher threshold for administration may be considered in specific circumstances, e.g. myocardial ischaemia and severe lactic acidosis.</a:t>
            </a:r>
          </a:p>
          <a:p>
            <a:pPr fontAlgn="base"/>
            <a:endParaRPr lang="en-GB" sz="1800" dirty="0"/>
          </a:p>
          <a:p>
            <a:pPr fontAlgn="base"/>
            <a:r>
              <a:rPr lang="en-GB" sz="1800" dirty="0"/>
              <a:t>Commence dobutamine infusion, aiming for S</a:t>
            </a:r>
            <a:r>
              <a:rPr lang="en-GB" sz="1800" baseline="-25000" dirty="0"/>
              <a:t>CV</a:t>
            </a:r>
            <a:r>
              <a:rPr lang="en-GB" sz="1800" dirty="0"/>
              <a:t>O</a:t>
            </a:r>
            <a:r>
              <a:rPr lang="en-GB" sz="1800" baseline="-25000" dirty="0"/>
              <a:t>2</a:t>
            </a:r>
            <a:r>
              <a:rPr lang="en-GB" sz="1800" dirty="0"/>
              <a:t> &gt;70 %.</a:t>
            </a:r>
          </a:p>
          <a:p>
            <a:pPr fontAlgn="base"/>
            <a:endParaRPr lang="en-GB" sz="1800" dirty="0"/>
          </a:p>
          <a:p>
            <a:pPr fontAlgn="base"/>
            <a:r>
              <a:rPr lang="en-GB" sz="1800" dirty="0"/>
              <a:t>Set infusion pump to run initially at approximately 5 ml/h (5mg/ml)</a:t>
            </a:r>
          </a:p>
          <a:p>
            <a:pPr fontAlgn="base"/>
            <a:endParaRPr lang="en-GB" sz="1800" dirty="0"/>
          </a:p>
          <a:p>
            <a:pPr fontAlgn="base"/>
            <a:r>
              <a:rPr lang="en-GB" sz="1800" dirty="0"/>
              <a:t>Monitor patient closely for signs of improvement:</a:t>
            </a:r>
          </a:p>
          <a:p>
            <a:pPr lvl="1" fontAlgn="base"/>
            <a:r>
              <a:rPr lang="en-GB" sz="1200" dirty="0"/>
              <a:t>S</a:t>
            </a:r>
            <a:r>
              <a:rPr lang="en-GB" sz="1200" baseline="-25000" dirty="0"/>
              <a:t>CV</a:t>
            </a:r>
            <a:r>
              <a:rPr lang="en-GB" sz="1200" dirty="0"/>
              <a:t>O</a:t>
            </a:r>
            <a:r>
              <a:rPr lang="en-GB" sz="1200" baseline="-25000" dirty="0"/>
              <a:t>2</a:t>
            </a:r>
            <a:r>
              <a:rPr lang="en-GB" sz="1200" dirty="0"/>
              <a:t> ≥70 %</a:t>
            </a:r>
          </a:p>
          <a:p>
            <a:pPr lvl="1" fontAlgn="base"/>
            <a:r>
              <a:rPr lang="en-GB" sz="1200" dirty="0"/>
              <a:t>Improved urine output</a:t>
            </a:r>
          </a:p>
          <a:p>
            <a:pPr lvl="1" fontAlgn="base"/>
            <a:r>
              <a:rPr lang="en-GB" sz="1200" dirty="0"/>
              <a:t>Decreased plasma lactate concentration or base deficit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637696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C6F42-12D5-4349-85DC-15DEAFD58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GB" dirty="0"/>
              <a:t>Vasopressin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63554-B87C-464B-BA1C-01C7958C6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fontAlgn="base"/>
            <a:r>
              <a:rPr lang="en-GB" sz="2400"/>
              <a:t>Vasopressin (anti-diuretic hormone, ADH) is a naturally occurring nonapeptide hormone synthesised by the hypothalamus</a:t>
            </a:r>
          </a:p>
          <a:p>
            <a:pPr marL="0" indent="0" fontAlgn="base">
              <a:buNone/>
            </a:pPr>
            <a:endParaRPr lang="en-GB" sz="2400"/>
          </a:p>
          <a:p>
            <a:pPr fontAlgn="base"/>
            <a:r>
              <a:rPr lang="en-GB" sz="2400"/>
              <a:t>As well as its effects on the collecting ducts of the kidneys to increase water permeability, vasopressin is also a </a:t>
            </a:r>
            <a:r>
              <a:rPr lang="en-GB" sz="2400" b="1"/>
              <a:t>potent vasopressor</a:t>
            </a:r>
            <a:endParaRPr lang="en-GB" sz="2400"/>
          </a:p>
          <a:p>
            <a:pPr fontAlgn="base"/>
            <a:endParaRPr lang="en-GB" sz="2400"/>
          </a:p>
          <a:p>
            <a:pPr fontAlgn="base"/>
            <a:r>
              <a:rPr lang="en-GB" sz="2400"/>
              <a:t>Acts via </a:t>
            </a:r>
            <a:r>
              <a:rPr lang="en-GB" sz="2400" b="1"/>
              <a:t>vasopressin V1 receptors</a:t>
            </a:r>
            <a:r>
              <a:rPr lang="en-GB" sz="2400"/>
              <a:t>.</a:t>
            </a:r>
          </a:p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921381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245B-EECF-7E4B-8949-282E131C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Outcomes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D9A80-93C0-1B46-B0E7-F6F182BE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9717"/>
            <a:ext cx="9226328" cy="4351338"/>
          </a:xfrm>
        </p:spPr>
        <p:txBody>
          <a:bodyPr>
            <a:normAutofit/>
          </a:bodyPr>
          <a:lstStyle/>
          <a:p>
            <a:r>
              <a:rPr lang="en-GB" sz="2000" dirty="0"/>
              <a:t>State the difference between vasopressors, inotropes and </a:t>
            </a:r>
            <a:r>
              <a:rPr lang="en-GB" sz="2000" dirty="0" err="1"/>
              <a:t>chronotropes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Recognise when to start a metaraminol infusion </a:t>
            </a:r>
          </a:p>
          <a:p>
            <a:endParaRPr lang="en-GB" sz="2000" dirty="0"/>
          </a:p>
          <a:p>
            <a:r>
              <a:rPr lang="en-GB" sz="2000" dirty="0"/>
              <a:t>Identify which patients would benefit from a noradrenaline infusion and state how to set up</a:t>
            </a:r>
          </a:p>
          <a:p>
            <a:endParaRPr lang="en-GB" sz="2000" dirty="0"/>
          </a:p>
          <a:p>
            <a:r>
              <a:rPr lang="en-GB" sz="2000" dirty="0"/>
              <a:t>Distinguish when second vasoactive agents could be required in the context of sepsis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69889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C6F42-12D5-4349-85DC-15DEAFD58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GB"/>
              <a:t>Vasopressin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63554-B87C-464B-BA1C-01C7958C6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fontAlgn="base"/>
            <a:r>
              <a:rPr lang="en-GB" sz="2000" dirty="0"/>
              <a:t>Studies show that </a:t>
            </a:r>
            <a:r>
              <a:rPr lang="en-GB" sz="2000" b="1" dirty="0"/>
              <a:t>vasopressin levels are depleted in critical illness </a:t>
            </a:r>
            <a:r>
              <a:rPr lang="en-GB" sz="2000" dirty="0"/>
              <a:t>such as septic shock 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From this observation there has been much interest in using vasopressin to treat septic shock 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A large randomised study failed to demonstrate benefits in comparison to noradrenaline and as a result it is not recommended as a first line vasopressor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It has been shown to be an effective adjunct to noradrenaline, supplied in 20IU ampoules it is commonly started at 1 ml/h and adjusted to effect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535823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6293-9C75-0F43-8C2B-5CE9492BD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GB" sz="5400"/>
              <a:t>Isoprenaline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2261D-69EA-F845-BBEA-8CF780638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Non selective beta adrenergic agonist </a:t>
            </a:r>
            <a:r>
              <a:rPr lang="en-GB" dirty="0"/>
              <a:t>(almost no activity on alpha receptors) </a:t>
            </a:r>
          </a:p>
          <a:p>
            <a:endParaRPr lang="en-GB" dirty="0"/>
          </a:p>
          <a:p>
            <a:r>
              <a:rPr lang="en-GB" dirty="0"/>
              <a:t>As a result it is primarily ionotropic and chronotropic</a:t>
            </a:r>
          </a:p>
          <a:p>
            <a:endParaRPr lang="en-GB" dirty="0"/>
          </a:p>
          <a:p>
            <a:r>
              <a:rPr lang="en-GB" dirty="0"/>
              <a:t>Typically, although the ionotropic effects increase systolic pressure, the drop in SVR by smooth muscle relaxation causes a </a:t>
            </a:r>
            <a:r>
              <a:rPr lang="en-GB" b="1" dirty="0"/>
              <a:t>drop in MAP </a:t>
            </a:r>
          </a:p>
        </p:txBody>
      </p:sp>
    </p:spTree>
    <p:extLst>
      <p:ext uri="{BB962C8B-B14F-4D97-AF65-F5344CB8AC3E}">
        <p14:creationId xmlns:p14="http://schemas.microsoft.com/office/powerpoint/2010/main" val="35986250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514AE-8564-D845-AC74-407EC9574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924" y="857675"/>
            <a:ext cx="4566230" cy="38470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dirty="0"/>
              <a:t>Used in ALS bradycardia </a:t>
            </a:r>
            <a:r>
              <a:rPr lang="en-US" sz="4800" dirty="0" err="1"/>
              <a:t>algorhythm</a:t>
            </a:r>
            <a:endParaRPr lang="en-US" sz="48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36F3229-40B0-6140-A95F-78089BC9F4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4951" r="1" b="1"/>
          <a:stretch/>
        </p:blipFill>
        <p:spPr>
          <a:xfrm>
            <a:off x="872064" y="857675"/>
            <a:ext cx="4593715" cy="514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042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00DE0-1BA1-2F44-A735-C88191680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GB" dirty="0"/>
              <a:t>Isoprenaline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9BD40-623D-504A-888E-BDC89BECE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en-GB" sz="2000" dirty="0"/>
              <a:t>Some experts argue that transcutaneous pacing is seldom effective</a:t>
            </a:r>
          </a:p>
          <a:p>
            <a:endParaRPr lang="en-GB" sz="2000" dirty="0"/>
          </a:p>
          <a:p>
            <a:r>
              <a:rPr lang="en-GB" sz="2000" dirty="0"/>
              <a:t>As a result atropine would be the first line agent followed by an </a:t>
            </a:r>
            <a:r>
              <a:rPr lang="en-GB" sz="2000" b="1" dirty="0"/>
              <a:t>isoprenaline infusion </a:t>
            </a:r>
          </a:p>
          <a:p>
            <a:endParaRPr lang="en-GB" sz="2000" dirty="0"/>
          </a:p>
          <a:p>
            <a:r>
              <a:rPr lang="en-GB" sz="2000" dirty="0"/>
              <a:t>Typically started at </a:t>
            </a:r>
            <a:r>
              <a:rPr lang="en-GB" sz="2000" b="1" dirty="0"/>
              <a:t>5mcg/min </a:t>
            </a:r>
            <a:r>
              <a:rPr lang="en-GB" sz="2000" dirty="0"/>
              <a:t>but can be doubled </a:t>
            </a:r>
          </a:p>
          <a:p>
            <a:endParaRPr lang="en-GB" sz="2000" dirty="0"/>
          </a:p>
          <a:p>
            <a:r>
              <a:rPr lang="en-GB" sz="2000" dirty="0"/>
              <a:t>Can be given peripherally and acts as a </a:t>
            </a:r>
            <a:r>
              <a:rPr lang="en-GB" sz="2000" b="1" dirty="0"/>
              <a:t>bridge to transvenous pacing </a:t>
            </a:r>
          </a:p>
        </p:txBody>
      </p:sp>
    </p:spTree>
    <p:extLst>
      <p:ext uri="{BB962C8B-B14F-4D97-AF65-F5344CB8AC3E}">
        <p14:creationId xmlns:p14="http://schemas.microsoft.com/office/powerpoint/2010/main" val="25781444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03A10-FCA9-134C-8600-AF95B5F64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2088"/>
            <a:ext cx="4277264" cy="2862729"/>
          </a:xfrm>
        </p:spPr>
        <p:txBody>
          <a:bodyPr anchor="b">
            <a:normAutofit/>
          </a:bodyPr>
          <a:lstStyle/>
          <a:p>
            <a:r>
              <a:rPr lang="en-GB" sz="4800">
                <a:solidFill>
                  <a:schemeClr val="bg1"/>
                </a:solidFill>
              </a:rPr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49042-1461-8A41-98ED-DC3E1ED26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978" y="1338724"/>
            <a:ext cx="4583821" cy="4415146"/>
          </a:xfrm>
        </p:spPr>
        <p:txBody>
          <a:bodyPr anchor="ctr">
            <a:normAutofit/>
          </a:bodyPr>
          <a:lstStyle/>
          <a:p>
            <a:pPr fontAlgn="base"/>
            <a:r>
              <a:rPr lang="en-GB" sz="2000">
                <a:solidFill>
                  <a:schemeClr val="bg1"/>
                </a:solidFill>
              </a:rPr>
              <a:t>Metaraminol/Noradrenaline/Adrenaline are commonly used in the HDU/ICU environment </a:t>
            </a:r>
          </a:p>
          <a:p>
            <a:pPr fontAlgn="base"/>
            <a:endParaRPr lang="en-GB" sz="2000">
              <a:solidFill>
                <a:schemeClr val="bg1"/>
              </a:solidFill>
            </a:endParaRPr>
          </a:p>
          <a:p>
            <a:pPr fontAlgn="base"/>
            <a:r>
              <a:rPr lang="en-GB" sz="2000">
                <a:solidFill>
                  <a:schemeClr val="bg1"/>
                </a:solidFill>
              </a:rPr>
              <a:t>Vasopressors should be used if fluid is no longer effective/contraindicated to maintain MAP </a:t>
            </a:r>
          </a:p>
          <a:p>
            <a:pPr fontAlgn="base"/>
            <a:endParaRPr lang="en-GB" sz="2000">
              <a:solidFill>
                <a:schemeClr val="bg1"/>
              </a:solidFill>
            </a:endParaRPr>
          </a:p>
          <a:p>
            <a:pPr fontAlgn="base"/>
            <a:r>
              <a:rPr lang="en-GB" sz="2000">
                <a:solidFill>
                  <a:schemeClr val="bg1"/>
                </a:solidFill>
              </a:rPr>
              <a:t>The Surviving Sepsis Campaign Guidelines 2008 suggests we should target a MAP &gt;65mmHg in most patients</a:t>
            </a:r>
          </a:p>
          <a:p>
            <a:pPr fontAlgn="base"/>
            <a:endParaRPr lang="en-GB" sz="2000">
              <a:solidFill>
                <a:schemeClr val="bg1"/>
              </a:solidFill>
            </a:endParaRPr>
          </a:p>
          <a:p>
            <a:pPr fontAlgn="base"/>
            <a:endParaRPr lang="en-GB" sz="2000">
              <a:solidFill>
                <a:schemeClr val="bg1"/>
              </a:solidFill>
            </a:endParaRPr>
          </a:p>
          <a:p>
            <a:pPr fontAlgn="base"/>
            <a:endParaRPr lang="en-GB" sz="2000">
              <a:solidFill>
                <a:schemeClr val="bg1"/>
              </a:solidFill>
            </a:endParaRPr>
          </a:p>
          <a:p>
            <a:endParaRPr lang="en-GB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864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4F25-7BE7-0C42-8BEA-F15EB7349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41614"/>
            <a:ext cx="3409508" cy="3173819"/>
          </a:xfrm>
        </p:spPr>
        <p:txBody>
          <a:bodyPr>
            <a:normAutofit/>
          </a:bodyPr>
          <a:lstStyle/>
          <a:p>
            <a:r>
              <a:rPr lang="en-GB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5E30E-99B2-8B49-8600-34DEE93D9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4742" y="652409"/>
            <a:ext cx="6679058" cy="5067431"/>
          </a:xfrm>
        </p:spPr>
        <p:txBody>
          <a:bodyPr anchor="ctr">
            <a:noAutofit/>
          </a:bodyPr>
          <a:lstStyle/>
          <a:p>
            <a:pPr fontAlgn="base"/>
            <a:r>
              <a:rPr lang="en-GB" sz="1600" dirty="0"/>
              <a:t>Vasopressors are not a substitute for adequate fluid resuscitation </a:t>
            </a:r>
          </a:p>
          <a:p>
            <a:pPr fontAlgn="base"/>
            <a:endParaRPr lang="en-GB" sz="1600" dirty="0"/>
          </a:p>
          <a:p>
            <a:pPr fontAlgn="base"/>
            <a:r>
              <a:rPr lang="en-GB" sz="1600" dirty="0"/>
              <a:t>Invariably they increase afterload so may be counterproductive in patients with heart failure </a:t>
            </a:r>
          </a:p>
          <a:p>
            <a:pPr fontAlgn="base"/>
            <a:endParaRPr lang="en-GB" sz="1600" dirty="0"/>
          </a:p>
          <a:p>
            <a:pPr fontAlgn="base"/>
            <a:r>
              <a:rPr lang="en-GB" sz="1600" dirty="0"/>
              <a:t>Where available they should be given centrally and guided by invasive arterial line monitoring</a:t>
            </a:r>
          </a:p>
          <a:p>
            <a:pPr marL="0" indent="0" fontAlgn="base">
              <a:buNone/>
            </a:pPr>
            <a:endParaRPr lang="en-GB" sz="1600" dirty="0"/>
          </a:p>
          <a:p>
            <a:pPr fontAlgn="base"/>
            <a:r>
              <a:rPr lang="en-GB" sz="1600" dirty="0"/>
              <a:t>Noradrenaline is the recommended first line vasopressor used to treat septic shock (MAP &lt;65 mm Hg or serum [lactate] &gt;4 mmol/l) unresponsive to simple fluid resuscitation. </a:t>
            </a:r>
          </a:p>
          <a:p>
            <a:pPr fontAlgn="base"/>
            <a:endParaRPr lang="en-GB" sz="1600" dirty="0"/>
          </a:p>
          <a:p>
            <a:pPr fontAlgn="base"/>
            <a:r>
              <a:rPr lang="en-GB" sz="1600" dirty="0"/>
              <a:t>If a satisfactory response is not achieved after fluid resuscitation and a noradrenaline infusion, consider:</a:t>
            </a:r>
          </a:p>
          <a:p>
            <a:pPr lvl="1" fontAlgn="base"/>
            <a:endParaRPr lang="en-GB" sz="1600" dirty="0"/>
          </a:p>
          <a:p>
            <a:pPr lvl="1" fontAlgn="base"/>
            <a:r>
              <a:rPr lang="en-GB" sz="1600" dirty="0"/>
              <a:t>Adrenaline infusion (NB metabolic derangement)</a:t>
            </a:r>
          </a:p>
          <a:p>
            <a:pPr lvl="1" fontAlgn="base"/>
            <a:r>
              <a:rPr lang="en-GB" sz="1600" dirty="0"/>
              <a:t>Vasopressin infusion </a:t>
            </a:r>
          </a:p>
          <a:p>
            <a:pPr lvl="1" fontAlgn="base"/>
            <a:r>
              <a:rPr lang="en-GB" sz="1600" dirty="0"/>
              <a:t>Dobutamine infusion if S</a:t>
            </a:r>
            <a:r>
              <a:rPr lang="en-GB" sz="1600" baseline="-25000" dirty="0"/>
              <a:t>CV</a:t>
            </a:r>
            <a:r>
              <a:rPr lang="en-GB" sz="1600" dirty="0"/>
              <a:t>O</a:t>
            </a:r>
            <a:r>
              <a:rPr lang="en-GB" sz="1600" baseline="-25000" dirty="0"/>
              <a:t>2</a:t>
            </a:r>
            <a:r>
              <a:rPr lang="en-GB" sz="1600" dirty="0"/>
              <a:t> &lt;70 %</a:t>
            </a:r>
          </a:p>
          <a:p>
            <a:pPr lvl="1" fontAlgn="base"/>
            <a:r>
              <a:rPr lang="en-GB" sz="1600" dirty="0"/>
              <a:t>Corticosteroids – patient could potentially have acute relative adrenal insufficiency 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1638219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E5C7D-674E-F447-9437-6C831CD7F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en-GB" sz="3600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F6AA9-5887-034C-B099-C83E5B9D8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r>
              <a:rPr lang="en-GB" sz="1900" dirty="0"/>
              <a:t>Surviving Sepsis Guidelines</a:t>
            </a:r>
          </a:p>
          <a:p>
            <a:endParaRPr lang="en-GB" sz="1900" dirty="0"/>
          </a:p>
          <a:p>
            <a:r>
              <a:rPr lang="en-GB" sz="1900" dirty="0"/>
              <a:t>E-LFH – module 03_11_02 Vasoactive agents in sepsis</a:t>
            </a:r>
          </a:p>
          <a:p>
            <a:endParaRPr lang="en-GB" sz="1900" dirty="0"/>
          </a:p>
          <a:p>
            <a:r>
              <a:rPr lang="en-GB" sz="1900" dirty="0"/>
              <a:t>ALS – bradyarrhythmia</a:t>
            </a:r>
          </a:p>
          <a:p>
            <a:endParaRPr lang="en-GB" sz="1900" dirty="0"/>
          </a:p>
          <a:p>
            <a:r>
              <a:rPr lang="en-GB" sz="1900" dirty="0"/>
              <a:t>J. Russel et al, Vasopressin versus norepinephrine infusion in patients with septic shock, N </a:t>
            </a:r>
            <a:r>
              <a:rPr lang="en-GB" sz="1900" dirty="0" err="1"/>
              <a:t>Engl</a:t>
            </a:r>
            <a:r>
              <a:rPr lang="en-GB" sz="1900" dirty="0"/>
              <a:t> J Med. 2008 358(9):877-87</a:t>
            </a:r>
          </a:p>
          <a:p>
            <a:endParaRPr lang="en-GB" sz="1900" dirty="0"/>
          </a:p>
          <a:p>
            <a:r>
              <a:rPr lang="en-GB" sz="1900" dirty="0"/>
              <a:t> 2018 ACC/AHA/HRS Guideline on the Evaluation and Management of Patients With Bradycardia and Cardiac Conduction Delay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5EFDA0-1302-F34F-AF9A-05B69BDAC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678" y="3179009"/>
            <a:ext cx="15621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8494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/>
              <a:t>Thank you</a:t>
            </a:r>
          </a:p>
          <a:p>
            <a:endParaRPr lang="en-GB" altLang="en-US" sz="2400" dirty="0"/>
          </a:p>
          <a:p>
            <a:r>
              <a:rPr lang="en-GB" altLang="en-US" sz="2400" dirty="0"/>
              <a:t>Please fill out the online survey to obtain a certificate</a:t>
            </a:r>
          </a:p>
        </p:txBody>
      </p:sp>
    </p:spTree>
    <p:extLst>
      <p:ext uri="{BB962C8B-B14F-4D97-AF65-F5344CB8AC3E}">
        <p14:creationId xmlns:p14="http://schemas.microsoft.com/office/powerpoint/2010/main" val="35403104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2152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idx="1"/>
          </p:nvPr>
        </p:nvSpPr>
        <p:spPr>
          <a:xfrm>
            <a:off x="2152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5"/>
              </a:rPr>
              <a:t>www.quackmeded.co.uk</a:t>
            </a: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indent="0" algn="ctr">
              <a:spcBef>
                <a:spcPts val="750"/>
              </a:spcBef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  <p:pic>
        <p:nvPicPr>
          <p:cNvPr id="4" name="Audio 1">
            <a:hlinkClick r:id="" action="ppaction://media"/>
            <a:extLst>
              <a:ext uri="{FF2B5EF4-FFF2-40B4-BE49-F238E27FC236}">
                <a16:creationId xmlns:a16="http://schemas.microsoft.com/office/drawing/2014/main" id="{EB72FAFE-7BF7-47CD-8CDA-935089BD8E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2539" y="482829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0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F8ACB-4206-8145-A4EB-6404B71B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GB" sz="5400"/>
              <a:t>Glossary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1A9AF-4183-FA40-A076-6128C97D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500" dirty="0"/>
              <a:t>Vasopressor – agent that causes vasoconstriction</a:t>
            </a:r>
          </a:p>
          <a:p>
            <a:pPr marL="0" indent="0">
              <a:buNone/>
            </a:pPr>
            <a:r>
              <a:rPr lang="en-GB" sz="1500" dirty="0"/>
              <a:t> </a:t>
            </a:r>
          </a:p>
          <a:p>
            <a:r>
              <a:rPr lang="en-GB" sz="1500" dirty="0"/>
              <a:t>Inotrope – agent that increases or decreases myocardial contractility</a:t>
            </a:r>
          </a:p>
          <a:p>
            <a:endParaRPr lang="en-GB" sz="1500" dirty="0"/>
          </a:p>
          <a:p>
            <a:r>
              <a:rPr lang="en-GB" sz="1500" dirty="0" err="1"/>
              <a:t>Chronotrope</a:t>
            </a:r>
            <a:r>
              <a:rPr lang="en-GB" sz="1500" dirty="0"/>
              <a:t> – increases or decreases heart rate</a:t>
            </a:r>
          </a:p>
          <a:p>
            <a:endParaRPr lang="en-GB" sz="1500" dirty="0"/>
          </a:p>
          <a:p>
            <a:r>
              <a:rPr lang="en-GB" sz="1500" dirty="0"/>
              <a:t>Vasodilator – Causes arterial, venous or arteriovenous vasodilation </a:t>
            </a:r>
          </a:p>
          <a:p>
            <a:endParaRPr lang="en-GB" sz="1500" dirty="0"/>
          </a:p>
          <a:p>
            <a:r>
              <a:rPr lang="en-GB" sz="1500" dirty="0" err="1"/>
              <a:t>Inodilator</a:t>
            </a:r>
            <a:r>
              <a:rPr lang="en-GB" sz="1500" dirty="0"/>
              <a:t> – agent that vasodilates and increases myocardial contractility</a:t>
            </a:r>
          </a:p>
          <a:p>
            <a:endParaRPr lang="en-GB" sz="1500" dirty="0"/>
          </a:p>
          <a:p>
            <a:r>
              <a:rPr lang="en-GB" sz="1500" dirty="0"/>
              <a:t>Dromotrope – Increases or decreases AV nodal conduction </a:t>
            </a:r>
          </a:p>
          <a:p>
            <a:endParaRPr lang="en-GB" sz="1500" dirty="0"/>
          </a:p>
          <a:p>
            <a:r>
              <a:rPr lang="en-GB" sz="1500" dirty="0" err="1"/>
              <a:t>Lusitrope</a:t>
            </a:r>
            <a:r>
              <a:rPr lang="en-GB" sz="1500" dirty="0"/>
              <a:t> – Promotes diastolic relaxation of the heart</a:t>
            </a:r>
          </a:p>
        </p:txBody>
      </p:sp>
    </p:spTree>
    <p:extLst>
      <p:ext uri="{BB962C8B-B14F-4D97-AF65-F5344CB8AC3E}">
        <p14:creationId xmlns:p14="http://schemas.microsoft.com/office/powerpoint/2010/main" val="2432455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D1586-884F-D94F-8DA4-77AA3DA45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Vasopressors/Inotropes?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EC41F-040B-F745-9FBF-86D918F7E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139"/>
            <a:ext cx="8815086" cy="4522824"/>
          </a:xfrm>
        </p:spPr>
        <p:txBody>
          <a:bodyPr>
            <a:normAutofit/>
          </a:bodyPr>
          <a:lstStyle/>
          <a:p>
            <a:r>
              <a:rPr lang="en-GB" sz="2400" dirty="0"/>
              <a:t>When fluid is no longer effective or contraindicated vasopressors and inotropes offer a mechanism to maintain perfusion pressure</a:t>
            </a:r>
          </a:p>
          <a:p>
            <a:endParaRPr lang="en-GB" sz="2400" dirty="0"/>
          </a:p>
          <a:p>
            <a:r>
              <a:rPr lang="en-GB" sz="2400" dirty="0"/>
              <a:t>Maintaining mean arterial pressure (MAP) protects organs from secondary damage e.g. due to a hypovolaemic or septic insult </a:t>
            </a:r>
          </a:p>
          <a:p>
            <a:endParaRPr lang="en-GB" sz="2400" dirty="0"/>
          </a:p>
          <a:p>
            <a:r>
              <a:rPr lang="en-GB" sz="2400" dirty="0"/>
              <a:t>Choice of vasopressor or inotrope depends on the clinical effect desired on alpha and beta receptors… </a:t>
            </a:r>
          </a:p>
          <a:p>
            <a:endParaRPr lang="en-GB" sz="2400" dirty="0"/>
          </a:p>
          <a:p>
            <a:r>
              <a:rPr lang="en-GB" sz="2400" dirty="0"/>
              <a:t>Remember, in order to calculate the MAP </a:t>
            </a:r>
          </a:p>
          <a:p>
            <a:pPr marL="0" indent="0">
              <a:buNone/>
            </a:pPr>
            <a:r>
              <a:rPr lang="en-GB" sz="2400" dirty="0"/>
              <a:t>            = diastolic + (systolic-diastolic)/3 + diastolic pressure </a:t>
            </a:r>
          </a:p>
        </p:txBody>
      </p:sp>
    </p:spTree>
    <p:extLst>
      <p:ext uri="{BB962C8B-B14F-4D97-AF65-F5344CB8AC3E}">
        <p14:creationId xmlns:p14="http://schemas.microsoft.com/office/powerpoint/2010/main" val="424178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CC1BE-9BEB-2A45-9EC5-E26E46035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4529" y="265279"/>
            <a:ext cx="5181503" cy="5504688"/>
          </a:xfrm>
        </p:spPr>
        <p:txBody>
          <a:bodyPr>
            <a:normAutofit/>
          </a:bodyPr>
          <a:lstStyle/>
          <a:p>
            <a:r>
              <a:rPr lang="en-GB" sz="4800" dirty="0"/>
              <a:t>Alpha and beta adrenergic receptors</a:t>
            </a:r>
          </a:p>
        </p:txBody>
      </p:sp>
      <p:graphicFrame>
        <p:nvGraphicFramePr>
          <p:cNvPr id="38" name="Content Placeholder 2">
            <a:extLst>
              <a:ext uri="{FF2B5EF4-FFF2-40B4-BE49-F238E27FC236}">
                <a16:creationId xmlns:a16="http://schemas.microsoft.com/office/drawing/2014/main" id="{145BA58D-2CA8-4B57-854A-CB1D6C1AFC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459885"/>
              </p:ext>
            </p:extLst>
          </p:nvPr>
        </p:nvGraphicFramePr>
        <p:xfrm>
          <a:off x="601038" y="518845"/>
          <a:ext cx="6447033" cy="6267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207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CC1BE-9BEB-2A45-9EC5-E26E46035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3779" y="488228"/>
            <a:ext cx="5181503" cy="5504688"/>
          </a:xfrm>
        </p:spPr>
        <p:txBody>
          <a:bodyPr>
            <a:normAutofit/>
          </a:bodyPr>
          <a:lstStyle/>
          <a:p>
            <a:r>
              <a:rPr lang="en-GB" sz="4800" dirty="0"/>
              <a:t>Alpha and beta adrenergic receptors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B1107C-6598-48A9-A70C-7706FFDF84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521267"/>
              </p:ext>
            </p:extLst>
          </p:nvPr>
        </p:nvGraphicFramePr>
        <p:xfrm>
          <a:off x="323636" y="303088"/>
          <a:ext cx="6585735" cy="6431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117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245B-EECF-7E4B-8949-282E131C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Catecholamines </a:t>
            </a:r>
            <a:endParaRPr lang="en-GB" dirty="0"/>
          </a:p>
        </p:txBody>
      </p:sp>
      <p:pic>
        <p:nvPicPr>
          <p:cNvPr id="5" name="Content Placeholder 4" descr="Timeline&#10;&#10;Description automatically generated">
            <a:extLst>
              <a:ext uri="{FF2B5EF4-FFF2-40B4-BE49-F238E27FC236}">
                <a16:creationId xmlns:a16="http://schemas.microsoft.com/office/drawing/2014/main" id="{34A7F928-CE66-B343-99FF-4F1A9354B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5545"/>
          <a:stretch/>
        </p:blipFill>
        <p:spPr>
          <a:xfrm>
            <a:off x="324493" y="1797352"/>
            <a:ext cx="8829782" cy="4351338"/>
          </a:xfrm>
        </p:spPr>
      </p:pic>
    </p:spTree>
    <p:extLst>
      <p:ext uri="{BB962C8B-B14F-4D97-AF65-F5344CB8AC3E}">
        <p14:creationId xmlns:p14="http://schemas.microsoft.com/office/powerpoint/2010/main" val="3756251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45C5D-8CF3-ED48-813A-25DB26730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Aetiology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35AE8-045A-DF49-B2D5-4F762D410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fontAlgn="base"/>
            <a:r>
              <a:rPr lang="en-GB" sz="2400"/>
              <a:t>Produced by chromaffin cells in the adrenal medulla, catecholamines are naturally occurring hormones capable of vasoactive effects.</a:t>
            </a:r>
          </a:p>
          <a:p>
            <a:pPr marL="0" indent="0" fontAlgn="base">
              <a:buNone/>
            </a:pPr>
            <a:endParaRPr lang="en-GB" sz="2400"/>
          </a:p>
          <a:p>
            <a:pPr fontAlgn="base"/>
            <a:r>
              <a:rPr lang="en-GB" sz="2400"/>
              <a:t>These often feature dose dependent actions and allow for a wide array of sympathetic adaptation to insults </a:t>
            </a:r>
          </a:p>
          <a:p>
            <a:pPr marL="0" indent="0" fontAlgn="base">
              <a:buNone/>
            </a:pPr>
            <a:endParaRPr lang="en-GB" sz="2400"/>
          </a:p>
          <a:p>
            <a:pPr fontAlgn="base"/>
            <a:r>
              <a:rPr lang="en-GB" sz="2400"/>
              <a:t>In addition there are synthetic catecholamines such as dobutamine and dopexamine  </a:t>
            </a:r>
          </a:p>
        </p:txBody>
      </p:sp>
    </p:spTree>
    <p:extLst>
      <p:ext uri="{BB962C8B-B14F-4D97-AF65-F5344CB8AC3E}">
        <p14:creationId xmlns:p14="http://schemas.microsoft.com/office/powerpoint/2010/main" val="2874008563"/>
      </p:ext>
    </p:extLst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152</TotalTime>
  <Words>2316</Words>
  <Application>Microsoft Office PowerPoint</Application>
  <PresentationFormat>Widescreen</PresentationFormat>
  <Paragraphs>320</Paragraphs>
  <Slides>38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QUACK theme</vt:lpstr>
      <vt:lpstr>Vasopressors in shock </vt:lpstr>
      <vt:lpstr>Disclaimer </vt:lpstr>
      <vt:lpstr>Learning Outcomes </vt:lpstr>
      <vt:lpstr>Glossary </vt:lpstr>
      <vt:lpstr>Why Vasopressors/Inotropes? </vt:lpstr>
      <vt:lpstr>Alpha and beta adrenergic receptors</vt:lpstr>
      <vt:lpstr>Alpha and beta adrenergic receptors</vt:lpstr>
      <vt:lpstr>Catecholamines </vt:lpstr>
      <vt:lpstr>Aetiology</vt:lpstr>
      <vt:lpstr>Aetiology</vt:lpstr>
      <vt:lpstr>Metaraminol </vt:lpstr>
      <vt:lpstr>Metaraminol </vt:lpstr>
      <vt:lpstr>Metaraminol   caution</vt:lpstr>
      <vt:lpstr>Noradrenaline</vt:lpstr>
      <vt:lpstr>Noradrenaline  cardiogenic shock </vt:lpstr>
      <vt:lpstr>Noradrenaline</vt:lpstr>
      <vt:lpstr>Noradrenaline   Infusion and Pharmokinetics</vt:lpstr>
      <vt:lpstr>Noradrenaline   Starting an infusion </vt:lpstr>
      <vt:lpstr>Adrenaline </vt:lpstr>
      <vt:lpstr>Adrenaline</vt:lpstr>
      <vt:lpstr>Adrenaline Dosing </vt:lpstr>
      <vt:lpstr>Summary – Metaraminol/Noradrenaline/Adrenaline</vt:lpstr>
      <vt:lpstr>Other commonly used agents</vt:lpstr>
      <vt:lpstr>Dobutamine </vt:lpstr>
      <vt:lpstr>Dobutamine</vt:lpstr>
      <vt:lpstr>Dobutamine </vt:lpstr>
      <vt:lpstr>Dobutamine use in sepsis</vt:lpstr>
      <vt:lpstr>Dobutamine use in sepsis</vt:lpstr>
      <vt:lpstr>Vasopressin</vt:lpstr>
      <vt:lpstr>Vasopressin</vt:lpstr>
      <vt:lpstr>Isoprenaline</vt:lpstr>
      <vt:lpstr>Used in ALS bradycardia algorhythm</vt:lpstr>
      <vt:lpstr>Isoprenaline</vt:lpstr>
      <vt:lpstr>Summary </vt:lpstr>
      <vt:lpstr>Summary</vt:lpstr>
      <vt:lpstr>Further Reading</vt:lpstr>
      <vt:lpstr>PowerPoint Presentation</vt:lpstr>
      <vt:lpstr>Get in touch!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Vasopressors in shock </dc:title>
  <dc:creator>Callum Robertson</dc:creator>
  <cp:lastModifiedBy>INGRAM, Gareth (NHS GREATER GLASGOW &amp; CLYDE)</cp:lastModifiedBy>
  <cp:revision>7</cp:revision>
  <dcterms:created xsi:type="dcterms:W3CDTF">2020-11-27T22:58:05Z</dcterms:created>
  <dcterms:modified xsi:type="dcterms:W3CDTF">2020-12-02T21:02:51Z</dcterms:modified>
</cp:coreProperties>
</file>