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sldIdLst>
    <p:sldId id="257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9" d="100"/>
          <a:sy n="109" d="100"/>
        </p:scale>
        <p:origin x="14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CC03-B838-4157-9B1B-C5588CA27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2605-438C-4505-95EF-FF846D0A3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9922-3A3C-423C-9016-2F3A3B7D8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A0A-2909-4C6A-AC28-3D3D80DE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44B-4230-41EB-B998-B4378FEA6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329-5DB7-4FCE-933B-A62D06F2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C04-C79D-4A57-98FB-D0C153A4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87F6-1126-4051-B1DA-3FF903DE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0EB-4253-4BBD-AE4E-C4BE8CE2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1F79-E21A-4831-880C-F964DB85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EAD4-A427-4BB8-A592-0CB4EE444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74D3CC-67DC-46E4-894B-DB7C92365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g-uhb.quackmeded@nhs.net" TargetMode="External"/><Relationship Id="rId2" Type="http://schemas.openxmlformats.org/officeDocument/2006/relationships/hyperlink" Target="http://www.quackmeded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</a:rPr>
              <a:t>pathways for clinical learning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7550" y="54868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Management of Acute Asthma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dirty="0"/>
              <a:t>Gemma McGrory</a:t>
            </a:r>
          </a:p>
          <a:p>
            <a:pPr eaLnBrk="1" hangingPunct="1"/>
            <a:r>
              <a:rPr lang="en-GB" altLang="en-US" dirty="0"/>
              <a:t>ST7 AIM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34" y="2368955"/>
            <a:ext cx="2189780" cy="1456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5974"/>
            <a:ext cx="2160240" cy="1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Mary Jones presents to the Ambulatory Care unit with 10 days of worsening SOB</a:t>
            </a:r>
          </a:p>
          <a:p>
            <a:r>
              <a:rPr lang="en-GB" sz="2400" dirty="0"/>
              <a:t>She has been waking up during the night coughing and feeling SOB</a:t>
            </a:r>
          </a:p>
          <a:p>
            <a:r>
              <a:rPr lang="en-GB" sz="2400" dirty="0"/>
              <a:t>She is wheezy and has a productive cough</a:t>
            </a:r>
          </a:p>
          <a:p>
            <a:r>
              <a:rPr lang="en-GB" sz="2400" dirty="0"/>
              <a:t>Given blue inhaler by GP which helps a bit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61441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What information do you need to tell how well / unwell she 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67285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What information do you need to tell how well / unwell she is?</a:t>
            </a:r>
          </a:p>
          <a:p>
            <a:pPr lvl="1"/>
            <a:r>
              <a:rPr lang="en-GB" sz="2000" dirty="0"/>
              <a:t>Known asthma?</a:t>
            </a:r>
          </a:p>
          <a:p>
            <a:pPr lvl="1"/>
            <a:r>
              <a:rPr lang="en-GB" sz="2000" dirty="0" err="1"/>
              <a:t>Sats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Respiratory Rate</a:t>
            </a:r>
          </a:p>
          <a:p>
            <a:pPr lvl="1"/>
            <a:r>
              <a:rPr lang="en-GB" sz="2000" dirty="0"/>
              <a:t>PEFR</a:t>
            </a:r>
          </a:p>
          <a:p>
            <a:pPr lvl="1"/>
            <a:r>
              <a:rPr lang="en-GB" sz="2000" dirty="0"/>
              <a:t>How does she look?</a:t>
            </a:r>
          </a:p>
          <a:p>
            <a:pPr lvl="1"/>
            <a:r>
              <a:rPr lang="en-GB" sz="2000" dirty="0"/>
              <a:t>Can she speak in sentences?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52309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6" y="2548731"/>
            <a:ext cx="3810000" cy="254317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/>
              <a:t>Atopic but not previously asthmatic</a:t>
            </a:r>
          </a:p>
          <a:p>
            <a:r>
              <a:rPr lang="en-GB" sz="2400" dirty="0"/>
              <a:t>RR 18</a:t>
            </a:r>
          </a:p>
          <a:p>
            <a:r>
              <a:rPr lang="en-GB" sz="2400" dirty="0" err="1"/>
              <a:t>Sats</a:t>
            </a:r>
            <a:r>
              <a:rPr lang="en-GB" sz="2400" dirty="0"/>
              <a:t> 98% on air</a:t>
            </a:r>
          </a:p>
          <a:p>
            <a:r>
              <a:rPr lang="en-GB" sz="2400" dirty="0"/>
              <a:t>Wheeze throughout chest</a:t>
            </a:r>
          </a:p>
          <a:p>
            <a:r>
              <a:rPr lang="en-GB" sz="2400" dirty="0"/>
              <a:t>Speaking in full sentences</a:t>
            </a:r>
          </a:p>
          <a:p>
            <a:r>
              <a:rPr lang="en-GB" sz="2400" dirty="0"/>
              <a:t>PEFR 440 (500 predicted)</a:t>
            </a:r>
          </a:p>
          <a:p>
            <a:r>
              <a:rPr lang="en-GB" sz="2400" dirty="0"/>
              <a:t>CRP 40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40090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112568" cy="61626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97813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Mild exacerbation secondary to infection</a:t>
            </a:r>
          </a:p>
          <a:p>
            <a:r>
              <a:rPr lang="en-GB" sz="2400" dirty="0"/>
              <a:t>Safe for discharge home with oral steroids and antibiotics and GP follow-up within 48 hours</a:t>
            </a:r>
          </a:p>
          <a:p>
            <a:r>
              <a:rPr lang="en-GB" sz="2400" dirty="0"/>
              <a:t>Usually prednisolone 40mg 5 days +- gastro-protection</a:t>
            </a:r>
          </a:p>
          <a:p>
            <a:r>
              <a:rPr lang="en-GB" sz="2400" dirty="0"/>
              <a:t>Triggers?</a:t>
            </a:r>
          </a:p>
          <a:p>
            <a:r>
              <a:rPr lang="en-GB" sz="2400" dirty="0"/>
              <a:t>Worsening statement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24437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You are asked to see Jessie Smith in the receiving unit</a:t>
            </a:r>
          </a:p>
          <a:p>
            <a:r>
              <a:rPr lang="en-GB" sz="2400" dirty="0"/>
              <a:t>She has been admitted with 5 days worsening SOBOE and now at rest, chest tightness, wheeze and dry cough</a:t>
            </a:r>
          </a:p>
          <a:p>
            <a:r>
              <a:rPr lang="en-GB" sz="2400" dirty="0"/>
              <a:t>Blue inhaler not working</a:t>
            </a:r>
          </a:p>
          <a:p>
            <a:r>
              <a:rPr lang="en-GB" sz="2400" dirty="0"/>
              <a:t>On </a:t>
            </a:r>
            <a:r>
              <a:rPr lang="en-GB" sz="2400" dirty="0" err="1"/>
              <a:t>Relvar</a:t>
            </a:r>
            <a:r>
              <a:rPr lang="en-GB" sz="2400" dirty="0"/>
              <a:t> </a:t>
            </a:r>
            <a:r>
              <a:rPr lang="en-GB" sz="2400" dirty="0" err="1"/>
              <a:t>Epllipta</a:t>
            </a:r>
            <a:r>
              <a:rPr lang="en-GB" sz="2400" dirty="0"/>
              <a:t> and </a:t>
            </a:r>
            <a:r>
              <a:rPr lang="en-GB" sz="2400" dirty="0" err="1"/>
              <a:t>montelukast</a:t>
            </a:r>
            <a:r>
              <a:rPr lang="en-GB" sz="24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8978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/>
              <a:t>RR 30</a:t>
            </a:r>
          </a:p>
          <a:p>
            <a:r>
              <a:rPr lang="en-GB" sz="2400" dirty="0" err="1"/>
              <a:t>Sats</a:t>
            </a:r>
            <a:r>
              <a:rPr lang="en-GB" sz="2400" dirty="0"/>
              <a:t> 97% on trauma mask</a:t>
            </a:r>
          </a:p>
          <a:p>
            <a:r>
              <a:rPr lang="en-GB" sz="2400" dirty="0"/>
              <a:t>HR 115</a:t>
            </a:r>
          </a:p>
          <a:p>
            <a:r>
              <a:rPr lang="en-GB" sz="2400" dirty="0"/>
              <a:t>Wheezy</a:t>
            </a:r>
          </a:p>
          <a:p>
            <a:r>
              <a:rPr lang="en-GB" sz="2400" dirty="0"/>
              <a:t>Unable to speak in full sentences</a:t>
            </a:r>
          </a:p>
          <a:p>
            <a:r>
              <a:rPr lang="en-GB" sz="2400" dirty="0" err="1"/>
              <a:t>Tripodding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pathways for clinical learning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517073"/>
            <a:ext cx="3919537" cy="2606492"/>
          </a:xfrm>
        </p:spPr>
      </p:pic>
    </p:spTree>
    <p:extLst>
      <p:ext uri="{BB962C8B-B14F-4D97-AF65-F5344CB8AC3E}">
        <p14:creationId xmlns:p14="http://schemas.microsoft.com/office/powerpoint/2010/main" val="244078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Clearly we need more information…</a:t>
            </a:r>
          </a:p>
          <a:p>
            <a:r>
              <a:rPr lang="en-GB" dirty="0"/>
              <a:t>What information do we need?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71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Clearly we need more information…</a:t>
            </a:r>
          </a:p>
          <a:p>
            <a:r>
              <a:rPr lang="en-GB" sz="2400" dirty="0"/>
              <a:t>What information do we need?</a:t>
            </a:r>
          </a:p>
          <a:p>
            <a:pPr lvl="1"/>
            <a:r>
              <a:rPr lang="en-GB" sz="2000" dirty="0"/>
              <a:t>ABG</a:t>
            </a:r>
          </a:p>
          <a:p>
            <a:pPr lvl="1"/>
            <a:r>
              <a:rPr lang="en-GB" sz="2000" dirty="0"/>
              <a:t>CXR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67625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BD36-7E8E-4097-8B0C-05A42A79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9EE6-5741-4FDB-9A0C-261AE275F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082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ABG on 15l</a:t>
            </a:r>
          </a:p>
          <a:p>
            <a:pPr lvl="1"/>
            <a:r>
              <a:rPr lang="en-GB" sz="2000" dirty="0"/>
              <a:t>H+ 32</a:t>
            </a:r>
          </a:p>
          <a:p>
            <a:pPr lvl="1"/>
            <a:r>
              <a:rPr lang="en-GB" sz="2000" dirty="0"/>
              <a:t>PCO2 3.4</a:t>
            </a:r>
          </a:p>
          <a:p>
            <a:pPr lvl="1"/>
            <a:r>
              <a:rPr lang="en-GB" sz="2000" dirty="0"/>
              <a:t>PO2 28.3</a:t>
            </a:r>
          </a:p>
          <a:p>
            <a:pPr lvl="1"/>
            <a:r>
              <a:rPr lang="en-GB" sz="2000" dirty="0"/>
              <a:t>SO2 99%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  <p:pic>
        <p:nvPicPr>
          <p:cNvPr id="6" name="Content Placeholder 5" descr="Normal 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709738"/>
            <a:ext cx="4218287" cy="43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6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Acute severe asthma</a:t>
            </a:r>
          </a:p>
          <a:p>
            <a:r>
              <a:rPr lang="en-GB" sz="2400" dirty="0"/>
              <a:t>5mg salbutamol neb + 0.5mg ipratropium nebuliser</a:t>
            </a:r>
          </a:p>
          <a:p>
            <a:r>
              <a:rPr lang="en-GB" sz="2400" dirty="0"/>
              <a:t>Prednisolone / Hydrocortisone IV</a:t>
            </a:r>
          </a:p>
          <a:p>
            <a:r>
              <a:rPr lang="en-GB" sz="2400" dirty="0"/>
              <a:t>+- </a:t>
            </a:r>
            <a:r>
              <a:rPr lang="en-GB" sz="2400" dirty="0" err="1"/>
              <a:t>gastroprotection</a:t>
            </a:r>
            <a:endParaRPr lang="en-GB" sz="2400" dirty="0"/>
          </a:p>
          <a:p>
            <a:r>
              <a:rPr lang="en-GB" sz="2400" dirty="0"/>
              <a:t>Wean O2</a:t>
            </a:r>
          </a:p>
          <a:p>
            <a:r>
              <a:rPr lang="en-GB" sz="2400" dirty="0"/>
              <a:t>Reassess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997470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You go back to reassess after 3 nebs</a:t>
            </a:r>
          </a:p>
          <a:p>
            <a:r>
              <a:rPr lang="en-GB" sz="2400" dirty="0"/>
              <a:t>Still </a:t>
            </a:r>
            <a:r>
              <a:rPr lang="en-GB" sz="2400" dirty="0" err="1"/>
              <a:t>tripodding</a:t>
            </a:r>
            <a:r>
              <a:rPr lang="en-GB" sz="2400" dirty="0"/>
              <a:t>, still unable to speak in full sentences</a:t>
            </a:r>
          </a:p>
          <a:p>
            <a:r>
              <a:rPr lang="en-GB" sz="2400" dirty="0"/>
              <a:t>Bloods are 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58367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Blood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68538" y="1484313"/>
          <a:ext cx="4465638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Parameter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Value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Sodium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143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Potassium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3.8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Bicarbonate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18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Urea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3.2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Creatinine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57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eGFR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&gt;59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Haemoglobin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12.3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White Cell</a:t>
                      </a:r>
                      <a:r>
                        <a:rPr lang="en-GB" sz="1800" baseline="0" dirty="0"/>
                        <a:t> Count</a:t>
                      </a:r>
                      <a:endParaRPr lang="en-GB" sz="1800" dirty="0"/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11.2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Platelets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325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Glucose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6.4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GB" sz="1800" dirty="0"/>
                        <a:t>PT</a:t>
                      </a:r>
                    </a:p>
                  </a:txBody>
                  <a:tcPr marL="91456" marR="91456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10.1</a:t>
                      </a:r>
                    </a:p>
                  </a:txBody>
                  <a:tcPr marL="91456" marR="91456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1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845347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You go back to reassess after 3 nebs</a:t>
            </a:r>
          </a:p>
          <a:p>
            <a:r>
              <a:rPr lang="en-GB" sz="2400" dirty="0"/>
              <a:t>Still </a:t>
            </a:r>
            <a:r>
              <a:rPr lang="en-GB" sz="2400" dirty="0" err="1"/>
              <a:t>tripodding</a:t>
            </a:r>
            <a:r>
              <a:rPr lang="en-GB" sz="2400" dirty="0"/>
              <a:t>, still unable to speak in full sentences</a:t>
            </a:r>
          </a:p>
          <a:p>
            <a:r>
              <a:rPr lang="en-GB" sz="2400" dirty="0"/>
              <a:t>Looks as though she is tiring</a:t>
            </a:r>
          </a:p>
          <a:p>
            <a:r>
              <a:rPr lang="en-GB" sz="2400" dirty="0"/>
              <a:t>What now?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54879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You go back to reassess after 3 nebs</a:t>
            </a:r>
          </a:p>
          <a:p>
            <a:r>
              <a:rPr lang="en-GB" sz="2400" dirty="0"/>
              <a:t>Still </a:t>
            </a:r>
            <a:r>
              <a:rPr lang="en-GB" sz="2400" dirty="0" err="1"/>
              <a:t>tripodding</a:t>
            </a:r>
            <a:r>
              <a:rPr lang="en-GB" sz="2400" dirty="0"/>
              <a:t>, still unable to speak in full sentences, still wheezy</a:t>
            </a:r>
          </a:p>
          <a:p>
            <a:r>
              <a:rPr lang="en-GB" sz="2400" dirty="0"/>
              <a:t>Looks as though she is tiring</a:t>
            </a:r>
          </a:p>
          <a:p>
            <a:r>
              <a:rPr lang="en-GB" sz="2400" dirty="0"/>
              <a:t>What now?</a:t>
            </a:r>
          </a:p>
          <a:p>
            <a:pPr lvl="1"/>
            <a:r>
              <a:rPr lang="en-GB" sz="2000" dirty="0"/>
              <a:t>Repeat ABG</a:t>
            </a:r>
          </a:p>
          <a:p>
            <a:pPr lvl="1"/>
            <a:r>
              <a:rPr lang="en-GB" sz="2000" dirty="0"/>
              <a:t>Further nebs while you wait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706888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ABG on 6l O2 neb</a:t>
            </a:r>
          </a:p>
          <a:p>
            <a:pPr lvl="1"/>
            <a:r>
              <a:rPr lang="en-GB" sz="2000" dirty="0"/>
              <a:t>H+ 47</a:t>
            </a:r>
          </a:p>
          <a:p>
            <a:pPr lvl="1"/>
            <a:r>
              <a:rPr lang="en-GB" sz="2000" dirty="0"/>
              <a:t>PCO2 5.1</a:t>
            </a:r>
          </a:p>
          <a:p>
            <a:pPr lvl="1"/>
            <a:r>
              <a:rPr lang="en-GB" sz="2000" dirty="0"/>
              <a:t>Po2 10.1</a:t>
            </a:r>
          </a:p>
          <a:p>
            <a:pPr lvl="1"/>
            <a:r>
              <a:rPr lang="en-GB" sz="2000" dirty="0"/>
              <a:t>SO2 91%</a:t>
            </a:r>
          </a:p>
          <a:p>
            <a:pPr lvl="1"/>
            <a:endParaRPr lang="en-GB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/>
              <a:t>What’s wrong with this ABG?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07684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8" y="1557338"/>
            <a:ext cx="3754757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Normal PCO2 yet raised RR</a:t>
            </a:r>
          </a:p>
          <a:p>
            <a:r>
              <a:rPr lang="en-GB" dirty="0"/>
              <a:t>So2 &lt;92%</a:t>
            </a:r>
          </a:p>
          <a:p>
            <a:endParaRPr lang="en-GB" dirty="0"/>
          </a:p>
          <a:p>
            <a:r>
              <a:rPr lang="en-GB" dirty="0"/>
              <a:t>= Life threatening asthma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169982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Immediate ICU review</a:t>
            </a:r>
          </a:p>
          <a:p>
            <a:r>
              <a:rPr lang="en-GB" sz="2400" dirty="0"/>
              <a:t>IV Magnesium 2g IV over 20 mins</a:t>
            </a:r>
          </a:p>
          <a:p>
            <a:r>
              <a:rPr lang="en-GB" sz="2400" dirty="0"/>
              <a:t>Can use IV salbutamol but critical care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9285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Chronic Management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Mostly done by GPs or asthma / practice nurses</a:t>
            </a:r>
          </a:p>
          <a:p>
            <a:r>
              <a:rPr lang="en-US" altLang="en-US" sz="2400" dirty="0"/>
              <a:t>Doesn’t mean all patients optimally controlled!</a:t>
            </a:r>
          </a:p>
          <a:p>
            <a:r>
              <a:rPr lang="en-US" altLang="en-US" sz="2400" dirty="0"/>
              <a:t>Admission opportunity to review medications and symptom control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09649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asthma?</a:t>
            </a:r>
          </a:p>
          <a:p>
            <a:r>
              <a:rPr lang="en-GB" dirty="0"/>
              <a:t>Case presentations</a:t>
            </a:r>
          </a:p>
          <a:p>
            <a:r>
              <a:rPr lang="en-GB" dirty="0"/>
              <a:t>How to manage according to severity in acute receiving / as inpatient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956192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11" y="692696"/>
            <a:ext cx="5503816" cy="55038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200221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3771"/>
            <a:ext cx="6642996" cy="61194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856520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4392488" cy="6402610"/>
          </a:xfrm>
        </p:spPr>
      </p:pic>
    </p:spTree>
    <p:extLst>
      <p:ext uri="{BB962C8B-B14F-4D97-AF65-F5344CB8AC3E}">
        <p14:creationId xmlns:p14="http://schemas.microsoft.com/office/powerpoint/2010/main" val="421690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Thank you</a:t>
            </a:r>
          </a:p>
          <a:p>
            <a:r>
              <a:rPr lang="en-GB" sz="2400" dirty="0"/>
              <a:t>Please fill out the feedback form for your certificate of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305304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5FEF-5ED5-44C3-B346-3E76FDF7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Get in touch!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BC7A9-2E3E-4A4F-B630-9FD806F35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Website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www.quackmeded.co.uk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Email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gg-uhb.quackmeded@nhs.net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Social Media</a:t>
            </a:r>
          </a:p>
          <a:p>
            <a:pPr marL="0" indent="0" algn="ctr">
              <a:buNone/>
            </a:pPr>
            <a:r>
              <a:rPr lang="en-GB" dirty="0"/>
              <a:t>Twitter: @QUACK_ Med</a:t>
            </a:r>
          </a:p>
          <a:p>
            <a:pPr marL="0" indent="0" algn="ctr">
              <a:buNone/>
            </a:pPr>
            <a:r>
              <a:rPr lang="en-GB" dirty="0"/>
              <a:t>Facebook: QUACK education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64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asthma?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Asthma is an inflammatory condition associated with bronchial hyper-responsiveness</a:t>
            </a:r>
          </a:p>
          <a:p>
            <a:r>
              <a:rPr lang="en-GB" dirty="0"/>
              <a:t>Paroxysmal and reversible airway obstruction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32348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Acute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Acute bronchospasm and excessive production of secretions</a:t>
            </a:r>
          </a:p>
          <a:p>
            <a:r>
              <a:rPr lang="en-GB" dirty="0"/>
              <a:t>Triggers inflammatory cascade within bronchial tree leading to symptoms</a:t>
            </a:r>
          </a:p>
          <a:p>
            <a:r>
              <a:rPr lang="en-GB" dirty="0"/>
              <a:t>If chronically undertreated leads to airway remodelling and fixed airways obstruction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87427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Acute Asthma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1167 asthma deaths in UK in 2011</a:t>
            </a:r>
          </a:p>
          <a:p>
            <a:pPr lvl="1"/>
            <a:r>
              <a:rPr lang="en-GB" altLang="en-US" dirty="0"/>
              <a:t>90% of these were preventable</a:t>
            </a:r>
          </a:p>
          <a:p>
            <a:r>
              <a:rPr lang="en-GB" altLang="en-US" dirty="0"/>
              <a:t>5-10% asthmatics ‘severe’</a:t>
            </a:r>
          </a:p>
          <a:p>
            <a:pPr lvl="1"/>
            <a:r>
              <a:rPr lang="en-GB" altLang="en-US" dirty="0"/>
              <a:t>High dose inhaled or regular oral steroids</a:t>
            </a:r>
          </a:p>
          <a:p>
            <a:endParaRPr lang="en-GB" altLang="en-US" dirty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92643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Asthma Deaths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Risk factors</a:t>
            </a:r>
          </a:p>
          <a:p>
            <a:pPr lvl="1"/>
            <a:r>
              <a:rPr lang="en-GB" altLang="en-US" sz="2000" dirty="0"/>
              <a:t>Previous near fatal asthma</a:t>
            </a:r>
          </a:p>
          <a:p>
            <a:pPr lvl="1"/>
            <a:r>
              <a:rPr lang="en-GB" altLang="en-US" sz="2000" dirty="0"/>
              <a:t>Previous admission for asthma</a:t>
            </a:r>
          </a:p>
          <a:p>
            <a:pPr lvl="1"/>
            <a:r>
              <a:rPr lang="en-GB" altLang="en-US" sz="2000" dirty="0"/>
              <a:t>3 or more classes of asthma medication</a:t>
            </a:r>
          </a:p>
          <a:p>
            <a:pPr lvl="1"/>
            <a:r>
              <a:rPr lang="en-GB" altLang="en-US" sz="2000" dirty="0"/>
              <a:t>Heavy / increasing use beta-agonist</a:t>
            </a:r>
          </a:p>
          <a:p>
            <a:pPr lvl="1"/>
            <a:r>
              <a:rPr lang="en-GB" altLang="en-US" sz="2000" dirty="0"/>
              <a:t>Frequent emergency contacts for asthma care</a:t>
            </a:r>
          </a:p>
          <a:p>
            <a:pPr lvl="1"/>
            <a:r>
              <a:rPr lang="en-GB" altLang="en-US" sz="2000" dirty="0"/>
              <a:t>NSAID sensitivity</a:t>
            </a:r>
          </a:p>
          <a:p>
            <a:pPr lvl="1"/>
            <a:r>
              <a:rPr lang="en-GB" altLang="en-US" sz="2000" dirty="0"/>
              <a:t>Inadequately treated disease</a:t>
            </a:r>
          </a:p>
          <a:p>
            <a:pPr lvl="1"/>
            <a:r>
              <a:rPr lang="en-GB" altLang="en-US" sz="2000" dirty="0"/>
              <a:t>Smoking</a:t>
            </a:r>
          </a:p>
          <a:p>
            <a:pPr lvl="1"/>
            <a:r>
              <a:rPr lang="en-GB" altLang="en-US" sz="2000" dirty="0"/>
              <a:t>Pregnancy</a:t>
            </a:r>
          </a:p>
          <a:p>
            <a:pPr lvl="1"/>
            <a:r>
              <a:rPr lang="en-GB" altLang="en-US" sz="2000" dirty="0"/>
              <a:t>Failure to recognise severity of asthma</a:t>
            </a:r>
          </a:p>
          <a:p>
            <a:endParaRPr lang="en-GB" altLang="en-US" sz="2400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76527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Presentation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SOB</a:t>
            </a:r>
          </a:p>
          <a:p>
            <a:r>
              <a:rPr lang="en-GB" altLang="en-US" sz="2400" dirty="0"/>
              <a:t>Recent poor control</a:t>
            </a:r>
          </a:p>
          <a:p>
            <a:r>
              <a:rPr lang="en-GB" altLang="en-US" sz="2400" dirty="0"/>
              <a:t>+- Infective symptoms</a:t>
            </a:r>
          </a:p>
          <a:p>
            <a:r>
              <a:rPr lang="en-GB" altLang="en-US" sz="2400" dirty="0"/>
              <a:t>Accessory muscles use</a:t>
            </a:r>
          </a:p>
          <a:p>
            <a:r>
              <a:rPr lang="en-GB" altLang="en-US" sz="2400" dirty="0"/>
              <a:t>Wheeze</a:t>
            </a:r>
          </a:p>
          <a:p>
            <a:r>
              <a:rPr lang="en-GB" altLang="en-US" sz="2400" dirty="0"/>
              <a:t>Tachycardia</a:t>
            </a:r>
          </a:p>
          <a:p>
            <a:r>
              <a:rPr lang="en-GB" altLang="en-US" sz="2400" dirty="0"/>
              <a:t>Silent chest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18404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Acute Asthma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Gradual-onset - in about 80%, severe attacks develop over more than 48 hours</a:t>
            </a:r>
          </a:p>
          <a:p>
            <a:r>
              <a:rPr lang="en-GB" altLang="en-US" sz="2400" dirty="0"/>
              <a:t>Sudden-onset - often in association with significant allergen exposure. Patients tend to be older and to present during the night</a:t>
            </a:r>
            <a:endParaRPr lang="en-GB" altLang="en-US" sz="2000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957480460"/>
      </p:ext>
    </p:extLst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6</TotalTime>
  <Words>913</Words>
  <Application>Microsoft Office PowerPoint</Application>
  <PresentationFormat>On-screen Show (4:3)</PresentationFormat>
  <Paragraphs>215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QUACK theme</vt:lpstr>
      <vt:lpstr>Management of Acute Asthma</vt:lpstr>
      <vt:lpstr>Disclaimer*</vt:lpstr>
      <vt:lpstr>Aims</vt:lpstr>
      <vt:lpstr>What is asthma?</vt:lpstr>
      <vt:lpstr>Acute asthma</vt:lpstr>
      <vt:lpstr>Acute Asthma</vt:lpstr>
      <vt:lpstr>Asthma Deaths</vt:lpstr>
      <vt:lpstr>Presentation</vt:lpstr>
      <vt:lpstr>Acute Asthma</vt:lpstr>
      <vt:lpstr>Case 1</vt:lpstr>
      <vt:lpstr>Case 1</vt:lpstr>
      <vt:lpstr>Case 1</vt:lpstr>
      <vt:lpstr>Case 1</vt:lpstr>
      <vt:lpstr>PowerPoint Presentation</vt:lpstr>
      <vt:lpstr>Case 1</vt:lpstr>
      <vt:lpstr>Case 2</vt:lpstr>
      <vt:lpstr>Case 2</vt:lpstr>
      <vt:lpstr>Case 2</vt:lpstr>
      <vt:lpstr>Case 2</vt:lpstr>
      <vt:lpstr>Case 2</vt:lpstr>
      <vt:lpstr>Case 2</vt:lpstr>
      <vt:lpstr>Case 2</vt:lpstr>
      <vt:lpstr>Blood Results</vt:lpstr>
      <vt:lpstr>Case 2</vt:lpstr>
      <vt:lpstr>Case 2</vt:lpstr>
      <vt:lpstr>Case 2</vt:lpstr>
      <vt:lpstr>Case 2</vt:lpstr>
      <vt:lpstr>Case 2</vt:lpstr>
      <vt:lpstr>Chronic Management</vt:lpstr>
      <vt:lpstr>PowerPoint Presentation</vt:lpstr>
      <vt:lpstr>PowerPoint Presentation</vt:lpstr>
      <vt:lpstr>PowerPoint Presentation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Marie McGrory</dc:creator>
  <cp:lastModifiedBy>INGRAM, Gareth (NHS GREATER GLASGOW &amp; CLYDE)</cp:lastModifiedBy>
  <cp:revision>3</cp:revision>
  <dcterms:created xsi:type="dcterms:W3CDTF">2020-08-22T14:25:18Z</dcterms:created>
  <dcterms:modified xsi:type="dcterms:W3CDTF">2020-08-30T13:35:50Z</dcterms:modified>
</cp:coreProperties>
</file>