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0" r:id="rId1"/>
  </p:sldMasterIdLst>
  <p:sldIdLst>
    <p:sldId id="256" r:id="rId2"/>
    <p:sldId id="290" r:id="rId3"/>
    <p:sldId id="257" r:id="rId4"/>
    <p:sldId id="260" r:id="rId5"/>
    <p:sldId id="272" r:id="rId6"/>
    <p:sldId id="273" r:id="rId7"/>
    <p:sldId id="288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62" r:id="rId17"/>
    <p:sldId id="263" r:id="rId18"/>
    <p:sldId id="286" r:id="rId19"/>
    <p:sldId id="264" r:id="rId20"/>
    <p:sldId id="265" r:id="rId21"/>
    <p:sldId id="266" r:id="rId22"/>
    <p:sldId id="267" r:id="rId23"/>
    <p:sldId id="289" r:id="rId24"/>
    <p:sldId id="270" r:id="rId25"/>
    <p:sldId id="284" r:id="rId26"/>
    <p:sldId id="285" r:id="rId27"/>
    <p:sldId id="271" r:id="rId28"/>
    <p:sldId id="287" r:id="rId29"/>
    <p:sldId id="291" r:id="rId30"/>
    <p:sldId id="258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Lim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7704D-CA55-FE4D-8CC3-C6751F3A5FDC}" v="21" dt="2020-09-01T19:55:15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96"/>
    <p:restoredTop sz="95801"/>
  </p:normalViewPr>
  <p:slideViewPr>
    <p:cSldViewPr snapToGrid="0" snapToObjects="1">
      <p:cViewPr varScale="1">
        <p:scale>
          <a:sx n="109" d="100"/>
          <a:sy n="109" d="100"/>
        </p:scale>
        <p:origin x="1797" y="5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36745-CC23-274E-A374-830A49804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A6501-CEEE-604A-8A82-F4937345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875D1-F5FC-5E43-92AE-BE584334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35327-F764-C843-B30A-9D8954B643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99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EC7D6-E0F9-1544-8B6E-63004847A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A03CB-8C34-B744-9F1F-C499E8897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A322-AD66-614C-95B6-AE6A8476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B3582-33AA-7743-9F61-700C5202F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65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92FF-9E47-9845-B74B-555E9236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B88F3-0829-9E4F-B289-62F39A7C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7D79E-A35D-4248-9F18-22BACBEF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56750-1257-FF49-8B44-8059631C2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48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4F92C-7822-3644-9BD3-63F231C9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83F09-EE64-5944-8F4D-5F857BD6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88E95-1DF1-8447-93C1-9A59B3DE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6B84-8B29-124F-84A6-06C67A7CA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9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DCF61-956E-224E-A47A-97FA428A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2AFE9-D80D-8E43-806E-362FD5E1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C5653-6065-184B-9E2D-68A8C81E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171F6-747D-7542-AD70-50B9DF22CE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6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6D91EA-1835-8D44-8B40-7A1519E0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3CC7F0-6290-EC49-A88D-5BDE21AF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9CEE57-9461-2642-990E-F17581C5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DE08F-5177-6E42-8ACE-FAD983BAE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046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23A7A2D-55B2-B346-BAA8-ACA349B32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6B4DAF-2DA8-294D-A875-E9A1CEDD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5E8225-69DF-F847-AB00-0C383EFC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659B3-95A2-5A4B-8094-1F9AEAFA9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44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4606CE6-26A4-E348-93BA-55E6A528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0EB24B-5904-2D46-9960-1A027723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E6EE8-10F6-D446-8738-E80506A6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876F4-2C10-F449-997D-FE53EE8604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69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10F7085-4017-9B46-B477-7FF3159EB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C567D0-0AC0-4342-AA0A-07CD288E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A2B062-50C6-4A49-8EAC-1BF785D9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078F3-2EA0-8546-AC32-1A95FF117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19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D0ACFE-B61E-D14C-8D1E-3ADB57ED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516CE9-5B5E-9549-A015-7CC581C70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524720-FB04-5846-A40C-66779C21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EC0ED-E4DB-7442-8C94-29645401B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30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648F1D-903C-574B-B444-97A12304A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8C2BC5-38A0-B247-8A01-FB4E022D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79F8D9-6141-8646-8B82-FC18F1BB8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64DF8-FE75-194F-A254-CC82CAC21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6F70028-6F6E-2446-BA3D-D680A6B061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08896B5-8585-B44B-A38F-630B3F7084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73F78-3680-6444-88CA-5D8202C6A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C28AF-9B73-5940-9743-6703EEB61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0643F-9645-8D41-BA59-0EC8BF4AB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73BE6D-F780-4C49-9DFE-7B879A88C8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0" r:id="rId2"/>
    <p:sldLayoutId id="2147483719" r:id="rId3"/>
    <p:sldLayoutId id="2147483718" r:id="rId4"/>
    <p:sldLayoutId id="2147483717" r:id="rId5"/>
    <p:sldLayoutId id="2147483716" r:id="rId6"/>
    <p:sldLayoutId id="2147483715" r:id="rId7"/>
    <p:sldLayoutId id="2147483714" r:id="rId8"/>
    <p:sldLayoutId id="2147483713" r:id="rId9"/>
    <p:sldLayoutId id="2147483712" r:id="rId10"/>
    <p:sldLayoutId id="2147483711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w Cen MT" panose="020B0602020104020603" pitchFamily="34" charset="77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w Cen MT" panose="020B0602020104020603" pitchFamily="34" charset="77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w Cen MT" panose="020B0602020104020603" pitchFamily="34" charset="77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w Cen MT" panose="020B0602020104020603" pitchFamily="34" charset="77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cds.org.uk/" TargetMode="External"/><Relationship Id="rId2" Type="http://schemas.openxmlformats.org/officeDocument/2006/relationships/hyperlink" Target="https://dermnetnz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ad.org.uk/healthcare-professionals/clinical-standards/clinical-guidelines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gg-uhb.quackmeded@nhs.net" TargetMode="External"/><Relationship Id="rId2" Type="http://schemas.openxmlformats.org/officeDocument/2006/relationships/hyperlink" Target="http://www.quackmeded.co.uk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36F0CCCD-A8BC-3E45-8A31-1178D7256C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SKIN LESIONS</a:t>
            </a:r>
          </a:p>
        </p:txBody>
      </p:sp>
      <p:sp>
        <p:nvSpPr>
          <p:cNvPr id="3074" name="Subtitle 2">
            <a:extLst>
              <a:ext uri="{FF2B5EF4-FFF2-40B4-BE49-F238E27FC236}">
                <a16:creationId xmlns:a16="http://schemas.microsoft.com/office/drawing/2014/main" id="{5E7F4F2D-C2CC-0744-80D9-B60CB2B9A1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DR. PUO NEN LIM (CHRIS)</a:t>
            </a:r>
          </a:p>
          <a:p>
            <a:r>
              <a:rPr lang="en-US" altLang="en-US"/>
              <a:t>DR. AMRITA RANDHAWA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FE13F1C8-646F-1140-A7C2-1619973C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LENTIGO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85D48682-2E1B-2140-9C50-60E159480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/>
              <a:t>Pigmented lesion with clearly defined border</a:t>
            </a:r>
          </a:p>
          <a:p>
            <a:r>
              <a:rPr lang="en-US" altLang="en-US" sz="2400"/>
              <a:t>Does not fade in winter months</a:t>
            </a:r>
          </a:p>
          <a:p>
            <a:r>
              <a:rPr lang="en-US" altLang="en-US" sz="2400"/>
              <a:t>Usually due to UV exposure</a:t>
            </a:r>
          </a:p>
          <a:p>
            <a:r>
              <a:rPr lang="en-US" altLang="en-US" sz="2400"/>
              <a:t>Types</a:t>
            </a:r>
          </a:p>
          <a:p>
            <a:pPr lvl="1"/>
            <a:r>
              <a:rPr lang="en-US" altLang="en-US" sz="2000"/>
              <a:t>Lentigo simplex</a:t>
            </a:r>
          </a:p>
          <a:p>
            <a:pPr lvl="1"/>
            <a:r>
              <a:rPr lang="en-US" altLang="en-US" sz="2000"/>
              <a:t>Solar lentigo</a:t>
            </a:r>
          </a:p>
          <a:p>
            <a:pPr lvl="1"/>
            <a:r>
              <a:rPr lang="en-US" altLang="en-US" sz="2000"/>
              <a:t>Ink spot lentigo</a:t>
            </a:r>
          </a:p>
          <a:p>
            <a:pPr lvl="1"/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5">
            <a:extLst>
              <a:ext uri="{FF2B5EF4-FFF2-40B4-BE49-F238E27FC236}">
                <a16:creationId xmlns:a16="http://schemas.microsoft.com/office/drawing/2014/main" id="{D68958D9-A6D9-534A-B66B-0F383288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LENTIGO SIMPLEX</a:t>
            </a:r>
          </a:p>
        </p:txBody>
      </p:sp>
      <p:pic>
        <p:nvPicPr>
          <p:cNvPr id="11266" name="Content Placeholder 10">
            <a:extLst>
              <a:ext uri="{FF2B5EF4-FFF2-40B4-BE49-F238E27FC236}">
                <a16:creationId xmlns:a16="http://schemas.microsoft.com/office/drawing/2014/main" id="{66CD96F4-0C51-084E-AAE2-D9F8FAA8A6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2582863"/>
            <a:ext cx="3886200" cy="2836862"/>
          </a:xfrm>
        </p:spPr>
      </p:pic>
      <p:sp>
        <p:nvSpPr>
          <p:cNvPr id="11267" name="Content Placeholder 7">
            <a:extLst>
              <a:ext uri="{FF2B5EF4-FFF2-40B4-BE49-F238E27FC236}">
                <a16:creationId xmlns:a16="http://schemas.microsoft.com/office/drawing/2014/main" id="{89C305C6-6418-414F-8310-AF5A5106E2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/>
              <a:t>Precursor to junctional naevus</a:t>
            </a:r>
          </a:p>
          <a:p>
            <a:r>
              <a:rPr lang="en-US" altLang="en-US"/>
              <a:t>Usually happens in childhood and increases in number in young adults</a:t>
            </a:r>
          </a:p>
          <a:p>
            <a:r>
              <a:rPr lang="en-US" altLang="en-US"/>
              <a:t>Well-demarcated macules 3-5mm diameter with uniform colour</a:t>
            </a:r>
          </a:p>
          <a:p>
            <a:r>
              <a:rPr lang="en-US" altLang="en-US"/>
              <a:t>Majority remain static or disappear in adult life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2FE3C436-9D35-914A-9D3D-7D4A67BE3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SOLAR LENTIGO</a:t>
            </a:r>
          </a:p>
        </p:txBody>
      </p:sp>
      <p:pic>
        <p:nvPicPr>
          <p:cNvPr id="12290" name="Content Placeholder 4">
            <a:extLst>
              <a:ext uri="{FF2B5EF4-FFF2-40B4-BE49-F238E27FC236}">
                <a16:creationId xmlns:a16="http://schemas.microsoft.com/office/drawing/2014/main" id="{065C3E03-6AB5-A540-875E-01B9519F96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/>
      </p:pic>
      <p:sp>
        <p:nvSpPr>
          <p:cNvPr id="12291" name="Content Placeholder 3">
            <a:extLst>
              <a:ext uri="{FF2B5EF4-FFF2-40B4-BE49-F238E27FC236}">
                <a16:creationId xmlns:a16="http://schemas.microsoft.com/office/drawing/2014/main" id="{CFC70B26-190E-0144-8158-7824CFFF6F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/>
              <a:t>AKA age spots</a:t>
            </a:r>
          </a:p>
          <a:p>
            <a:r>
              <a:rPr lang="en-US" altLang="en-US"/>
              <a:t>Sun-induced lesions </a:t>
            </a:r>
          </a:p>
          <a:p>
            <a:r>
              <a:rPr lang="en-US" altLang="en-US"/>
              <a:t>Most commonly on face, forearms and dorsal aspects of hands</a:t>
            </a:r>
          </a:p>
          <a:p>
            <a:r>
              <a:rPr lang="en-US" altLang="en-US"/>
              <a:t>Uniformly brown macules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BDAE7626-524B-C744-B1E9-4F465081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INK SPOT LENTIGO</a:t>
            </a:r>
          </a:p>
        </p:txBody>
      </p:sp>
      <p:pic>
        <p:nvPicPr>
          <p:cNvPr id="13314" name="Content Placeholder 4">
            <a:extLst>
              <a:ext uri="{FF2B5EF4-FFF2-40B4-BE49-F238E27FC236}">
                <a16:creationId xmlns:a16="http://schemas.microsoft.com/office/drawing/2014/main" id="{F39B0A85-082C-574B-9AD2-0595BA47EB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315" name="Content Placeholder 3">
            <a:extLst>
              <a:ext uri="{FF2B5EF4-FFF2-40B4-BE49-F238E27FC236}">
                <a16:creationId xmlns:a16="http://schemas.microsoft.com/office/drawing/2014/main" id="{22BE485A-C5C1-434C-896A-4E95B7E6C8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/>
              <a:t>Usually on the trunk</a:t>
            </a:r>
          </a:p>
          <a:p>
            <a:r>
              <a:rPr lang="en-US" altLang="en-US"/>
              <a:t>Happens after sunburn in fair skinned individuals</a:t>
            </a:r>
          </a:p>
          <a:p>
            <a:r>
              <a:rPr lang="en-US" altLang="en-US"/>
              <a:t>Small, black macule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4CB8791E-1289-EE40-89C1-93FD314C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VIRAL WARTS</a:t>
            </a:r>
          </a:p>
        </p:txBody>
      </p:sp>
      <p:pic>
        <p:nvPicPr>
          <p:cNvPr id="14338" name="Content Placeholder 4">
            <a:extLst>
              <a:ext uri="{FF2B5EF4-FFF2-40B4-BE49-F238E27FC236}">
                <a16:creationId xmlns:a16="http://schemas.microsoft.com/office/drawing/2014/main" id="{DDDB7FBD-D720-654F-ADD0-9216122671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339" name="Content Placeholder 3">
            <a:extLst>
              <a:ext uri="{FF2B5EF4-FFF2-40B4-BE49-F238E27FC236}">
                <a16:creationId xmlns:a16="http://schemas.microsoft.com/office/drawing/2014/main" id="{6DA7F01F-5E57-3244-A96D-ADAF4A12C9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1900"/>
              <a:t>Due to HPV infection</a:t>
            </a:r>
          </a:p>
          <a:p>
            <a:r>
              <a:rPr lang="en-US" altLang="en-US" sz="1900"/>
              <a:t>Usually presents as firm papules with rough surface </a:t>
            </a:r>
          </a:p>
          <a:p>
            <a:r>
              <a:rPr lang="en-US" altLang="en-US" sz="1900"/>
              <a:t>Common areas include dorsum aspects of hands, fingers, soles of feet, anogenital region</a:t>
            </a:r>
          </a:p>
          <a:p>
            <a:r>
              <a:rPr lang="en-US" altLang="en-US" sz="1900"/>
              <a:t>No treatment as they usually self-resolve within 2 years</a:t>
            </a:r>
          </a:p>
          <a:p>
            <a:r>
              <a:rPr lang="en-US" altLang="en-US" sz="1900"/>
              <a:t>Treatment options </a:t>
            </a:r>
          </a:p>
          <a:p>
            <a:pPr lvl="1"/>
            <a:r>
              <a:rPr lang="en-US" altLang="en-US" sz="1600"/>
              <a:t>Paring of warts</a:t>
            </a:r>
          </a:p>
          <a:p>
            <a:pPr lvl="1"/>
            <a:r>
              <a:rPr lang="en-US" altLang="en-US" sz="1600"/>
              <a:t>Cryotherapy</a:t>
            </a:r>
          </a:p>
          <a:p>
            <a:pPr lvl="1"/>
            <a:r>
              <a:rPr lang="en-US" altLang="en-US" sz="1600"/>
              <a:t>OTC salicylic acid</a:t>
            </a:r>
          </a:p>
          <a:p>
            <a:pPr lvl="1"/>
            <a:r>
              <a:rPr lang="en-US" altLang="en-US" sz="1600"/>
              <a:t>Duct tape</a:t>
            </a:r>
          </a:p>
          <a:p>
            <a:endParaRPr lang="en-US" altLang="en-US" sz="1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9451336-FEF5-4C4D-963F-C5323F10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MOLLUSCUM CONTAGIOSUM</a:t>
            </a:r>
          </a:p>
        </p:txBody>
      </p:sp>
      <p:pic>
        <p:nvPicPr>
          <p:cNvPr id="15362" name="Content Placeholder 4" descr="A picture containing food, sitting, frog, brown&#10;&#10;Description automatically generated">
            <a:extLst>
              <a:ext uri="{FF2B5EF4-FFF2-40B4-BE49-F238E27FC236}">
                <a16:creationId xmlns:a16="http://schemas.microsoft.com/office/drawing/2014/main" id="{31F64774-1C2C-EF4F-8F38-8C04BB65B45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/>
      </p:pic>
      <p:sp>
        <p:nvSpPr>
          <p:cNvPr id="15363" name="Content Placeholder 3">
            <a:extLst>
              <a:ext uri="{FF2B5EF4-FFF2-40B4-BE49-F238E27FC236}">
                <a16:creationId xmlns:a16="http://schemas.microsoft.com/office/drawing/2014/main" id="{FA5C4C0F-52B9-5647-BE84-AFA5A9F316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1900"/>
              <a:t>Common infection caused by poxvirus</a:t>
            </a:r>
          </a:p>
          <a:p>
            <a:r>
              <a:rPr lang="en-US" altLang="en-US" sz="1900"/>
              <a:t>Mainly in young children</a:t>
            </a:r>
          </a:p>
          <a:p>
            <a:r>
              <a:rPr lang="en-US" altLang="en-US" sz="1900"/>
              <a:t>Appears in clusters of small shiny papules with umbilicated centre</a:t>
            </a:r>
          </a:p>
          <a:p>
            <a:r>
              <a:rPr lang="en-US" altLang="en-US" sz="1900"/>
              <a:t>Exhibits koebner phenomenon</a:t>
            </a:r>
          </a:p>
          <a:p>
            <a:r>
              <a:rPr lang="en-US" altLang="en-US" sz="1900"/>
              <a:t>Usually self-limiting so no treatment</a:t>
            </a:r>
          </a:p>
          <a:p>
            <a:r>
              <a:rPr lang="en-US" altLang="en-US" sz="1900"/>
              <a:t>Treatment options</a:t>
            </a:r>
          </a:p>
          <a:p>
            <a:pPr lvl="1"/>
            <a:r>
              <a:rPr lang="en-US" altLang="en-US" sz="1600"/>
              <a:t>Molludab (5% potassium hydroxide)</a:t>
            </a:r>
          </a:p>
          <a:p>
            <a:pPr lvl="1"/>
            <a:r>
              <a:rPr lang="en-US" altLang="en-US" sz="1600"/>
              <a:t>Cryotherapy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1AD1003D-2885-B646-B861-05BF766E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ACTINIC KERATOSIS</a:t>
            </a:r>
          </a:p>
        </p:txBody>
      </p:sp>
      <p:pic>
        <p:nvPicPr>
          <p:cNvPr id="16386" name="Picture Placeholder 7">
            <a:extLst>
              <a:ext uri="{FF2B5EF4-FFF2-40B4-BE49-F238E27FC236}">
                <a16:creationId xmlns:a16="http://schemas.microsoft.com/office/drawing/2014/main" id="{986D6A22-DD10-FC4C-BB27-8841E7127CF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387" name="Text Placeholder 3">
            <a:extLst>
              <a:ext uri="{FF2B5EF4-FFF2-40B4-BE49-F238E27FC236}">
                <a16:creationId xmlns:a16="http://schemas.microsoft.com/office/drawing/2014/main" id="{2A8B6835-17C1-A142-B748-ECE84DBED1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/>
            <a:r>
              <a:rPr lang="en-US" altLang="en-US" sz="1900"/>
              <a:t>Common sun-induced scaly or hyperkeratotic lesion </a:t>
            </a:r>
          </a:p>
          <a:p>
            <a:pPr marL="285750" indent="-285750"/>
            <a:r>
              <a:rPr lang="en-US" altLang="en-US" sz="1900"/>
              <a:t>Small potential to become SCC</a:t>
            </a:r>
          </a:p>
          <a:p>
            <a:pPr marL="285750" indent="-285750"/>
            <a:r>
              <a:rPr lang="en-US" altLang="en-US" sz="1900"/>
              <a:t>Usually on sun-exposed areas ie head, face and neck</a:t>
            </a:r>
          </a:p>
          <a:p>
            <a:pPr marL="285750" indent="-285750"/>
            <a:r>
              <a:rPr lang="en-US" altLang="en-US" sz="1900"/>
              <a:t>Classical appearance of flat lesion with rough surface scale on background of sun-damaged skin</a:t>
            </a:r>
          </a:p>
          <a:p>
            <a:pPr marL="285750" indent="-285750"/>
            <a:r>
              <a:rPr lang="en-US" altLang="en-US" sz="1900"/>
              <a:t>Treatment include cryotherapy, Efudix or Imiquimod creams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CD83A066-B587-0741-91C2-E8E780E09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BOWEN’S DISEASE</a:t>
            </a:r>
          </a:p>
        </p:txBody>
      </p:sp>
      <p:pic>
        <p:nvPicPr>
          <p:cNvPr id="17410" name="Content Placeholder 4">
            <a:extLst>
              <a:ext uri="{FF2B5EF4-FFF2-40B4-BE49-F238E27FC236}">
                <a16:creationId xmlns:a16="http://schemas.microsoft.com/office/drawing/2014/main" id="{A3001521-7EF9-5248-B741-A88F00BF5D6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411" name="Text Placeholder 3">
            <a:extLst>
              <a:ext uri="{FF2B5EF4-FFF2-40B4-BE49-F238E27FC236}">
                <a16:creationId xmlns:a16="http://schemas.microsoft.com/office/drawing/2014/main" id="{EEBEDBF1-8722-724D-9EDF-1A5E359E1C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/>
            <a:r>
              <a:rPr lang="en-US" altLang="en-US" dirty="0"/>
              <a:t>SCC in situ of the skin</a:t>
            </a:r>
          </a:p>
          <a:p>
            <a:pPr marL="285750" indent="-285750"/>
            <a:r>
              <a:rPr lang="en-US" altLang="en-US" dirty="0"/>
              <a:t>Rarely transforms to SCC</a:t>
            </a:r>
          </a:p>
          <a:p>
            <a:pPr marL="285750" indent="-285750"/>
            <a:r>
              <a:rPr lang="en-US" altLang="en-US" dirty="0"/>
              <a:t>Usually on sun-exposed areas, especially lower legs in women</a:t>
            </a:r>
          </a:p>
          <a:p>
            <a:pPr marL="285750" indent="-285750"/>
            <a:r>
              <a:rPr lang="en-US" altLang="en-US" dirty="0"/>
              <a:t>Flat, erythematous patch with rough scale</a:t>
            </a:r>
          </a:p>
          <a:p>
            <a:pPr marL="285750" indent="-285750"/>
            <a:r>
              <a:rPr lang="en-US" altLang="en-US" dirty="0"/>
              <a:t>Treatment with Cryotherapy, </a:t>
            </a:r>
            <a:r>
              <a:rPr lang="en-US" altLang="en-US" dirty="0" err="1"/>
              <a:t>Efudix</a:t>
            </a:r>
            <a:r>
              <a:rPr lang="en-US" altLang="en-US" dirty="0"/>
              <a:t> cream and photodynamic therapy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>
            <a:extLst>
              <a:ext uri="{FF2B5EF4-FFF2-40B4-BE49-F238E27FC236}">
                <a16:creationId xmlns:a16="http://schemas.microsoft.com/office/drawing/2014/main" id="{908D6672-9CC0-4C45-AEA1-296663BF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KERATOACANTHOMA</a:t>
            </a:r>
          </a:p>
        </p:txBody>
      </p:sp>
      <p:pic>
        <p:nvPicPr>
          <p:cNvPr id="1026" name="Content Placeholder 5" descr="A picture containing sitting, apple, fruit, close&#10;&#10;Description automatically generated">
            <a:extLst>
              <a:ext uri="{FF2B5EF4-FFF2-40B4-BE49-F238E27FC236}">
                <a16:creationId xmlns:a16="http://schemas.microsoft.com/office/drawing/2014/main" id="{58A6C635-E880-614F-81D0-4453D0FDF3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6BD6A111-4D22-134B-8719-55C70B970B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/>
              <a:t>Rapidly growing tumour composed of keratinizing squamous cells </a:t>
            </a:r>
          </a:p>
          <a:p>
            <a:r>
              <a:rPr lang="en-US" altLang="en-US"/>
              <a:t>On sun-exposed areas</a:t>
            </a:r>
          </a:p>
          <a:p>
            <a:r>
              <a:rPr lang="en-US" altLang="en-US"/>
              <a:t>Symmetrical dome-shaped nodule with central keratin core</a:t>
            </a:r>
          </a:p>
          <a:p>
            <a:r>
              <a:rPr lang="en-US" altLang="en-US"/>
              <a:t>Self-limiting</a:t>
            </a:r>
          </a:p>
          <a:p>
            <a:r>
              <a:rPr lang="en-US" altLang="en-US"/>
              <a:t>Hard to differentiate from SCC so needs biopsy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DD5027DE-AF25-754F-986D-D9731AF6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BASAL CELL CARCINOMA</a:t>
            </a:r>
          </a:p>
        </p:txBody>
      </p:sp>
      <p:pic>
        <p:nvPicPr>
          <p:cNvPr id="18434" name="Content Placeholder 4">
            <a:extLst>
              <a:ext uri="{FF2B5EF4-FFF2-40B4-BE49-F238E27FC236}">
                <a16:creationId xmlns:a16="http://schemas.microsoft.com/office/drawing/2014/main" id="{F9CE192B-8065-9843-B7D9-D3E821ABA9D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435" name="Text Placeholder 3">
            <a:extLst>
              <a:ext uri="{FF2B5EF4-FFF2-40B4-BE49-F238E27FC236}">
                <a16:creationId xmlns:a16="http://schemas.microsoft.com/office/drawing/2014/main" id="{D86E94A7-8393-0546-9C1A-175F103BF2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/>
            <a:r>
              <a:rPr lang="en-US" altLang="en-US" sz="1900"/>
              <a:t>AKA Rodent’s ulcer</a:t>
            </a:r>
          </a:p>
          <a:p>
            <a:pPr marL="285750" indent="-285750"/>
            <a:r>
              <a:rPr lang="en-US" altLang="en-US" sz="1900"/>
              <a:t>Commonest form of skin cancer</a:t>
            </a:r>
          </a:p>
          <a:p>
            <a:pPr marL="285750" indent="-285750"/>
            <a:r>
              <a:rPr lang="en-US" altLang="en-US" sz="1900"/>
              <a:t>Risk factors</a:t>
            </a:r>
          </a:p>
          <a:p>
            <a:pPr marL="628650" lvl="1" indent="-285750"/>
            <a:r>
              <a:rPr lang="en-US" altLang="en-US" sz="1600"/>
              <a:t>UV exposure</a:t>
            </a:r>
          </a:p>
          <a:p>
            <a:pPr marL="628650" lvl="1" indent="-285750"/>
            <a:r>
              <a:rPr lang="en-US" altLang="en-US" sz="1600"/>
              <a:t>Age</a:t>
            </a:r>
          </a:p>
          <a:p>
            <a:pPr marL="628650" lvl="1" indent="-285750"/>
            <a:r>
              <a:rPr lang="en-US" altLang="en-US" sz="1600"/>
              <a:t>Light-skinned individuals</a:t>
            </a:r>
          </a:p>
          <a:p>
            <a:pPr marL="628650" lvl="1" indent="-285750"/>
            <a:r>
              <a:rPr lang="en-US" altLang="en-US" sz="1600"/>
              <a:t>Smoking</a:t>
            </a:r>
          </a:p>
          <a:p>
            <a:pPr marL="628650" lvl="1" indent="-285750"/>
            <a:r>
              <a:rPr lang="en-US" altLang="en-US" sz="1600"/>
              <a:t>Immunosuppression</a:t>
            </a:r>
          </a:p>
          <a:p>
            <a:pPr marL="285750" indent="-285750"/>
            <a:r>
              <a:rPr lang="en-US" altLang="en-US" sz="1900"/>
              <a:t>Typically pearly nodule with rolled telangiectatic edge, shiny in appearance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642D3-23EB-42B9-B4B7-FDB572AA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Disclaimer*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2AC80-4905-4EEE-BEDF-D98A5114D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Please note that QUACK is a regional teaching programme operating across GG&amp;C, Lanarkshire and Ayrshire &amp; Arran. </a:t>
            </a:r>
          </a:p>
          <a:p>
            <a:endParaRPr lang="en-GB" dirty="0"/>
          </a:p>
          <a:p>
            <a:r>
              <a:rPr lang="en-GB" dirty="0"/>
              <a:t>This presentation outlines general management, though local variances e.g. antibiotic prescription may vary slightly depending on your local trust</a:t>
            </a:r>
          </a:p>
          <a:p>
            <a:endParaRPr lang="en-GB" dirty="0"/>
          </a:p>
          <a:p>
            <a:r>
              <a:rPr lang="en-GB" dirty="0"/>
              <a:t>Remember to check your local guidelines</a:t>
            </a:r>
          </a:p>
        </p:txBody>
      </p:sp>
    </p:spTree>
    <p:extLst>
      <p:ext uri="{BB962C8B-B14F-4D97-AF65-F5344CB8AC3E}">
        <p14:creationId xmlns:p14="http://schemas.microsoft.com/office/powerpoint/2010/main" val="696156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1BDBC3B-07FD-A245-BC5F-F68B79C8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TYPES</a:t>
            </a:r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CA08B154-73A7-264E-BA4C-99AE7BE0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12888"/>
            <a:ext cx="308768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6797F401-0729-D348-9670-CDC05232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721100"/>
            <a:ext cx="30876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Tw Cen MT" panose="020B0602020104020603" pitchFamily="34" charset="77"/>
              </a:rPr>
              <a:t>Morphoeic BCC</a:t>
            </a:r>
          </a:p>
        </p:txBody>
      </p:sp>
      <p:pic>
        <p:nvPicPr>
          <p:cNvPr id="19460" name="Picture 5">
            <a:extLst>
              <a:ext uri="{FF2B5EF4-FFF2-40B4-BE49-F238E27FC236}">
                <a16:creationId xmlns:a16="http://schemas.microsoft.com/office/drawing/2014/main" id="{22F91647-FD6F-2142-8DB2-F1EC3B34F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197350"/>
            <a:ext cx="3087688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>
            <a:extLst>
              <a:ext uri="{FF2B5EF4-FFF2-40B4-BE49-F238E27FC236}">
                <a16:creationId xmlns:a16="http://schemas.microsoft.com/office/drawing/2014/main" id="{3997B39B-1A42-9747-80CE-977A0AB0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690688"/>
            <a:ext cx="249555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7">
            <a:extLst>
              <a:ext uri="{FF2B5EF4-FFF2-40B4-BE49-F238E27FC236}">
                <a16:creationId xmlns:a16="http://schemas.microsoft.com/office/drawing/2014/main" id="{2631BCD1-11A8-EC42-9B4F-21A9F430F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225" y="4941888"/>
            <a:ext cx="1762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>
                <a:latin typeface="Tw Cen MT" panose="020B0602020104020603" pitchFamily="34" charset="77"/>
              </a:rPr>
              <a:t>Basosquamous BCC</a:t>
            </a:r>
          </a:p>
        </p:txBody>
      </p:sp>
      <p:sp>
        <p:nvSpPr>
          <p:cNvPr id="19463" name="Rectangle 9">
            <a:extLst>
              <a:ext uri="{FF2B5EF4-FFF2-40B4-BE49-F238E27FC236}">
                <a16:creationId xmlns:a16="http://schemas.microsoft.com/office/drawing/2014/main" id="{490E9A31-0E90-AF4C-ABE4-37FC1043E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488" y="6397625"/>
            <a:ext cx="1463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>
                <a:latin typeface="Tw Cen MT" panose="020B0602020104020603" pitchFamily="34" charset="77"/>
              </a:rPr>
              <a:t>Superficial BCC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4834D38-8323-8C44-BC80-28E4A96B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MANAGEMENT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15D5E180-22DB-1043-98FF-DF3EE3D2A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Surgical excision with 4mm margin</a:t>
            </a:r>
          </a:p>
          <a:p>
            <a:r>
              <a:rPr lang="en-US" altLang="en-US"/>
              <a:t>MOHs micrographic surgery </a:t>
            </a:r>
          </a:p>
          <a:p>
            <a:r>
              <a:rPr lang="en-US" altLang="en-US"/>
              <a:t>Low risk disease</a:t>
            </a:r>
          </a:p>
          <a:p>
            <a:pPr lvl="1"/>
            <a:r>
              <a:rPr lang="en-US" altLang="en-US"/>
              <a:t>Curettage and cautery</a:t>
            </a:r>
          </a:p>
          <a:p>
            <a:pPr lvl="1"/>
            <a:r>
              <a:rPr lang="en-US" altLang="en-US"/>
              <a:t>Cryotherapy</a:t>
            </a:r>
          </a:p>
          <a:p>
            <a:pPr lvl="1"/>
            <a:r>
              <a:rPr lang="en-US" altLang="en-US"/>
              <a:t>Carbon dioxide laser</a:t>
            </a:r>
          </a:p>
          <a:p>
            <a:r>
              <a:rPr lang="en-US" altLang="en-US"/>
              <a:t>Imiquimod topical therapy</a:t>
            </a:r>
          </a:p>
          <a:p>
            <a:r>
              <a:rPr lang="en-US" altLang="en-US"/>
              <a:t>Photodynamic therapy</a:t>
            </a:r>
          </a:p>
          <a:p>
            <a:r>
              <a:rPr lang="en-US" altLang="en-US"/>
              <a:t>Radiotherapy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D4C48F2E-E495-F944-9921-3B8B044A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SQUAMOUS CELL CARCINOMA</a:t>
            </a:r>
          </a:p>
        </p:txBody>
      </p:sp>
      <p:pic>
        <p:nvPicPr>
          <p:cNvPr id="21506" name="Content Placeholder 6">
            <a:extLst>
              <a:ext uri="{FF2B5EF4-FFF2-40B4-BE49-F238E27FC236}">
                <a16:creationId xmlns:a16="http://schemas.microsoft.com/office/drawing/2014/main" id="{5D058EEC-4F80-6A4E-83C8-B3AFC88C626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1507" name="Content Placeholder 3">
            <a:extLst>
              <a:ext uri="{FF2B5EF4-FFF2-40B4-BE49-F238E27FC236}">
                <a16:creationId xmlns:a16="http://schemas.microsoft.com/office/drawing/2014/main" id="{D10A18FD-3330-3E49-AF16-E2C51D6964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/>
              <a:t>Malignant tumour arising from keratinocytes</a:t>
            </a:r>
          </a:p>
          <a:p>
            <a:r>
              <a:rPr lang="en-US" altLang="en-US"/>
              <a:t>Second most common skin cancer</a:t>
            </a:r>
          </a:p>
          <a:p>
            <a:r>
              <a:rPr lang="en-US" altLang="en-US"/>
              <a:t>Risk factors </a:t>
            </a:r>
          </a:p>
          <a:p>
            <a:pPr lvl="1"/>
            <a:r>
              <a:rPr lang="en-US" altLang="en-US"/>
              <a:t>UV exposure</a:t>
            </a:r>
          </a:p>
          <a:p>
            <a:pPr lvl="1"/>
            <a:r>
              <a:rPr lang="en-US" altLang="en-US"/>
              <a:t>AK, Bowen’s disease</a:t>
            </a:r>
          </a:p>
          <a:p>
            <a:pPr lvl="1"/>
            <a:r>
              <a:rPr lang="en-US" altLang="en-US"/>
              <a:t>HPV infection</a:t>
            </a:r>
          </a:p>
          <a:p>
            <a:pPr lvl="1"/>
            <a:r>
              <a:rPr lang="en-US" altLang="en-US"/>
              <a:t>Smoking</a:t>
            </a:r>
          </a:p>
          <a:p>
            <a:pPr lvl="1"/>
            <a:r>
              <a:rPr lang="en-US" altLang="en-US"/>
              <a:t>Fair-skinned individuals</a:t>
            </a:r>
          </a:p>
          <a:p>
            <a:r>
              <a:rPr lang="en-US" altLang="en-US"/>
              <a:t>Usually rapidly-growing ulcerated lesion</a:t>
            </a:r>
          </a:p>
          <a:p>
            <a:r>
              <a:rPr lang="en-US" altLang="en-US"/>
              <a:t>Firm to palpate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913A7-9C41-4F42-B770-7EAF07BE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7684E-20DE-994A-85B0-916923EA9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surgical excision</a:t>
            </a:r>
          </a:p>
          <a:p>
            <a:r>
              <a:rPr lang="en-US" dirty="0"/>
              <a:t>MOHS surgery for high risk </a:t>
            </a:r>
            <a:r>
              <a:rPr lang="en-US" dirty="0" err="1"/>
              <a:t>tumour</a:t>
            </a:r>
            <a:endParaRPr lang="en-US" dirty="0"/>
          </a:p>
          <a:p>
            <a:r>
              <a:rPr lang="en-US" dirty="0"/>
              <a:t>Radiotherapy</a:t>
            </a:r>
          </a:p>
          <a:p>
            <a:r>
              <a:rPr lang="en-US" dirty="0"/>
              <a:t>Low risk </a:t>
            </a:r>
            <a:r>
              <a:rPr lang="en-US" dirty="0" err="1"/>
              <a:t>tumour</a:t>
            </a:r>
            <a:endParaRPr lang="en-US" dirty="0"/>
          </a:p>
          <a:p>
            <a:pPr lvl="1"/>
            <a:r>
              <a:rPr lang="en-US" dirty="0"/>
              <a:t>Curettage and cautery</a:t>
            </a:r>
          </a:p>
          <a:p>
            <a:pPr lvl="1"/>
            <a:r>
              <a:rPr lang="en-US" dirty="0"/>
              <a:t>Cryotherapy</a:t>
            </a:r>
          </a:p>
        </p:txBody>
      </p:sp>
    </p:spTree>
    <p:extLst>
      <p:ext uri="{BB962C8B-B14F-4D97-AF65-F5344CB8AC3E}">
        <p14:creationId xmlns:p14="http://schemas.microsoft.com/office/powerpoint/2010/main" val="4024071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03BF8804-B602-8048-A640-08D8C032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MELANOMA</a:t>
            </a: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26FD8C54-A1DD-084B-BD84-B8EEC3106B4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3555" name="Content Placeholder 3">
            <a:extLst>
              <a:ext uri="{FF2B5EF4-FFF2-40B4-BE49-F238E27FC236}">
                <a16:creationId xmlns:a16="http://schemas.microsoft.com/office/drawing/2014/main" id="{77187C52-E9C0-7447-BBD1-ECAC5AA7CC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/>
              <a:t>Malignant tumour arising from melanocytes</a:t>
            </a:r>
          </a:p>
          <a:p>
            <a:r>
              <a:rPr lang="en-US" altLang="en-US"/>
              <a:t>Different subtypes</a:t>
            </a:r>
          </a:p>
          <a:p>
            <a:r>
              <a:rPr lang="en-US" altLang="en-US"/>
              <a:t>Remember ABCDE rule</a:t>
            </a:r>
          </a:p>
          <a:p>
            <a:pPr lvl="1"/>
            <a:r>
              <a:rPr lang="en-US" altLang="en-US"/>
              <a:t>Asymmetry</a:t>
            </a:r>
          </a:p>
          <a:p>
            <a:pPr lvl="1"/>
            <a:r>
              <a:rPr lang="en-US" altLang="en-US"/>
              <a:t>Borders</a:t>
            </a:r>
          </a:p>
          <a:p>
            <a:pPr lvl="1"/>
            <a:r>
              <a:rPr lang="en-US" altLang="en-US"/>
              <a:t>Colours</a:t>
            </a:r>
          </a:p>
          <a:p>
            <a:pPr lvl="1"/>
            <a:r>
              <a:rPr lang="en-US" altLang="en-US"/>
              <a:t>Diameter &gt;6mm</a:t>
            </a:r>
          </a:p>
          <a:p>
            <a:pPr lvl="1"/>
            <a:r>
              <a:rPr lang="en-US" altLang="en-US"/>
              <a:t>Evolving in size, shape</a:t>
            </a:r>
          </a:p>
          <a:p>
            <a:r>
              <a:rPr lang="en-US" altLang="en-US"/>
              <a:t>For Nodular lesions </a:t>
            </a:r>
          </a:p>
          <a:p>
            <a:pPr lvl="1"/>
            <a:r>
              <a:rPr lang="en-US" altLang="en-US"/>
              <a:t>Elevation</a:t>
            </a:r>
          </a:p>
          <a:p>
            <a:pPr lvl="1"/>
            <a:r>
              <a:rPr lang="en-US" altLang="en-US"/>
              <a:t>Firmness to touch</a:t>
            </a:r>
          </a:p>
          <a:p>
            <a:pPr lvl="1"/>
            <a:r>
              <a:rPr lang="en-US" altLang="en-US"/>
              <a:t>Growth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E0E42EE0-B98C-9D4C-B7B6-3EE7CBE1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en-US"/>
              <a:t>MELANOMA SUBTYPES</a:t>
            </a:r>
          </a:p>
        </p:txBody>
      </p:sp>
      <p:sp>
        <p:nvSpPr>
          <p:cNvPr id="24578" name="Text Placeholder 2">
            <a:extLst>
              <a:ext uri="{FF2B5EF4-FFF2-40B4-BE49-F238E27FC236}">
                <a16:creationId xmlns:a16="http://schemas.microsoft.com/office/drawing/2014/main" id="{671FCFF0-88B6-2349-9D11-87EB0DCC6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/>
          <a:lstStyle/>
          <a:p>
            <a:r>
              <a:rPr lang="en-US" altLang="en-US"/>
              <a:t>SUPERFICIAL SPREADING</a:t>
            </a:r>
          </a:p>
        </p:txBody>
      </p:sp>
      <p:pic>
        <p:nvPicPr>
          <p:cNvPr id="24579" name="Content Placeholder 6">
            <a:extLst>
              <a:ext uri="{FF2B5EF4-FFF2-40B4-BE49-F238E27FC236}">
                <a16:creationId xmlns:a16="http://schemas.microsoft.com/office/drawing/2014/main" id="{E9FBFEFE-AB08-B940-B93B-4AED082397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238" y="2803525"/>
            <a:ext cx="3868737" cy="3087688"/>
          </a:xfrm>
        </p:spPr>
      </p:pic>
      <p:sp>
        <p:nvSpPr>
          <p:cNvPr id="24580" name="Text Placeholder 4">
            <a:extLst>
              <a:ext uri="{FF2B5EF4-FFF2-40B4-BE49-F238E27FC236}">
                <a16:creationId xmlns:a16="http://schemas.microsoft.com/office/drawing/2014/main" id="{0ACD03A7-9018-BC4C-BDB3-692C19640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/>
          <a:lstStyle/>
          <a:p>
            <a:r>
              <a:rPr lang="en-US" altLang="en-US"/>
              <a:t>NODULAR</a:t>
            </a:r>
          </a:p>
        </p:txBody>
      </p:sp>
      <p:pic>
        <p:nvPicPr>
          <p:cNvPr id="24581" name="Content Placeholder 7">
            <a:extLst>
              <a:ext uri="{FF2B5EF4-FFF2-40B4-BE49-F238E27FC236}">
                <a16:creationId xmlns:a16="http://schemas.microsoft.com/office/drawing/2014/main" id="{9121266F-4118-C545-85DD-50D8984F9BD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2762250"/>
            <a:ext cx="3887788" cy="31702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2743C113-91B5-E544-A526-76130C04A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en-US"/>
              <a:t>MELANOMA SUBTYPES</a:t>
            </a:r>
          </a:p>
        </p:txBody>
      </p:sp>
      <p:sp>
        <p:nvSpPr>
          <p:cNvPr id="25602" name="Text Placeholder 2">
            <a:extLst>
              <a:ext uri="{FF2B5EF4-FFF2-40B4-BE49-F238E27FC236}">
                <a16:creationId xmlns:a16="http://schemas.microsoft.com/office/drawing/2014/main" id="{33121AF5-C73C-8542-BF5E-09B717E14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/>
          <a:lstStyle/>
          <a:p>
            <a:r>
              <a:rPr lang="en-US" altLang="en-US"/>
              <a:t>LENTIGO MALIGNA MELANOMA	</a:t>
            </a:r>
          </a:p>
        </p:txBody>
      </p:sp>
      <p:pic>
        <p:nvPicPr>
          <p:cNvPr id="25603" name="Content Placeholder 6">
            <a:extLst>
              <a:ext uri="{FF2B5EF4-FFF2-40B4-BE49-F238E27FC236}">
                <a16:creationId xmlns:a16="http://schemas.microsoft.com/office/drawing/2014/main" id="{7143EDEC-0F78-744C-92CE-6719105BF1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238" y="2713038"/>
            <a:ext cx="3868737" cy="3268662"/>
          </a:xfrm>
        </p:spPr>
      </p:pic>
      <p:sp>
        <p:nvSpPr>
          <p:cNvPr id="25604" name="Text Placeholder 4">
            <a:extLst>
              <a:ext uri="{FF2B5EF4-FFF2-40B4-BE49-F238E27FC236}">
                <a16:creationId xmlns:a16="http://schemas.microsoft.com/office/drawing/2014/main" id="{6C2539CE-EFCA-204C-A84B-DB96D4D221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/>
          <a:lstStyle/>
          <a:p>
            <a:r>
              <a:rPr lang="en-US" altLang="en-US"/>
              <a:t>ACRAL-LENTIGINOUS </a:t>
            </a:r>
          </a:p>
        </p:txBody>
      </p:sp>
      <p:pic>
        <p:nvPicPr>
          <p:cNvPr id="25605" name="Content Placeholder 8">
            <a:extLst>
              <a:ext uri="{FF2B5EF4-FFF2-40B4-BE49-F238E27FC236}">
                <a16:creationId xmlns:a16="http://schemas.microsoft.com/office/drawing/2014/main" id="{0321373F-D1BA-EC46-83E0-97EFC9B5900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2698750"/>
            <a:ext cx="3887788" cy="329723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E3522D35-1F68-1F47-A0D9-04EFC0BF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MANAGEMENT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6" name="Content Placeholder 2">
                <a:extLst>
                  <a:ext uri="{FF2B5EF4-FFF2-40B4-BE49-F238E27FC236}">
                    <a16:creationId xmlns:a16="http://schemas.microsoft.com/office/drawing/2014/main" id="{A7DD7F81-F691-7B4B-AF0F-84F5C69AD8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dirty="0"/>
                  <a:t>Refer to Dermatology for excision biopsy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en-US" dirty="0"/>
                  <a:t> wide local excision </a:t>
                </a:r>
              </a:p>
              <a:p>
                <a:r>
                  <a:rPr lang="en-US" altLang="en-US" dirty="0"/>
                  <a:t>Consider </a:t>
                </a:r>
              </a:p>
              <a:p>
                <a:pPr lvl="1"/>
                <a:r>
                  <a:rPr lang="en-US" altLang="en-US" dirty="0"/>
                  <a:t>CT CAP + head</a:t>
                </a:r>
              </a:p>
              <a:p>
                <a:pPr lvl="1"/>
                <a:r>
                  <a:rPr lang="en-US" altLang="en-US" dirty="0"/>
                  <a:t>Sentinel LN biopsy</a:t>
                </a:r>
              </a:p>
              <a:p>
                <a:r>
                  <a:rPr lang="en-US" altLang="en-US" dirty="0"/>
                  <a:t>Radiotherapy</a:t>
                </a:r>
              </a:p>
              <a:p>
                <a:r>
                  <a:rPr lang="en-US" altLang="en-US" dirty="0"/>
                  <a:t>Chemotherapy</a:t>
                </a:r>
              </a:p>
              <a:p>
                <a:r>
                  <a:rPr lang="en-US" altLang="en-US" dirty="0"/>
                  <a:t>Immunotherapy as novel treatments</a:t>
                </a:r>
              </a:p>
              <a:p>
                <a:pPr lvl="1"/>
                <a:r>
                  <a:rPr lang="en-US" altLang="en-US" dirty="0"/>
                  <a:t>Ipilimumab</a:t>
                </a:r>
              </a:p>
              <a:p>
                <a:pPr lvl="1"/>
                <a:r>
                  <a:rPr lang="en-US" altLang="en-US" dirty="0"/>
                  <a:t>Nivolumab</a:t>
                </a:r>
              </a:p>
              <a:p>
                <a:pPr lvl="1"/>
                <a:r>
                  <a:rPr lang="en-US" altLang="en-US" dirty="0"/>
                  <a:t>Pembrolizumab</a:t>
                </a:r>
              </a:p>
            </p:txBody>
          </p:sp>
        </mc:Choice>
        <mc:Fallback xmlns="">
          <p:sp>
            <p:nvSpPr>
              <p:cNvPr id="26626" name="Content Placeholder 2">
                <a:extLst>
                  <a:ext uri="{FF2B5EF4-FFF2-40B4-BE49-F238E27FC236}">
                    <a16:creationId xmlns:a16="http://schemas.microsoft.com/office/drawing/2014/main" id="{A7DD7F81-F691-7B4B-AF0F-84F5C69AD8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4" t="-1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4">
            <a:extLst>
              <a:ext uri="{FF2B5EF4-FFF2-40B4-BE49-F238E27FC236}">
                <a16:creationId xmlns:a16="http://schemas.microsoft.com/office/drawing/2014/main" id="{1F0A8CE2-8C11-6145-BFAD-BDF9269C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456661CD-CC8B-1B48-AD56-1B2D42E55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hlinkClick r:id="rId2"/>
              </a:rPr>
              <a:t>https://dermnetnz.org</a:t>
            </a:r>
            <a:endParaRPr lang="en-US" altLang="en-US"/>
          </a:p>
          <a:p>
            <a:r>
              <a:rPr lang="en-US" altLang="en-US">
                <a:hlinkClick r:id="rId3"/>
              </a:rPr>
              <a:t>http://www.pcds.org.uk</a:t>
            </a:r>
            <a:endParaRPr lang="en-US" altLang="en-US"/>
          </a:p>
          <a:p>
            <a:r>
              <a:rPr lang="en-US" altLang="en-US">
                <a:hlinkClick r:id="rId4"/>
              </a:rPr>
              <a:t>https://www.bad.org.uk/healthcare-professionals/clinical-standards/clinical-guidelines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Thank you</a:t>
            </a:r>
          </a:p>
          <a:p>
            <a:r>
              <a:rPr lang="en-GB" sz="2400" dirty="0"/>
              <a:t>Please fill out the feedback form for your certificate of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pathways for clinical learning</a:t>
            </a:r>
          </a:p>
        </p:txBody>
      </p:sp>
    </p:spTree>
    <p:extLst>
      <p:ext uri="{BB962C8B-B14F-4D97-AF65-F5344CB8AC3E}">
        <p14:creationId xmlns:p14="http://schemas.microsoft.com/office/powerpoint/2010/main" val="1305304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0E8F2024-6BF9-9A4B-B4AB-957C0F2DE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D22CB-11BF-EF47-A434-B305CA59FB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Benign lesions</a:t>
            </a:r>
          </a:p>
          <a:p>
            <a:pPr lvl="1">
              <a:defRPr/>
            </a:pPr>
            <a:r>
              <a:rPr lang="en-US" dirty="0"/>
              <a:t>Melanocytic naevus</a:t>
            </a:r>
          </a:p>
          <a:p>
            <a:pPr lvl="1">
              <a:defRPr/>
            </a:pPr>
            <a:r>
              <a:rPr lang="en-US" dirty="0" err="1"/>
              <a:t>Seborrhoeic</a:t>
            </a:r>
            <a:r>
              <a:rPr lang="en-US" dirty="0"/>
              <a:t> keratosis</a:t>
            </a:r>
          </a:p>
          <a:p>
            <a:pPr lvl="1">
              <a:defRPr/>
            </a:pPr>
            <a:r>
              <a:rPr lang="en-US" dirty="0"/>
              <a:t>Dermatofibroma</a:t>
            </a:r>
          </a:p>
          <a:p>
            <a:pPr lvl="1">
              <a:defRPr/>
            </a:pPr>
            <a:r>
              <a:rPr lang="en-US" dirty="0"/>
              <a:t>Myxoid cyst</a:t>
            </a:r>
          </a:p>
          <a:p>
            <a:pPr lvl="1">
              <a:defRPr/>
            </a:pPr>
            <a:r>
              <a:rPr lang="en-US" dirty="0"/>
              <a:t>Pyogenic granuloma</a:t>
            </a:r>
          </a:p>
          <a:p>
            <a:pPr lvl="1">
              <a:defRPr/>
            </a:pPr>
            <a:r>
              <a:rPr lang="en-US" dirty="0"/>
              <a:t>Lentigo</a:t>
            </a:r>
          </a:p>
          <a:p>
            <a:pPr>
              <a:defRPr/>
            </a:pPr>
            <a:r>
              <a:rPr lang="en-US" dirty="0"/>
              <a:t>Infections</a:t>
            </a:r>
          </a:p>
          <a:p>
            <a:pPr lvl="1">
              <a:defRPr/>
            </a:pPr>
            <a:r>
              <a:rPr lang="en-US" dirty="0"/>
              <a:t>Viral warts</a:t>
            </a:r>
          </a:p>
          <a:p>
            <a:pPr lvl="1">
              <a:defRPr/>
            </a:pPr>
            <a:r>
              <a:rPr lang="en-US" dirty="0"/>
              <a:t>Molluscum contagiosum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099" name="Content Placeholder 3">
            <a:extLst>
              <a:ext uri="{FF2B5EF4-FFF2-40B4-BE49-F238E27FC236}">
                <a16:creationId xmlns:a16="http://schemas.microsoft.com/office/drawing/2014/main" id="{8C069F85-8A72-3C4D-A48F-47D479A117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/>
              <a:t>Pre-cancerous</a:t>
            </a:r>
          </a:p>
          <a:p>
            <a:pPr lvl="1"/>
            <a:r>
              <a:rPr lang="en-US" altLang="en-US"/>
              <a:t>Actinic keratosis</a:t>
            </a:r>
          </a:p>
          <a:p>
            <a:pPr lvl="1"/>
            <a:r>
              <a:rPr lang="en-US" altLang="en-US"/>
              <a:t>Bowen’s disease</a:t>
            </a:r>
          </a:p>
          <a:p>
            <a:pPr lvl="1"/>
            <a:r>
              <a:rPr lang="en-US" altLang="en-US"/>
              <a:t>Keratoacanthoma</a:t>
            </a:r>
          </a:p>
          <a:p>
            <a:r>
              <a:rPr lang="en-US" altLang="en-US"/>
              <a:t>Skin Malignancy</a:t>
            </a:r>
          </a:p>
          <a:p>
            <a:pPr lvl="1"/>
            <a:r>
              <a:rPr lang="en-US" altLang="en-US"/>
              <a:t>Basal cell carcinoma</a:t>
            </a:r>
          </a:p>
          <a:p>
            <a:pPr lvl="1"/>
            <a:r>
              <a:rPr lang="en-US" altLang="en-US"/>
              <a:t>Squamous cell carcinoma</a:t>
            </a:r>
          </a:p>
          <a:p>
            <a:pPr lvl="1"/>
            <a:r>
              <a:rPr lang="en-US" altLang="en-US"/>
              <a:t>Malignant melanoma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7802C-43D3-4A53-9D79-F44B3E6D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 in touch!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493F-16E9-402B-B7B3-3CF019393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Website</a:t>
            </a:r>
          </a:p>
          <a:p>
            <a:pPr marL="0" indent="0" algn="ctr">
              <a:buNone/>
            </a:pPr>
            <a:r>
              <a:rPr lang="en-GB" dirty="0">
                <a:hlinkClick r:id="rId2"/>
              </a:rPr>
              <a:t>www.quackmeded.co.uk</a:t>
            </a: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Email</a:t>
            </a:r>
          </a:p>
          <a:p>
            <a:pPr marL="0" indent="0" algn="ctr">
              <a:buNone/>
            </a:pPr>
            <a:r>
              <a:rPr lang="en-GB" dirty="0">
                <a:hlinkClick r:id="rId3"/>
              </a:rPr>
              <a:t>gg-uhb.quackmeded@nhs.net</a:t>
            </a: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Social Media</a:t>
            </a:r>
          </a:p>
          <a:p>
            <a:pPr marL="0" indent="0" algn="ctr">
              <a:buNone/>
            </a:pPr>
            <a:r>
              <a:rPr lang="en-GB" dirty="0"/>
              <a:t>Twitter: @QUACK_ Med</a:t>
            </a:r>
          </a:p>
          <a:p>
            <a:pPr marL="0" indent="0" algn="ctr">
              <a:buNone/>
            </a:pPr>
            <a:r>
              <a:rPr lang="en-GB" dirty="0"/>
              <a:t>Facebook: QUACK education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87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9DBE90F9-3102-0B4D-94F9-94689E69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BENIGN MELANOCYTIC NAEVUS</a:t>
            </a:r>
          </a:p>
        </p:txBody>
      </p:sp>
      <p:pic>
        <p:nvPicPr>
          <p:cNvPr id="5122" name="Picture Placeholder 8">
            <a:extLst>
              <a:ext uri="{FF2B5EF4-FFF2-40B4-BE49-F238E27FC236}">
                <a16:creationId xmlns:a16="http://schemas.microsoft.com/office/drawing/2014/main" id="{AB9FF188-018A-9D43-A124-6ACA1CE4B2F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23" name="Text Placeholder 3">
            <a:extLst>
              <a:ext uri="{FF2B5EF4-FFF2-40B4-BE49-F238E27FC236}">
                <a16:creationId xmlns:a16="http://schemas.microsoft.com/office/drawing/2014/main" id="{669B06EC-5E10-0741-A168-96E0C7606F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/>
            <a:r>
              <a:rPr lang="en-US" altLang="en-US"/>
              <a:t>AKA moles</a:t>
            </a:r>
          </a:p>
          <a:p>
            <a:pPr marL="285750" indent="-285750"/>
            <a:r>
              <a:rPr lang="en-US" altLang="en-US"/>
              <a:t>Proliferation of melanocytes usually present from birth</a:t>
            </a:r>
          </a:p>
          <a:p>
            <a:pPr marL="285750" indent="-285750"/>
            <a:r>
              <a:rPr lang="en-US" altLang="en-US"/>
              <a:t>Classified according to histology (Junctional, Compound, Intradermal)</a:t>
            </a:r>
          </a:p>
          <a:p>
            <a:pPr marL="285750" indent="-285750"/>
            <a:r>
              <a:rPr lang="en-US" altLang="en-US"/>
              <a:t>Regularly shaped with colours distributed in a symmetrical pattern</a:t>
            </a:r>
          </a:p>
          <a:p>
            <a:pPr marL="285750" indent="-285750"/>
            <a:r>
              <a:rPr lang="en-US" altLang="en-US"/>
              <a:t>Can be flat or slightly raised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FA002F9C-D730-8046-97CB-499A080FF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SEBORRHOEIC KERATOSIS</a:t>
            </a:r>
          </a:p>
        </p:txBody>
      </p:sp>
      <p:pic>
        <p:nvPicPr>
          <p:cNvPr id="6146" name="Content Placeholder 4" descr="A close up of a tattoo&#10;&#10;Description automatically generated">
            <a:extLst>
              <a:ext uri="{FF2B5EF4-FFF2-40B4-BE49-F238E27FC236}">
                <a16:creationId xmlns:a16="http://schemas.microsoft.com/office/drawing/2014/main" id="{0322E663-D4C4-F941-B0F8-CE260A77315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3E958-C119-004D-B9B5-EFD5035BFB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Benign overgrowth of keratinocytes in epidermis</a:t>
            </a:r>
          </a:p>
          <a:p>
            <a:pPr>
              <a:defRPr/>
            </a:pPr>
            <a:r>
              <a:rPr lang="en-US" dirty="0"/>
              <a:t>Most common in elderly population</a:t>
            </a:r>
          </a:p>
          <a:p>
            <a:pPr>
              <a:defRPr/>
            </a:pPr>
            <a:r>
              <a:rPr lang="en-US" dirty="0"/>
              <a:t>Usually asymptomatic</a:t>
            </a:r>
          </a:p>
          <a:p>
            <a:pPr>
              <a:defRPr/>
            </a:pPr>
            <a:r>
              <a:rPr lang="en-US" dirty="0"/>
              <a:t>Irregular surface with ‘stuck-on’ appearance </a:t>
            </a:r>
          </a:p>
          <a:p>
            <a:pPr>
              <a:defRPr/>
            </a:pPr>
            <a:r>
              <a:rPr lang="en-US" dirty="0"/>
              <a:t>No treatment required but can be removed by cryotherapy or curettage and cautery if needed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B32AED2E-B32B-D747-81D5-D6673AEA0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DERMATOFIBROMA</a:t>
            </a:r>
          </a:p>
        </p:txBody>
      </p:sp>
      <p:pic>
        <p:nvPicPr>
          <p:cNvPr id="7170" name="Content Placeholder 4">
            <a:extLst>
              <a:ext uri="{FF2B5EF4-FFF2-40B4-BE49-F238E27FC236}">
                <a16:creationId xmlns:a16="http://schemas.microsoft.com/office/drawing/2014/main" id="{4E169C08-1A5C-1D4A-89B0-CD53DDC4602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171" name="Content Placeholder 3">
            <a:extLst>
              <a:ext uri="{FF2B5EF4-FFF2-40B4-BE49-F238E27FC236}">
                <a16:creationId xmlns:a16="http://schemas.microsoft.com/office/drawing/2014/main" id="{CEA14E21-A3B1-324E-A1C5-35B280A96C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1900" dirty="0"/>
              <a:t>Benign fibrous nodule</a:t>
            </a:r>
          </a:p>
          <a:p>
            <a:r>
              <a:rPr lang="en-US" altLang="en-US" sz="1900" dirty="0"/>
              <a:t>Commonly on the lower limbs, especially thighs and lower legs</a:t>
            </a:r>
          </a:p>
          <a:p>
            <a:r>
              <a:rPr lang="en-US" altLang="en-US" sz="1900" dirty="0"/>
              <a:t>Usually around 5mm in size and elevated</a:t>
            </a:r>
          </a:p>
          <a:p>
            <a:r>
              <a:rPr lang="en-US" altLang="en-US" sz="1900" dirty="0" err="1"/>
              <a:t>Colour</a:t>
            </a:r>
            <a:r>
              <a:rPr lang="en-US" altLang="en-US" sz="1900" dirty="0"/>
              <a:t> tends to be red to brown</a:t>
            </a:r>
          </a:p>
          <a:p>
            <a:r>
              <a:rPr lang="en-US" altLang="en-US" sz="1900" dirty="0"/>
              <a:t>Firm consistency</a:t>
            </a:r>
          </a:p>
          <a:p>
            <a:r>
              <a:rPr lang="en-US" altLang="en-US" sz="1900" dirty="0"/>
              <a:t>No treatment required</a:t>
            </a:r>
            <a:r>
              <a:rPr lang="en-US" altLang="en-US"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7EE1-D852-974C-B899-CA7E8170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DERMATOFIBROMA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15327C-BC40-0245-8AC0-F6E7904879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966" r="19285" b="3"/>
          <a:stretch/>
        </p:blipFill>
        <p:spPr>
          <a:xfrm>
            <a:off x="628650" y="1825625"/>
            <a:ext cx="3886200" cy="4351338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AF032-F7C9-124C-92F0-73C2CA395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wrap="square" anchor="t">
            <a:normAutofit/>
          </a:bodyPr>
          <a:lstStyle/>
          <a:p>
            <a:r>
              <a:rPr lang="en-US" altLang="en-US"/>
              <a:t>Pinching the skin results in central dimpling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48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C67CF374-EA15-D648-AD9C-6A0AA0E8E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MYXOID CYST</a:t>
            </a:r>
          </a:p>
        </p:txBody>
      </p:sp>
      <p:pic>
        <p:nvPicPr>
          <p:cNvPr id="8194" name="Content Placeholder 5" descr="A close up of a hand&#10;&#10;Description automatically generated">
            <a:extLst>
              <a:ext uri="{FF2B5EF4-FFF2-40B4-BE49-F238E27FC236}">
                <a16:creationId xmlns:a16="http://schemas.microsoft.com/office/drawing/2014/main" id="{AF0BC565-7661-6C43-A016-7DCD2F4D32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/>
      </p:pic>
      <p:sp>
        <p:nvSpPr>
          <p:cNvPr id="8195" name="Content Placeholder 3">
            <a:extLst>
              <a:ext uri="{FF2B5EF4-FFF2-40B4-BE49-F238E27FC236}">
                <a16:creationId xmlns:a16="http://schemas.microsoft.com/office/drawing/2014/main" id="{C616A6E1-8CF3-1F4C-9BAB-333C37FCAE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/>
              <a:t>Benign ganglion cyst found at the distal interphalangeal joints or proximal nail fold</a:t>
            </a:r>
          </a:p>
          <a:p>
            <a:r>
              <a:rPr lang="en-US" altLang="en-US"/>
              <a:t>Arises from synovial lining of joints and tendons</a:t>
            </a:r>
          </a:p>
          <a:p>
            <a:r>
              <a:rPr lang="en-US" altLang="en-US"/>
              <a:t>Smooth shiny surface with clear jelly-like fluid</a:t>
            </a:r>
          </a:p>
          <a:p>
            <a:r>
              <a:rPr lang="en-US" altLang="en-US"/>
              <a:t>No treatment required unless symptomatic </a:t>
            </a:r>
          </a:p>
          <a:p>
            <a:r>
              <a:rPr lang="en-US" altLang="en-US"/>
              <a:t>Surgical options include aspiration or excision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5C504298-5C22-FD46-958E-CDBAB3FF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PYOGENIC GRANULOMA</a:t>
            </a:r>
          </a:p>
        </p:txBody>
      </p:sp>
      <p:pic>
        <p:nvPicPr>
          <p:cNvPr id="9218" name="Content Placeholder 4">
            <a:extLst>
              <a:ext uri="{FF2B5EF4-FFF2-40B4-BE49-F238E27FC236}">
                <a16:creationId xmlns:a16="http://schemas.microsoft.com/office/drawing/2014/main" id="{19B8577B-C5F9-BD46-89F0-85F59A6F427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219" name="Content Placeholder 3">
            <a:extLst>
              <a:ext uri="{FF2B5EF4-FFF2-40B4-BE49-F238E27FC236}">
                <a16:creationId xmlns:a16="http://schemas.microsoft.com/office/drawing/2014/main" id="{3515B799-9BFC-7143-8AC5-B01794812E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1900"/>
              <a:t>Benign rapidly growing capillary blood vessels</a:t>
            </a:r>
          </a:p>
          <a:p>
            <a:r>
              <a:rPr lang="en-US" altLang="en-US" sz="1900"/>
              <a:t>Usually due to trauma</a:t>
            </a:r>
          </a:p>
          <a:p>
            <a:r>
              <a:rPr lang="en-US" altLang="en-US" sz="1900"/>
              <a:t>Appears as a small erythematous papule but quickly enlarges into nodule</a:t>
            </a:r>
          </a:p>
          <a:p>
            <a:r>
              <a:rPr lang="en-US" altLang="en-US" sz="1900"/>
              <a:t>Bleeds easily</a:t>
            </a:r>
          </a:p>
          <a:p>
            <a:r>
              <a:rPr lang="en-US" altLang="en-US" sz="1900"/>
              <a:t>Mainly self-limiting</a:t>
            </a:r>
          </a:p>
          <a:p>
            <a:r>
              <a:rPr lang="en-US" altLang="en-US" sz="1900"/>
              <a:t>Diagnostic biopsy sometimes needed to rule out amelanotic melanoma</a:t>
            </a:r>
          </a:p>
          <a:p>
            <a:endParaRPr lang="en-US" altLang="en-US" sz="1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QUACK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ACK theme" id="{75FFE468-3B7E-4C82-A462-E22C6E5790A0}" vid="{E73379FD-5B52-4EB3-A98B-74B0B41F02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856</Words>
  <Application>Microsoft Office PowerPoint</Application>
  <PresentationFormat>On-screen Show (4:3)</PresentationFormat>
  <Paragraphs>210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 Light</vt:lpstr>
      <vt:lpstr>Cambria Math</vt:lpstr>
      <vt:lpstr>Times New Roman</vt:lpstr>
      <vt:lpstr>Tw Cen MT</vt:lpstr>
      <vt:lpstr>QUACK theme</vt:lpstr>
      <vt:lpstr>SKIN LESIONS</vt:lpstr>
      <vt:lpstr>Disclaimer*</vt:lpstr>
      <vt:lpstr>TO COVER</vt:lpstr>
      <vt:lpstr>BENIGN MELANOCYTIC NAEVUS</vt:lpstr>
      <vt:lpstr>SEBORRHOEIC KERATOSIS</vt:lpstr>
      <vt:lpstr>DERMATOFIBROMA</vt:lpstr>
      <vt:lpstr>DERMATOFIBROMA</vt:lpstr>
      <vt:lpstr>MYXOID CYST</vt:lpstr>
      <vt:lpstr>PYOGENIC GRANULOMA</vt:lpstr>
      <vt:lpstr>LENTIGO</vt:lpstr>
      <vt:lpstr>LENTIGO SIMPLEX</vt:lpstr>
      <vt:lpstr>SOLAR LENTIGO</vt:lpstr>
      <vt:lpstr>INK SPOT LENTIGO</vt:lpstr>
      <vt:lpstr>VIRAL WARTS</vt:lpstr>
      <vt:lpstr>MOLLUSCUM CONTAGIOSUM</vt:lpstr>
      <vt:lpstr>ACTINIC KERATOSIS</vt:lpstr>
      <vt:lpstr>BOWEN’S DISEASE</vt:lpstr>
      <vt:lpstr>KERATOACANTHOMA</vt:lpstr>
      <vt:lpstr>BASAL CELL CARCINOMA</vt:lpstr>
      <vt:lpstr>OTHER TYPES</vt:lpstr>
      <vt:lpstr>MANAGEMENT</vt:lpstr>
      <vt:lpstr>SQUAMOUS CELL CARCINOMA</vt:lpstr>
      <vt:lpstr>MANAGEMENT</vt:lpstr>
      <vt:lpstr>MELANOMA</vt:lpstr>
      <vt:lpstr>MELANOMA SUBTYPES</vt:lpstr>
      <vt:lpstr>MELANOMA SUBTYPES</vt:lpstr>
      <vt:lpstr>MANAGEMENT</vt:lpstr>
      <vt:lpstr>REFERENCES</vt:lpstr>
      <vt:lpstr>PowerPoint Presentation</vt:lpstr>
      <vt:lpstr>Get in touch!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LESIONS</dc:title>
  <dc:creator>Puo Nen Lim</dc:creator>
  <cp:lastModifiedBy>INGRAM, Gareth (NHS GREATER GLASGOW &amp; CLYDE)</cp:lastModifiedBy>
  <cp:revision>2</cp:revision>
  <dcterms:created xsi:type="dcterms:W3CDTF">2020-09-01T19:42:40Z</dcterms:created>
  <dcterms:modified xsi:type="dcterms:W3CDTF">2020-09-02T19:43:38Z</dcterms:modified>
</cp:coreProperties>
</file>