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257" r:id="rId3"/>
    <p:sldId id="316" r:id="rId4"/>
    <p:sldId id="310" r:id="rId5"/>
    <p:sldId id="315" r:id="rId6"/>
    <p:sldId id="309" r:id="rId7"/>
    <p:sldId id="311" r:id="rId8"/>
    <p:sldId id="312" r:id="rId9"/>
    <p:sldId id="258" r:id="rId10"/>
    <p:sldId id="259" r:id="rId11"/>
    <p:sldId id="308" r:id="rId12"/>
    <p:sldId id="302" r:id="rId13"/>
    <p:sldId id="314" r:id="rId14"/>
    <p:sldId id="264" r:id="rId15"/>
    <p:sldId id="265" r:id="rId16"/>
    <p:sldId id="263" r:id="rId17"/>
    <p:sldId id="286" r:id="rId18"/>
    <p:sldId id="285" r:id="rId19"/>
    <p:sldId id="295" r:id="rId20"/>
    <p:sldId id="266" r:id="rId21"/>
    <p:sldId id="267" r:id="rId22"/>
    <p:sldId id="283" r:id="rId23"/>
    <p:sldId id="268" r:id="rId24"/>
    <p:sldId id="313" r:id="rId25"/>
    <p:sldId id="269" r:id="rId26"/>
    <p:sldId id="282" r:id="rId27"/>
    <p:sldId id="289" r:id="rId28"/>
    <p:sldId id="290" r:id="rId29"/>
    <p:sldId id="288" r:id="rId30"/>
    <p:sldId id="317" r:id="rId3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83" autoAdjust="0"/>
    <p:restoredTop sz="94660"/>
  </p:normalViewPr>
  <p:slideViewPr>
    <p:cSldViewPr>
      <p:cViewPr varScale="1">
        <p:scale>
          <a:sx n="103" d="100"/>
          <a:sy n="103" d="100"/>
        </p:scale>
        <p:origin x="1786" y="55"/>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0FC8673-B07E-40E9-8E1B-A2B63DB58E70}" type="datetimeFigureOut">
              <a:rPr lang="en-GB"/>
              <a:pPr>
                <a:defRPr/>
              </a:pPr>
              <a:t>10/11/2020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A830ADB-DA8D-4EA7-8DCB-D00F6653646C}" type="slidenum">
              <a:rPr lang="en-GB"/>
              <a:pPr>
                <a:defRPr/>
              </a:pPr>
              <a:t>‹#›</a:t>
            </a:fld>
            <a:endParaRPr lang="en-GB"/>
          </a:p>
        </p:txBody>
      </p:sp>
    </p:spTree>
    <p:extLst>
      <p:ext uri="{BB962C8B-B14F-4D97-AF65-F5344CB8AC3E}">
        <p14:creationId xmlns:p14="http://schemas.microsoft.com/office/powerpoint/2010/main" val="20215385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EA4146C-C14F-4D54-821E-9E3929A31960}" type="slidenum">
              <a:rPr lang="en-GB">
                <a:cs typeface="Arial" charset="0"/>
              </a:rPr>
              <a:pPr fontAlgn="base">
                <a:spcBef>
                  <a:spcPct val="0"/>
                </a:spcBef>
                <a:spcAft>
                  <a:spcPct val="0"/>
                </a:spcAft>
                <a:defRPr/>
              </a:pPr>
              <a:t>9</a:t>
            </a:fld>
            <a:endParaRPr lang="en-GB">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t>*Chronic PVT: role of anticoagulation unclear (risk of recurrent thrombosis but also risk variceal bleeding so decision on case-by-case basis – risk of bleeding ‘v’ risk future thrombotic event ‘v’ liklihood of surving bleed or thrombotic event ‘v’ is transplant likely in future. Aim to to prevent recurrent thrombus, prevent thrombus extenions and promote recanalisation). Acute PVT in cirrhosis = anticoagulation but screen for and manage varices 1</a:t>
            </a:r>
            <a:r>
              <a:rPr lang="en-GB" baseline="30000"/>
              <a:t>st</a:t>
            </a:r>
            <a:r>
              <a:rPr lang="en-GB"/>
              <a:t> (B-blockers rather than VBL given risk band associated oesophageal ulcers). Anticoagulation prevents extension of clot and allows recanalisation to reduce risk of intestinal infarction and development portal hypertension. </a:t>
            </a:r>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83ADE4-C244-4E59-80BB-AD04CC6D279D}" type="slidenum">
              <a:rPr lang="en-GB">
                <a:cs typeface="Arial" charset="0"/>
              </a:rPr>
              <a:pPr fontAlgn="base">
                <a:spcBef>
                  <a:spcPct val="0"/>
                </a:spcBef>
                <a:spcAft>
                  <a:spcPct val="0"/>
                </a:spcAft>
                <a:defRPr/>
              </a:pPr>
              <a:t>10</a:t>
            </a:fld>
            <a:endParaRPr lang="en-GB">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1349788-E037-4A25-BE12-2CF8478C9A65}"/>
              </a:ext>
            </a:extLst>
          </p:cNvPr>
          <p:cNvSpPr>
            <a:spLocks noGrp="1"/>
          </p:cNvSpPr>
          <p:nvPr>
            <p:ph type="dt" sz="half" idx="10"/>
          </p:nvPr>
        </p:nvSpPr>
        <p:spPr/>
        <p:txBody>
          <a:bodyPr/>
          <a:lstStyle>
            <a:lvl1pPr>
              <a:defRPr/>
            </a:lvl1pPr>
          </a:lstStyle>
          <a:p>
            <a:pPr>
              <a:defRPr/>
            </a:pPr>
            <a:fld id="{E59C8694-6AA8-4439-910D-9C1EA5D991C3}" type="datetimeFigureOut">
              <a:rPr lang="en-GB" smtClean="0"/>
              <a:pPr>
                <a:defRPr/>
              </a:pPr>
              <a:t>10/11/2020</a:t>
            </a:fld>
            <a:endParaRPr lang="en-GB"/>
          </a:p>
        </p:txBody>
      </p:sp>
      <p:sp>
        <p:nvSpPr>
          <p:cNvPr id="5" name="Footer Placeholder 4">
            <a:extLst>
              <a:ext uri="{FF2B5EF4-FFF2-40B4-BE49-F238E27FC236}">
                <a16:creationId xmlns:a16="http://schemas.microsoft.com/office/drawing/2014/main" id="{97FC0E7E-80E2-450D-A10C-903CDC05FA4A}"/>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88F8317B-350C-4B44-BB7A-E9C5F23F0764}"/>
              </a:ext>
            </a:extLst>
          </p:cNvPr>
          <p:cNvSpPr>
            <a:spLocks noGrp="1"/>
          </p:cNvSpPr>
          <p:nvPr>
            <p:ph type="sldNum" sz="quarter" idx="12"/>
          </p:nvPr>
        </p:nvSpPr>
        <p:spPr/>
        <p:txBody>
          <a:bodyPr/>
          <a:lstStyle>
            <a:lvl1pPr>
              <a:defRPr/>
            </a:lvl1pPr>
          </a:lstStyle>
          <a:p>
            <a:pPr>
              <a:defRPr/>
            </a:pPr>
            <a:fld id="{76BCCA94-06FC-41E2-A8FE-9A543437A55E}" type="slidenum">
              <a:rPr lang="en-GB" smtClean="0"/>
              <a:pPr>
                <a:defRPr/>
              </a:pPr>
              <a:t>‹#›</a:t>
            </a:fld>
            <a:endParaRPr lang="en-GB"/>
          </a:p>
        </p:txBody>
      </p:sp>
    </p:spTree>
    <p:extLst>
      <p:ext uri="{BB962C8B-B14F-4D97-AF65-F5344CB8AC3E}">
        <p14:creationId xmlns:p14="http://schemas.microsoft.com/office/powerpoint/2010/main" val="160354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119A86-3883-4AE5-9410-8BD5533F5ABB}"/>
              </a:ext>
            </a:extLst>
          </p:cNvPr>
          <p:cNvSpPr>
            <a:spLocks noGrp="1"/>
          </p:cNvSpPr>
          <p:nvPr>
            <p:ph type="dt" sz="half" idx="10"/>
          </p:nvPr>
        </p:nvSpPr>
        <p:spPr/>
        <p:txBody>
          <a:bodyPr/>
          <a:lstStyle>
            <a:lvl1pPr>
              <a:defRPr/>
            </a:lvl1pPr>
          </a:lstStyle>
          <a:p>
            <a:pPr>
              <a:defRPr/>
            </a:pPr>
            <a:fld id="{093ECFA7-9480-4E12-9F15-459142C4EF80}" type="datetimeFigureOut">
              <a:rPr lang="en-GB" smtClean="0"/>
              <a:pPr>
                <a:defRPr/>
              </a:pPr>
              <a:t>10/11/2020</a:t>
            </a:fld>
            <a:endParaRPr lang="en-GB"/>
          </a:p>
        </p:txBody>
      </p:sp>
      <p:sp>
        <p:nvSpPr>
          <p:cNvPr id="5" name="Footer Placeholder 4">
            <a:extLst>
              <a:ext uri="{FF2B5EF4-FFF2-40B4-BE49-F238E27FC236}">
                <a16:creationId xmlns:a16="http://schemas.microsoft.com/office/drawing/2014/main" id="{50E10D81-CB70-44BB-81F9-CB60F79BF04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6FED260-BD88-4564-8EB0-37D7CC4D8CA7}"/>
              </a:ext>
            </a:extLst>
          </p:cNvPr>
          <p:cNvSpPr>
            <a:spLocks noGrp="1"/>
          </p:cNvSpPr>
          <p:nvPr>
            <p:ph type="sldNum" sz="quarter" idx="12"/>
          </p:nvPr>
        </p:nvSpPr>
        <p:spPr/>
        <p:txBody>
          <a:bodyPr/>
          <a:lstStyle>
            <a:lvl1pPr>
              <a:defRPr/>
            </a:lvl1pPr>
          </a:lstStyle>
          <a:p>
            <a:pPr>
              <a:defRPr/>
            </a:pPr>
            <a:fld id="{BBDD922B-1475-4C6F-93C4-543011CB7E0B}" type="slidenum">
              <a:rPr lang="en-GB" smtClean="0"/>
              <a:pPr>
                <a:defRPr/>
              </a:pPr>
              <a:t>‹#›</a:t>
            </a:fld>
            <a:endParaRPr lang="en-GB"/>
          </a:p>
        </p:txBody>
      </p:sp>
    </p:spTree>
    <p:extLst>
      <p:ext uri="{BB962C8B-B14F-4D97-AF65-F5344CB8AC3E}">
        <p14:creationId xmlns:p14="http://schemas.microsoft.com/office/powerpoint/2010/main" val="1239108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90EE3BF-F9FA-4EE7-B3BE-9F886081D044}"/>
              </a:ext>
            </a:extLst>
          </p:cNvPr>
          <p:cNvSpPr>
            <a:spLocks noGrp="1"/>
          </p:cNvSpPr>
          <p:nvPr>
            <p:ph type="dt" sz="half" idx="10"/>
          </p:nvPr>
        </p:nvSpPr>
        <p:spPr/>
        <p:txBody>
          <a:bodyPr/>
          <a:lstStyle>
            <a:lvl1pPr>
              <a:defRPr/>
            </a:lvl1pPr>
          </a:lstStyle>
          <a:p>
            <a:pPr>
              <a:defRPr/>
            </a:pPr>
            <a:fld id="{9DA21BC3-CF5D-42BD-9FBF-73436691667B}" type="datetimeFigureOut">
              <a:rPr lang="en-GB" smtClean="0"/>
              <a:pPr>
                <a:defRPr/>
              </a:pPr>
              <a:t>10/11/2020</a:t>
            </a:fld>
            <a:endParaRPr lang="en-GB"/>
          </a:p>
        </p:txBody>
      </p:sp>
      <p:sp>
        <p:nvSpPr>
          <p:cNvPr id="5" name="Footer Placeholder 4">
            <a:extLst>
              <a:ext uri="{FF2B5EF4-FFF2-40B4-BE49-F238E27FC236}">
                <a16:creationId xmlns:a16="http://schemas.microsoft.com/office/drawing/2014/main" id="{FC365796-B0A7-40CA-B1FD-CCD6A7972F21}"/>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A318884-9911-49FF-9A1C-F2C531E73649}"/>
              </a:ext>
            </a:extLst>
          </p:cNvPr>
          <p:cNvSpPr>
            <a:spLocks noGrp="1"/>
          </p:cNvSpPr>
          <p:nvPr>
            <p:ph type="sldNum" sz="quarter" idx="12"/>
          </p:nvPr>
        </p:nvSpPr>
        <p:spPr/>
        <p:txBody>
          <a:bodyPr/>
          <a:lstStyle>
            <a:lvl1pPr>
              <a:defRPr/>
            </a:lvl1pPr>
          </a:lstStyle>
          <a:p>
            <a:pPr>
              <a:defRPr/>
            </a:pPr>
            <a:fld id="{509EDFB5-346A-4FAD-AE67-4108CC84A81A}" type="slidenum">
              <a:rPr lang="en-GB" smtClean="0"/>
              <a:pPr>
                <a:defRPr/>
              </a:pPr>
              <a:t>‹#›</a:t>
            </a:fld>
            <a:endParaRPr lang="en-GB"/>
          </a:p>
        </p:txBody>
      </p:sp>
    </p:spTree>
    <p:extLst>
      <p:ext uri="{BB962C8B-B14F-4D97-AF65-F5344CB8AC3E}">
        <p14:creationId xmlns:p14="http://schemas.microsoft.com/office/powerpoint/2010/main" val="3726683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C15075-2100-43BD-9725-688CFE400530}"/>
              </a:ext>
            </a:extLst>
          </p:cNvPr>
          <p:cNvSpPr>
            <a:spLocks noGrp="1"/>
          </p:cNvSpPr>
          <p:nvPr>
            <p:ph type="dt" sz="half" idx="10"/>
          </p:nvPr>
        </p:nvSpPr>
        <p:spPr/>
        <p:txBody>
          <a:bodyPr/>
          <a:lstStyle>
            <a:lvl1pPr>
              <a:defRPr/>
            </a:lvl1pPr>
          </a:lstStyle>
          <a:p>
            <a:pPr>
              <a:defRPr/>
            </a:pPr>
            <a:fld id="{70F85480-DE13-4101-9326-8278196F2998}" type="datetimeFigureOut">
              <a:rPr lang="en-GB" smtClean="0"/>
              <a:pPr>
                <a:defRPr/>
              </a:pPr>
              <a:t>10/11/2020</a:t>
            </a:fld>
            <a:endParaRPr lang="en-GB"/>
          </a:p>
        </p:txBody>
      </p:sp>
      <p:sp>
        <p:nvSpPr>
          <p:cNvPr id="5" name="Footer Placeholder 4">
            <a:extLst>
              <a:ext uri="{FF2B5EF4-FFF2-40B4-BE49-F238E27FC236}">
                <a16:creationId xmlns:a16="http://schemas.microsoft.com/office/drawing/2014/main" id="{C6A9A252-5425-4426-AF40-EEE17966E5D2}"/>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DE3C9AE8-AB27-4CCD-A49F-2132A27D4271}"/>
              </a:ext>
            </a:extLst>
          </p:cNvPr>
          <p:cNvSpPr>
            <a:spLocks noGrp="1"/>
          </p:cNvSpPr>
          <p:nvPr>
            <p:ph type="sldNum" sz="quarter" idx="12"/>
          </p:nvPr>
        </p:nvSpPr>
        <p:spPr/>
        <p:txBody>
          <a:bodyPr/>
          <a:lstStyle>
            <a:lvl1pPr>
              <a:defRPr/>
            </a:lvl1pPr>
          </a:lstStyle>
          <a:p>
            <a:pPr>
              <a:defRPr/>
            </a:pPr>
            <a:fld id="{BC2C8749-828E-4CAF-B4EB-F2AB13C8FCAD}" type="slidenum">
              <a:rPr lang="en-GB" smtClean="0"/>
              <a:pPr>
                <a:defRPr/>
              </a:pPr>
              <a:t>‹#›</a:t>
            </a:fld>
            <a:endParaRPr lang="en-GB"/>
          </a:p>
        </p:txBody>
      </p:sp>
    </p:spTree>
    <p:extLst>
      <p:ext uri="{BB962C8B-B14F-4D97-AF65-F5344CB8AC3E}">
        <p14:creationId xmlns:p14="http://schemas.microsoft.com/office/powerpoint/2010/main" val="1573175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603CF1-A808-4C9E-BFB6-9C65EC4C5303}"/>
              </a:ext>
            </a:extLst>
          </p:cNvPr>
          <p:cNvSpPr>
            <a:spLocks noGrp="1"/>
          </p:cNvSpPr>
          <p:nvPr>
            <p:ph type="dt" sz="half" idx="10"/>
          </p:nvPr>
        </p:nvSpPr>
        <p:spPr/>
        <p:txBody>
          <a:bodyPr/>
          <a:lstStyle>
            <a:lvl1pPr>
              <a:defRPr/>
            </a:lvl1pPr>
          </a:lstStyle>
          <a:p>
            <a:pPr>
              <a:defRPr/>
            </a:pPr>
            <a:fld id="{2E2B2793-45C2-48E1-B2A7-25D95B39C43E}" type="datetimeFigureOut">
              <a:rPr lang="en-GB" smtClean="0"/>
              <a:pPr>
                <a:defRPr/>
              </a:pPr>
              <a:t>10/11/2020</a:t>
            </a:fld>
            <a:endParaRPr lang="en-GB"/>
          </a:p>
        </p:txBody>
      </p:sp>
      <p:sp>
        <p:nvSpPr>
          <p:cNvPr id="5" name="Footer Placeholder 4">
            <a:extLst>
              <a:ext uri="{FF2B5EF4-FFF2-40B4-BE49-F238E27FC236}">
                <a16:creationId xmlns:a16="http://schemas.microsoft.com/office/drawing/2014/main" id="{6000D56C-8C79-4C29-982B-FC9CAF0A949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F4946AB8-20AD-4F32-ACF5-5B03641E7209}"/>
              </a:ext>
            </a:extLst>
          </p:cNvPr>
          <p:cNvSpPr>
            <a:spLocks noGrp="1"/>
          </p:cNvSpPr>
          <p:nvPr>
            <p:ph type="sldNum" sz="quarter" idx="12"/>
          </p:nvPr>
        </p:nvSpPr>
        <p:spPr/>
        <p:txBody>
          <a:bodyPr/>
          <a:lstStyle>
            <a:lvl1pPr>
              <a:defRPr/>
            </a:lvl1pPr>
          </a:lstStyle>
          <a:p>
            <a:pPr>
              <a:defRPr/>
            </a:pPr>
            <a:fld id="{9C5099EB-B2C3-40F9-BF84-C4851D9B0CA9}" type="slidenum">
              <a:rPr lang="en-GB" smtClean="0"/>
              <a:pPr>
                <a:defRPr/>
              </a:pPr>
              <a:t>‹#›</a:t>
            </a:fld>
            <a:endParaRPr lang="en-GB"/>
          </a:p>
        </p:txBody>
      </p:sp>
    </p:spTree>
    <p:extLst>
      <p:ext uri="{BB962C8B-B14F-4D97-AF65-F5344CB8AC3E}">
        <p14:creationId xmlns:p14="http://schemas.microsoft.com/office/powerpoint/2010/main" val="1356805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C94A1B3E-E5B7-439D-BEA4-42987DB746CC}"/>
              </a:ext>
            </a:extLst>
          </p:cNvPr>
          <p:cNvSpPr>
            <a:spLocks noGrp="1"/>
          </p:cNvSpPr>
          <p:nvPr>
            <p:ph type="dt" sz="half" idx="10"/>
          </p:nvPr>
        </p:nvSpPr>
        <p:spPr/>
        <p:txBody>
          <a:bodyPr/>
          <a:lstStyle>
            <a:lvl1pPr>
              <a:defRPr/>
            </a:lvl1pPr>
          </a:lstStyle>
          <a:p>
            <a:pPr>
              <a:defRPr/>
            </a:pPr>
            <a:fld id="{8794A671-3766-4C1E-AFF7-B442C413FC6C}" type="datetimeFigureOut">
              <a:rPr lang="en-GB" smtClean="0"/>
              <a:pPr>
                <a:defRPr/>
              </a:pPr>
              <a:t>10/11/2020</a:t>
            </a:fld>
            <a:endParaRPr lang="en-GB"/>
          </a:p>
        </p:txBody>
      </p:sp>
      <p:sp>
        <p:nvSpPr>
          <p:cNvPr id="6" name="Footer Placeholder 4">
            <a:extLst>
              <a:ext uri="{FF2B5EF4-FFF2-40B4-BE49-F238E27FC236}">
                <a16:creationId xmlns:a16="http://schemas.microsoft.com/office/drawing/2014/main" id="{D233DB56-5981-4C18-B7E4-2C5086927B56}"/>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C61897B2-EB95-410F-B532-CA133C862514}"/>
              </a:ext>
            </a:extLst>
          </p:cNvPr>
          <p:cNvSpPr>
            <a:spLocks noGrp="1"/>
          </p:cNvSpPr>
          <p:nvPr>
            <p:ph type="sldNum" sz="quarter" idx="12"/>
          </p:nvPr>
        </p:nvSpPr>
        <p:spPr/>
        <p:txBody>
          <a:bodyPr/>
          <a:lstStyle>
            <a:lvl1pPr>
              <a:defRPr/>
            </a:lvl1pPr>
          </a:lstStyle>
          <a:p>
            <a:pPr>
              <a:defRPr/>
            </a:pPr>
            <a:fld id="{8A055AFA-04DC-4290-8B48-4167DCA4E7D0}" type="slidenum">
              <a:rPr lang="en-GB" smtClean="0"/>
              <a:pPr>
                <a:defRPr/>
              </a:pPr>
              <a:t>‹#›</a:t>
            </a:fld>
            <a:endParaRPr lang="en-GB"/>
          </a:p>
        </p:txBody>
      </p:sp>
    </p:spTree>
    <p:extLst>
      <p:ext uri="{BB962C8B-B14F-4D97-AF65-F5344CB8AC3E}">
        <p14:creationId xmlns:p14="http://schemas.microsoft.com/office/powerpoint/2010/main" val="3646305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EDD4881A-DC38-43F5-B5ED-C78377C3A6F5}"/>
              </a:ext>
            </a:extLst>
          </p:cNvPr>
          <p:cNvSpPr>
            <a:spLocks noGrp="1"/>
          </p:cNvSpPr>
          <p:nvPr>
            <p:ph type="dt" sz="half" idx="10"/>
          </p:nvPr>
        </p:nvSpPr>
        <p:spPr/>
        <p:txBody>
          <a:bodyPr/>
          <a:lstStyle>
            <a:lvl1pPr>
              <a:defRPr/>
            </a:lvl1pPr>
          </a:lstStyle>
          <a:p>
            <a:pPr>
              <a:defRPr/>
            </a:pPr>
            <a:fld id="{815C4756-9D24-4BBC-9C85-C374484E11E5}" type="datetimeFigureOut">
              <a:rPr lang="en-GB" smtClean="0"/>
              <a:pPr>
                <a:defRPr/>
              </a:pPr>
              <a:t>10/11/2020</a:t>
            </a:fld>
            <a:endParaRPr lang="en-GB"/>
          </a:p>
        </p:txBody>
      </p:sp>
      <p:sp>
        <p:nvSpPr>
          <p:cNvPr id="8" name="Footer Placeholder 4">
            <a:extLst>
              <a:ext uri="{FF2B5EF4-FFF2-40B4-BE49-F238E27FC236}">
                <a16:creationId xmlns:a16="http://schemas.microsoft.com/office/drawing/2014/main" id="{B2165423-4595-4438-AA03-135F5C924664}"/>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5BABD042-531B-40CA-BB2E-9A2BB3F1996A}"/>
              </a:ext>
            </a:extLst>
          </p:cNvPr>
          <p:cNvSpPr>
            <a:spLocks noGrp="1"/>
          </p:cNvSpPr>
          <p:nvPr>
            <p:ph type="sldNum" sz="quarter" idx="12"/>
          </p:nvPr>
        </p:nvSpPr>
        <p:spPr/>
        <p:txBody>
          <a:bodyPr/>
          <a:lstStyle>
            <a:lvl1pPr>
              <a:defRPr/>
            </a:lvl1pPr>
          </a:lstStyle>
          <a:p>
            <a:pPr>
              <a:defRPr/>
            </a:pPr>
            <a:fld id="{52E9D15F-0D80-42C8-A531-E72E8C0F5376}" type="slidenum">
              <a:rPr lang="en-GB" smtClean="0"/>
              <a:pPr>
                <a:defRPr/>
              </a:pPr>
              <a:t>‹#›</a:t>
            </a:fld>
            <a:endParaRPr lang="en-GB"/>
          </a:p>
        </p:txBody>
      </p:sp>
    </p:spTree>
    <p:extLst>
      <p:ext uri="{BB962C8B-B14F-4D97-AF65-F5344CB8AC3E}">
        <p14:creationId xmlns:p14="http://schemas.microsoft.com/office/powerpoint/2010/main" val="3951153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AAD2EC60-77FE-4F11-85C7-996352A7404F}"/>
              </a:ext>
            </a:extLst>
          </p:cNvPr>
          <p:cNvSpPr>
            <a:spLocks noGrp="1"/>
          </p:cNvSpPr>
          <p:nvPr>
            <p:ph type="dt" sz="half" idx="10"/>
          </p:nvPr>
        </p:nvSpPr>
        <p:spPr/>
        <p:txBody>
          <a:bodyPr/>
          <a:lstStyle>
            <a:lvl1pPr>
              <a:defRPr/>
            </a:lvl1pPr>
          </a:lstStyle>
          <a:p>
            <a:pPr>
              <a:defRPr/>
            </a:pPr>
            <a:fld id="{3AF97354-0C1A-4D20-A77F-D63FC46264C7}" type="datetimeFigureOut">
              <a:rPr lang="en-GB" smtClean="0"/>
              <a:pPr>
                <a:defRPr/>
              </a:pPr>
              <a:t>10/11/2020</a:t>
            </a:fld>
            <a:endParaRPr lang="en-GB"/>
          </a:p>
        </p:txBody>
      </p:sp>
      <p:sp>
        <p:nvSpPr>
          <p:cNvPr id="4" name="Footer Placeholder 4">
            <a:extLst>
              <a:ext uri="{FF2B5EF4-FFF2-40B4-BE49-F238E27FC236}">
                <a16:creationId xmlns:a16="http://schemas.microsoft.com/office/drawing/2014/main" id="{7F850703-CFFC-4548-AFE2-7606CBAE6922}"/>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D8F50877-369B-45D1-95D0-A5FC24F92F53}"/>
              </a:ext>
            </a:extLst>
          </p:cNvPr>
          <p:cNvSpPr>
            <a:spLocks noGrp="1"/>
          </p:cNvSpPr>
          <p:nvPr>
            <p:ph type="sldNum" sz="quarter" idx="12"/>
          </p:nvPr>
        </p:nvSpPr>
        <p:spPr/>
        <p:txBody>
          <a:bodyPr/>
          <a:lstStyle>
            <a:lvl1pPr>
              <a:defRPr/>
            </a:lvl1pPr>
          </a:lstStyle>
          <a:p>
            <a:pPr>
              <a:defRPr/>
            </a:pPr>
            <a:fld id="{C1A7C42F-0730-47E9-B2AC-7693980D278C}" type="slidenum">
              <a:rPr lang="en-GB" smtClean="0"/>
              <a:pPr>
                <a:defRPr/>
              </a:pPr>
              <a:t>‹#›</a:t>
            </a:fld>
            <a:endParaRPr lang="en-GB"/>
          </a:p>
        </p:txBody>
      </p:sp>
    </p:spTree>
    <p:extLst>
      <p:ext uri="{BB962C8B-B14F-4D97-AF65-F5344CB8AC3E}">
        <p14:creationId xmlns:p14="http://schemas.microsoft.com/office/powerpoint/2010/main" val="543653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C694D85-DFE1-48BC-A0A2-06A491FDD470}"/>
              </a:ext>
            </a:extLst>
          </p:cNvPr>
          <p:cNvSpPr>
            <a:spLocks noGrp="1"/>
          </p:cNvSpPr>
          <p:nvPr>
            <p:ph type="dt" sz="half" idx="10"/>
          </p:nvPr>
        </p:nvSpPr>
        <p:spPr/>
        <p:txBody>
          <a:bodyPr/>
          <a:lstStyle>
            <a:lvl1pPr>
              <a:defRPr/>
            </a:lvl1pPr>
          </a:lstStyle>
          <a:p>
            <a:pPr>
              <a:defRPr/>
            </a:pPr>
            <a:fld id="{598E9BFE-11B5-4147-8500-3E051266E36E}" type="datetimeFigureOut">
              <a:rPr lang="en-GB" smtClean="0"/>
              <a:pPr>
                <a:defRPr/>
              </a:pPr>
              <a:t>10/11/2020</a:t>
            </a:fld>
            <a:endParaRPr lang="en-GB"/>
          </a:p>
        </p:txBody>
      </p:sp>
      <p:sp>
        <p:nvSpPr>
          <p:cNvPr id="3" name="Footer Placeholder 4">
            <a:extLst>
              <a:ext uri="{FF2B5EF4-FFF2-40B4-BE49-F238E27FC236}">
                <a16:creationId xmlns:a16="http://schemas.microsoft.com/office/drawing/2014/main" id="{DD6B3389-754A-40BE-8587-4134AD3E7D20}"/>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43792EDE-6B46-48CB-A8A2-5A4D1122B7BB}"/>
              </a:ext>
            </a:extLst>
          </p:cNvPr>
          <p:cNvSpPr>
            <a:spLocks noGrp="1"/>
          </p:cNvSpPr>
          <p:nvPr>
            <p:ph type="sldNum" sz="quarter" idx="12"/>
          </p:nvPr>
        </p:nvSpPr>
        <p:spPr/>
        <p:txBody>
          <a:bodyPr/>
          <a:lstStyle>
            <a:lvl1pPr>
              <a:defRPr/>
            </a:lvl1pPr>
          </a:lstStyle>
          <a:p>
            <a:pPr>
              <a:defRPr/>
            </a:pPr>
            <a:fld id="{F2BEA738-D8B3-4E30-9658-A0E5E8582317}" type="slidenum">
              <a:rPr lang="en-GB" smtClean="0"/>
              <a:pPr>
                <a:defRPr/>
              </a:pPr>
              <a:t>‹#›</a:t>
            </a:fld>
            <a:endParaRPr lang="en-GB"/>
          </a:p>
        </p:txBody>
      </p:sp>
    </p:spTree>
    <p:extLst>
      <p:ext uri="{BB962C8B-B14F-4D97-AF65-F5344CB8AC3E}">
        <p14:creationId xmlns:p14="http://schemas.microsoft.com/office/powerpoint/2010/main" val="722490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52F5A2FC-2132-463E-8B67-BBAA14E63ACE}"/>
              </a:ext>
            </a:extLst>
          </p:cNvPr>
          <p:cNvSpPr>
            <a:spLocks noGrp="1"/>
          </p:cNvSpPr>
          <p:nvPr>
            <p:ph type="dt" sz="half" idx="10"/>
          </p:nvPr>
        </p:nvSpPr>
        <p:spPr/>
        <p:txBody>
          <a:bodyPr/>
          <a:lstStyle>
            <a:lvl1pPr>
              <a:defRPr/>
            </a:lvl1pPr>
          </a:lstStyle>
          <a:p>
            <a:pPr>
              <a:defRPr/>
            </a:pPr>
            <a:fld id="{0B170DA7-6936-428B-9CA6-CB3C50E32B2C}" type="datetimeFigureOut">
              <a:rPr lang="en-GB" smtClean="0"/>
              <a:pPr>
                <a:defRPr/>
              </a:pPr>
              <a:t>10/11/2020</a:t>
            </a:fld>
            <a:endParaRPr lang="en-GB"/>
          </a:p>
        </p:txBody>
      </p:sp>
      <p:sp>
        <p:nvSpPr>
          <p:cNvPr id="6" name="Footer Placeholder 4">
            <a:extLst>
              <a:ext uri="{FF2B5EF4-FFF2-40B4-BE49-F238E27FC236}">
                <a16:creationId xmlns:a16="http://schemas.microsoft.com/office/drawing/2014/main" id="{B710948B-85A1-4517-BAC2-D61B4715C0DE}"/>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72105DE7-6475-4A0E-8FA4-632A67AAFAFE}"/>
              </a:ext>
            </a:extLst>
          </p:cNvPr>
          <p:cNvSpPr>
            <a:spLocks noGrp="1"/>
          </p:cNvSpPr>
          <p:nvPr>
            <p:ph type="sldNum" sz="quarter" idx="12"/>
          </p:nvPr>
        </p:nvSpPr>
        <p:spPr/>
        <p:txBody>
          <a:bodyPr/>
          <a:lstStyle>
            <a:lvl1pPr>
              <a:defRPr/>
            </a:lvl1pPr>
          </a:lstStyle>
          <a:p>
            <a:pPr>
              <a:defRPr/>
            </a:pPr>
            <a:fld id="{C624B532-AB67-400E-874D-3CC5A91EED0E}" type="slidenum">
              <a:rPr lang="en-GB" smtClean="0"/>
              <a:pPr>
                <a:defRPr/>
              </a:pPr>
              <a:t>‹#›</a:t>
            </a:fld>
            <a:endParaRPr lang="en-GB"/>
          </a:p>
        </p:txBody>
      </p:sp>
    </p:spTree>
    <p:extLst>
      <p:ext uri="{BB962C8B-B14F-4D97-AF65-F5344CB8AC3E}">
        <p14:creationId xmlns:p14="http://schemas.microsoft.com/office/powerpoint/2010/main" val="4263544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6B5CD7E1-4A1F-40B3-B7F2-E97B17D40E45}"/>
              </a:ext>
            </a:extLst>
          </p:cNvPr>
          <p:cNvSpPr>
            <a:spLocks noGrp="1"/>
          </p:cNvSpPr>
          <p:nvPr>
            <p:ph type="dt" sz="half" idx="10"/>
          </p:nvPr>
        </p:nvSpPr>
        <p:spPr/>
        <p:txBody>
          <a:bodyPr/>
          <a:lstStyle>
            <a:lvl1pPr>
              <a:defRPr/>
            </a:lvl1pPr>
          </a:lstStyle>
          <a:p>
            <a:pPr>
              <a:defRPr/>
            </a:pPr>
            <a:fld id="{FE32EE2F-9E0A-4C30-82BC-767D4AF06082}" type="datetimeFigureOut">
              <a:rPr lang="en-GB" smtClean="0"/>
              <a:pPr>
                <a:defRPr/>
              </a:pPr>
              <a:t>10/11/2020</a:t>
            </a:fld>
            <a:endParaRPr lang="en-GB"/>
          </a:p>
        </p:txBody>
      </p:sp>
      <p:sp>
        <p:nvSpPr>
          <p:cNvPr id="6" name="Footer Placeholder 4">
            <a:extLst>
              <a:ext uri="{FF2B5EF4-FFF2-40B4-BE49-F238E27FC236}">
                <a16:creationId xmlns:a16="http://schemas.microsoft.com/office/drawing/2014/main" id="{FB38E634-B295-450A-80DB-37BA7D7778E3}"/>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7F56F4F7-EA55-4D8C-A410-85BD5FC4EDF9}"/>
              </a:ext>
            </a:extLst>
          </p:cNvPr>
          <p:cNvSpPr>
            <a:spLocks noGrp="1"/>
          </p:cNvSpPr>
          <p:nvPr>
            <p:ph type="sldNum" sz="quarter" idx="12"/>
          </p:nvPr>
        </p:nvSpPr>
        <p:spPr/>
        <p:txBody>
          <a:bodyPr/>
          <a:lstStyle>
            <a:lvl1pPr>
              <a:defRPr/>
            </a:lvl1pPr>
          </a:lstStyle>
          <a:p>
            <a:pPr>
              <a:defRPr/>
            </a:pPr>
            <a:fld id="{B25EEA89-8E5C-4B5F-BF04-53762B98055F}" type="slidenum">
              <a:rPr lang="en-GB" smtClean="0"/>
              <a:pPr>
                <a:defRPr/>
              </a:pPr>
              <a:t>‹#›</a:t>
            </a:fld>
            <a:endParaRPr lang="en-GB"/>
          </a:p>
        </p:txBody>
      </p:sp>
    </p:spTree>
    <p:extLst>
      <p:ext uri="{BB962C8B-B14F-4D97-AF65-F5344CB8AC3E}">
        <p14:creationId xmlns:p14="http://schemas.microsoft.com/office/powerpoint/2010/main" val="706900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33BC154-B474-48B6-B282-60B071098C72}"/>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6FEC792F-D5DF-4B30-ABC4-2386E64C2245}"/>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6BDEEDBA-B91C-4868-AC73-19DD10E50926}"/>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2BC25C06-10F0-43DB-999D-28AACF62CBC8}" type="datetimeFigureOut">
              <a:rPr lang="en-GB" smtClean="0"/>
              <a:pPr>
                <a:defRPr/>
              </a:pPr>
              <a:t>10/11/2020</a:t>
            </a:fld>
            <a:endParaRPr lang="en-GB"/>
          </a:p>
        </p:txBody>
      </p:sp>
      <p:sp>
        <p:nvSpPr>
          <p:cNvPr id="5" name="Footer Placeholder 4">
            <a:extLst>
              <a:ext uri="{FF2B5EF4-FFF2-40B4-BE49-F238E27FC236}">
                <a16:creationId xmlns:a16="http://schemas.microsoft.com/office/drawing/2014/main" id="{934BDE3F-AF11-4A13-8052-94BA02CCE78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GB"/>
          </a:p>
        </p:txBody>
      </p:sp>
      <p:sp>
        <p:nvSpPr>
          <p:cNvPr id="6" name="Slide Number Placeholder 5">
            <a:extLst>
              <a:ext uri="{FF2B5EF4-FFF2-40B4-BE49-F238E27FC236}">
                <a16:creationId xmlns:a16="http://schemas.microsoft.com/office/drawing/2014/main" id="{AC75EED6-119B-4A3C-A4E5-5D991AE8B2BD}"/>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900" smtClean="0">
                <a:solidFill>
                  <a:srgbClr val="898989"/>
                </a:solidFill>
              </a:defRPr>
            </a:lvl1pPr>
          </a:lstStyle>
          <a:p>
            <a:pPr>
              <a:defRPr/>
            </a:pPr>
            <a:fld id="{DD8B192F-7CFC-4899-9B7A-CB766B2AD52E}" type="slidenum">
              <a:rPr lang="en-GB" smtClean="0"/>
              <a:pPr>
                <a:defRPr/>
              </a:pPr>
              <a:t>‹#›</a:t>
            </a:fld>
            <a:endParaRPr lang="en-GB"/>
          </a:p>
        </p:txBody>
      </p:sp>
    </p:spTree>
    <p:extLst>
      <p:ext uri="{BB962C8B-B14F-4D97-AF65-F5344CB8AC3E}">
        <p14:creationId xmlns:p14="http://schemas.microsoft.com/office/powerpoint/2010/main" val="25654408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o.uk/url?sa=i&amp;rct=j&amp;q=&amp;esrc=s&amp;source=images&amp;cd=&amp;cad=rja&amp;uact=8&amp;ved=0ahUKEwivlsSKlKDWAhVJWBoKHd3FAx0QjRwIBw&amp;url=http://fg.bmj.com/content/early/2014/12/02/flgastro-2014-100491&amp;psig=AFQjCNEjhF7fY-euZy1Kwi5cRzhf7gDvYw&amp;ust=1505323176816673"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easl.eu/research/training-the-liver-study/easl-educational-tools/iliver-application" TargetMode="External"/><Relationship Id="rId2" Type="http://schemas.openxmlformats.org/officeDocument/2006/relationships/hyperlink" Target="http://www.thessg.org/digest-this/digest" TargetMode="External"/><Relationship Id="rId1" Type="http://schemas.openxmlformats.org/officeDocument/2006/relationships/slideLayout" Target="../slideLayouts/slideLayout2.xml"/><Relationship Id="rId4" Type="http://schemas.openxmlformats.org/officeDocument/2006/relationships/hyperlink" Target="http://www.bsg.org.uk/sections/trainees-training/bsg-gastroenterology-handbook-a-guide-for-junior-doctors-based-on-the-ward.html"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bsg.org.uk/care-bundles/care-bundles-general/decompensated-cirrhosis-care-bundle-first-24-hours.html" TargetMode="External"/><Relationship Id="rId2" Type="http://schemas.openxmlformats.org/officeDocument/2006/relationships/hyperlink" Target="http://www.scotpho.org.uk/health-wellbeing-and-disease/chronic-liver-disease/key-points" TargetMode="External"/><Relationship Id="rId1" Type="http://schemas.openxmlformats.org/officeDocument/2006/relationships/slideLayout" Target="../slideLayouts/slideLayout2.xml"/><Relationship Id="rId4" Type="http://schemas.openxmlformats.org/officeDocument/2006/relationships/hyperlink" Target="http://www.bsg.org.uk/images/stories/docs/clinical/guidelines/liver/ascites_cirrhosis.pdf"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hyperlink" Target="mailto:gg-uhb.quackmeded@nhs.net" TargetMode="External"/><Relationship Id="rId2" Type="http://schemas.openxmlformats.org/officeDocument/2006/relationships/hyperlink" Target="http://www.quackmeded.co.u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684213" y="1484313"/>
            <a:ext cx="7772400" cy="1470025"/>
          </a:xfrm>
        </p:spPr>
        <p:txBody>
          <a:bodyPr/>
          <a:lstStyle/>
          <a:p>
            <a:pPr eaLnBrk="1" hangingPunct="1"/>
            <a:r>
              <a:rPr lang="en-GB" dirty="0" err="1"/>
              <a:t>Decompensated</a:t>
            </a:r>
            <a:r>
              <a:rPr lang="en-GB" dirty="0"/>
              <a:t> Liver Disease</a:t>
            </a:r>
          </a:p>
        </p:txBody>
      </p:sp>
      <p:sp>
        <p:nvSpPr>
          <p:cNvPr id="14338" name="Subtitle 2"/>
          <p:cNvSpPr>
            <a:spLocks noGrp="1"/>
          </p:cNvSpPr>
          <p:nvPr>
            <p:ph type="subTitle" idx="1"/>
          </p:nvPr>
        </p:nvSpPr>
        <p:spPr>
          <a:xfrm>
            <a:off x="1331913" y="3644900"/>
            <a:ext cx="6400800" cy="1752600"/>
          </a:xfrm>
        </p:spPr>
        <p:txBody>
          <a:bodyPr/>
          <a:lstStyle/>
          <a:p>
            <a:pPr eaLnBrk="1" hangingPunct="1">
              <a:lnSpc>
                <a:spcPct val="80000"/>
              </a:lnSpc>
            </a:pPr>
            <a:r>
              <a:rPr lang="en-GB" sz="2700" dirty="0">
                <a:solidFill>
                  <a:srgbClr val="898989"/>
                </a:solidFill>
              </a:rPr>
              <a:t>Dr Matthew Priest</a:t>
            </a:r>
          </a:p>
          <a:p>
            <a:pPr eaLnBrk="1" hangingPunct="1">
              <a:lnSpc>
                <a:spcPct val="80000"/>
              </a:lnSpc>
            </a:pPr>
            <a:r>
              <a:rPr lang="en-GB" sz="2700" dirty="0">
                <a:solidFill>
                  <a:srgbClr val="898989"/>
                </a:solidFill>
              </a:rPr>
              <a:t>Consultant Gastroenterologist</a:t>
            </a:r>
          </a:p>
          <a:p>
            <a:pPr eaLnBrk="1" hangingPunct="1">
              <a:lnSpc>
                <a:spcPct val="80000"/>
              </a:lnSpc>
            </a:pPr>
            <a:r>
              <a:rPr lang="en-GB" sz="2700" dirty="0">
                <a:solidFill>
                  <a:srgbClr val="898989"/>
                </a:solidFill>
              </a:rPr>
              <a:t>QEUH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68313" y="188913"/>
            <a:ext cx="8229600" cy="1143000"/>
          </a:xfrm>
        </p:spPr>
        <p:txBody>
          <a:bodyPr/>
          <a:lstStyle/>
          <a:p>
            <a:pPr eaLnBrk="1" hangingPunct="1"/>
            <a:r>
              <a:rPr lang="en-GB"/>
              <a:t>Precipitants</a:t>
            </a:r>
          </a:p>
        </p:txBody>
      </p:sp>
      <p:sp>
        <p:nvSpPr>
          <p:cNvPr id="3" name="Content Placeholder 2"/>
          <p:cNvSpPr>
            <a:spLocks noGrp="1"/>
          </p:cNvSpPr>
          <p:nvPr>
            <p:ph idx="1"/>
          </p:nvPr>
        </p:nvSpPr>
        <p:spPr>
          <a:xfrm>
            <a:off x="468313" y="1412875"/>
            <a:ext cx="8229600" cy="5140325"/>
          </a:xfrm>
        </p:spPr>
        <p:txBody>
          <a:bodyPr rtlCol="0">
            <a:normAutofit/>
          </a:bodyPr>
          <a:lstStyle/>
          <a:p>
            <a:pPr eaLnBrk="1" fontAlgn="auto" hangingPunct="1">
              <a:spcAft>
                <a:spcPts val="0"/>
              </a:spcAft>
              <a:buFont typeface="Arial" pitchFamily="34" charset="0"/>
              <a:buChar char="•"/>
              <a:defRPr/>
            </a:pPr>
            <a:r>
              <a:rPr lang="en-GB" dirty="0"/>
              <a:t>Important to look for and treat precipitant of </a:t>
            </a:r>
            <a:r>
              <a:rPr lang="en-GB" dirty="0" err="1"/>
              <a:t>decompensation</a:t>
            </a:r>
            <a:endParaRPr lang="en-GB" dirty="0"/>
          </a:p>
          <a:p>
            <a:pPr eaLnBrk="1" fontAlgn="auto" hangingPunct="1">
              <a:spcAft>
                <a:spcPts val="0"/>
              </a:spcAft>
              <a:buFont typeface="Arial" pitchFamily="34" charset="0"/>
              <a:buChar char="•"/>
              <a:defRPr/>
            </a:pPr>
            <a:endParaRPr lang="en-GB" dirty="0"/>
          </a:p>
          <a:p>
            <a:pPr eaLnBrk="1" fontAlgn="auto" hangingPunct="1">
              <a:spcAft>
                <a:spcPts val="0"/>
              </a:spcAft>
              <a:buFont typeface="Arial" pitchFamily="34" charset="0"/>
              <a:buChar char="•"/>
              <a:defRPr/>
            </a:pPr>
            <a:r>
              <a:rPr lang="en-GB" dirty="0"/>
              <a:t>Common precipitants:</a:t>
            </a:r>
          </a:p>
          <a:p>
            <a:pPr lvl="1" eaLnBrk="1" fontAlgn="auto" hangingPunct="1">
              <a:spcAft>
                <a:spcPts val="0"/>
              </a:spcAft>
              <a:buFont typeface="Arial" pitchFamily="34" charset="0"/>
              <a:buChar char="–"/>
              <a:defRPr/>
            </a:pPr>
            <a:r>
              <a:rPr lang="en-GB" dirty="0" err="1"/>
              <a:t>Hypovolaemia</a:t>
            </a:r>
            <a:endParaRPr lang="en-GB" dirty="0"/>
          </a:p>
          <a:p>
            <a:pPr lvl="2" eaLnBrk="1" fontAlgn="auto" hangingPunct="1">
              <a:spcAft>
                <a:spcPts val="0"/>
              </a:spcAft>
              <a:buFont typeface="Arial" pitchFamily="34" charset="0"/>
              <a:buChar char="•"/>
              <a:defRPr/>
            </a:pPr>
            <a:r>
              <a:rPr lang="en-GB" dirty="0"/>
              <a:t>GI bleeding</a:t>
            </a:r>
          </a:p>
          <a:p>
            <a:pPr lvl="2" eaLnBrk="1" fontAlgn="auto" hangingPunct="1">
              <a:spcAft>
                <a:spcPts val="0"/>
              </a:spcAft>
              <a:buFont typeface="Arial" pitchFamily="34" charset="0"/>
              <a:buChar char="•"/>
              <a:defRPr/>
            </a:pPr>
            <a:r>
              <a:rPr lang="en-GB" dirty="0"/>
              <a:t>Infection/sepsis</a:t>
            </a:r>
          </a:p>
          <a:p>
            <a:pPr lvl="2" eaLnBrk="1" fontAlgn="auto" hangingPunct="1">
              <a:spcAft>
                <a:spcPts val="0"/>
              </a:spcAft>
              <a:buFont typeface="Arial" pitchFamily="34" charset="0"/>
              <a:buChar char="•"/>
              <a:defRPr/>
            </a:pPr>
            <a:r>
              <a:rPr lang="en-GB" dirty="0"/>
              <a:t>Dehydration</a:t>
            </a:r>
          </a:p>
          <a:p>
            <a:pPr lvl="1" eaLnBrk="1" fontAlgn="auto" hangingPunct="1">
              <a:spcAft>
                <a:spcPts val="0"/>
              </a:spcAft>
              <a:buFont typeface="Arial" pitchFamily="34" charset="0"/>
              <a:buChar char="–"/>
              <a:defRPr/>
            </a:pPr>
            <a:r>
              <a:rPr lang="en-GB" dirty="0"/>
              <a:t>Alcoholic hepatitis</a:t>
            </a:r>
          </a:p>
          <a:p>
            <a:pPr lvl="1" eaLnBrk="1" fontAlgn="auto" hangingPunct="1">
              <a:spcAft>
                <a:spcPts val="0"/>
              </a:spcAft>
              <a:buFont typeface="Arial" pitchFamily="34" charset="0"/>
              <a:buChar char="–"/>
              <a:defRPr/>
            </a:pPr>
            <a:r>
              <a:rPr lang="en-GB" dirty="0"/>
              <a:t>Drugs (particularly benzodiazepines, opiates, NSAIDS)</a:t>
            </a:r>
          </a:p>
          <a:p>
            <a:pPr lvl="1" eaLnBrk="1" fontAlgn="auto" hangingPunct="1">
              <a:spcAft>
                <a:spcPts val="0"/>
              </a:spcAft>
              <a:buFont typeface="Arial" pitchFamily="34" charset="0"/>
              <a:buChar char="–"/>
              <a:defRPr/>
            </a:pPr>
            <a:r>
              <a:rPr lang="en-GB" dirty="0"/>
              <a:t>Constipation</a:t>
            </a:r>
          </a:p>
          <a:p>
            <a:pPr lvl="1" eaLnBrk="1" fontAlgn="auto" hangingPunct="1">
              <a:spcAft>
                <a:spcPts val="0"/>
              </a:spcAft>
              <a:buFont typeface="Arial" pitchFamily="34" charset="0"/>
              <a:buChar char="–"/>
              <a:defRPr/>
            </a:pPr>
            <a:r>
              <a:rPr lang="en-GB" dirty="0" err="1"/>
              <a:t>Ischaemic</a:t>
            </a:r>
            <a:r>
              <a:rPr lang="en-GB" dirty="0"/>
              <a:t> liver injury (sepsis/hypotension)</a:t>
            </a:r>
          </a:p>
          <a:p>
            <a:pPr lvl="1" eaLnBrk="1" fontAlgn="auto" hangingPunct="1">
              <a:spcAft>
                <a:spcPts val="0"/>
              </a:spcAft>
              <a:buFont typeface="Arial" pitchFamily="34" charset="0"/>
              <a:buChar char="–"/>
              <a:defRPr/>
            </a:pPr>
            <a:r>
              <a:rPr lang="en-GB" dirty="0"/>
              <a:t>Infection</a:t>
            </a:r>
          </a:p>
          <a:p>
            <a:pPr lvl="1" eaLnBrk="1" fontAlgn="auto" hangingPunct="1">
              <a:spcAft>
                <a:spcPts val="0"/>
              </a:spcAft>
              <a:buFont typeface="Arial" pitchFamily="34" charset="0"/>
              <a:buChar char="–"/>
              <a:defRPr/>
            </a:pPr>
            <a:r>
              <a:rPr lang="en-GB" dirty="0">
                <a:solidFill>
                  <a:schemeClr val="bg1">
                    <a:lumMod val="65000"/>
                  </a:schemeClr>
                </a:solidFill>
              </a:rPr>
              <a:t>Acute portal vein thrombosis</a:t>
            </a:r>
          </a:p>
          <a:p>
            <a:pPr lvl="1" eaLnBrk="1" fontAlgn="auto" hangingPunct="1">
              <a:spcAft>
                <a:spcPts val="0"/>
              </a:spcAft>
              <a:buFont typeface="Arial" pitchFamily="34" charset="0"/>
              <a:buChar char="–"/>
              <a:defRPr/>
            </a:pPr>
            <a:r>
              <a:rPr lang="en-GB" dirty="0">
                <a:solidFill>
                  <a:schemeClr val="bg1">
                    <a:lumMod val="65000"/>
                  </a:schemeClr>
                </a:solidFill>
              </a:rPr>
              <a:t>Development of HCC</a:t>
            </a:r>
          </a:p>
          <a:p>
            <a:pPr lvl="1" eaLnBrk="1" fontAlgn="auto" hangingPunct="1">
              <a:spcAft>
                <a:spcPts val="0"/>
              </a:spcAft>
              <a:buFont typeface="Arial" pitchFamily="34" charset="0"/>
              <a:buChar char="–"/>
              <a:defRPr/>
            </a:pPr>
            <a:endParaRPr lang="en-GB" dirty="0"/>
          </a:p>
          <a:p>
            <a:pPr marL="0" indent="0" eaLnBrk="1" fontAlgn="auto" hangingPunct="1">
              <a:spcAft>
                <a:spcPts val="0"/>
              </a:spcAft>
              <a:buFont typeface="Arial" pitchFamily="34" charset="0"/>
              <a:buNone/>
              <a:defRPr/>
            </a:pPr>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4"/>
          <p:cNvSpPr>
            <a:spLocks noGrp="1" noChangeArrowheads="1"/>
          </p:cNvSpPr>
          <p:nvPr>
            <p:ph type="title"/>
          </p:nvPr>
        </p:nvSpPr>
        <p:spPr>
          <a:xfrm>
            <a:off x="395288" y="2708275"/>
            <a:ext cx="8229600" cy="1143000"/>
          </a:xfrm>
        </p:spPr>
        <p:txBody>
          <a:bodyPr/>
          <a:lstStyle/>
          <a:p>
            <a:pPr eaLnBrk="1" hangingPunct="1"/>
            <a:r>
              <a:rPr lang="en-GB"/>
              <a:t>What are you going to do?</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idx="4294967295"/>
          </p:nvPr>
        </p:nvSpPr>
        <p:spPr>
          <a:xfrm>
            <a:off x="914400" y="476250"/>
            <a:ext cx="8229600" cy="1425575"/>
          </a:xfrm>
        </p:spPr>
        <p:txBody>
          <a:bodyPr/>
          <a:lstStyle/>
          <a:p>
            <a:pPr eaLnBrk="1" hangingPunct="1"/>
            <a:r>
              <a:rPr lang="en-GB" dirty="0"/>
              <a:t>Joint BSG/BASL Care Bundle </a:t>
            </a:r>
          </a:p>
        </p:txBody>
      </p:sp>
      <p:sp>
        <p:nvSpPr>
          <p:cNvPr id="3" name="Content Placeholder 2"/>
          <p:cNvSpPr>
            <a:spLocks noGrp="1"/>
          </p:cNvSpPr>
          <p:nvPr>
            <p:ph idx="4294967295"/>
          </p:nvPr>
        </p:nvSpPr>
        <p:spPr>
          <a:xfrm>
            <a:off x="251520" y="1557338"/>
            <a:ext cx="7978080" cy="4924425"/>
          </a:xfrm>
        </p:spPr>
        <p:txBody>
          <a:bodyPr rtlCol="0">
            <a:normAutofit fontScale="92500" lnSpcReduction="20000"/>
          </a:bodyPr>
          <a:lstStyle/>
          <a:p>
            <a:pPr eaLnBrk="1" fontAlgn="auto" hangingPunct="1">
              <a:spcAft>
                <a:spcPts val="0"/>
              </a:spcAft>
              <a:buFont typeface="Arial" pitchFamily="34" charset="0"/>
              <a:buNone/>
              <a:defRPr/>
            </a:pPr>
            <a:endParaRPr lang="en-GB" dirty="0"/>
          </a:p>
          <a:p>
            <a:pPr eaLnBrk="1" fontAlgn="auto" hangingPunct="1">
              <a:spcAft>
                <a:spcPts val="0"/>
              </a:spcAft>
              <a:buFont typeface="Arial" pitchFamily="34" charset="0"/>
              <a:buChar char="•"/>
              <a:defRPr/>
            </a:pPr>
            <a:r>
              <a:rPr lang="en-GB" dirty="0"/>
              <a:t>7 point checklist which guides investigation and management in first 24 hours</a:t>
            </a:r>
          </a:p>
          <a:p>
            <a:pPr marL="0" indent="0" eaLnBrk="1" fontAlgn="auto" hangingPunct="1">
              <a:spcAft>
                <a:spcPts val="0"/>
              </a:spcAft>
              <a:buFont typeface="Arial" pitchFamily="34" charset="0"/>
              <a:buNone/>
              <a:defRPr/>
            </a:pPr>
            <a:endParaRPr lang="en-GB" dirty="0"/>
          </a:p>
          <a:p>
            <a:pPr eaLnBrk="1" fontAlgn="auto" hangingPunct="1">
              <a:spcAft>
                <a:spcPts val="0"/>
              </a:spcAft>
              <a:buFont typeface="Arial" pitchFamily="34" charset="0"/>
              <a:buChar char="•"/>
              <a:defRPr/>
            </a:pPr>
            <a:r>
              <a:rPr lang="en-GB" dirty="0"/>
              <a:t>Aim:  ‘to help ensure that the necessary early investigations are completed in a timely manner and appropriate treatments are given at the earliest opportunity’</a:t>
            </a:r>
          </a:p>
          <a:p>
            <a:pPr eaLnBrk="1" fontAlgn="auto" hangingPunct="1">
              <a:spcAft>
                <a:spcPts val="0"/>
              </a:spcAft>
              <a:buFont typeface="Arial" pitchFamily="34" charset="0"/>
              <a:buNone/>
              <a:defRPr/>
            </a:pPr>
            <a:endParaRPr lang="en-GB" dirty="0"/>
          </a:p>
          <a:p>
            <a:pPr eaLnBrk="1" fontAlgn="auto" hangingPunct="1">
              <a:spcAft>
                <a:spcPts val="0"/>
              </a:spcAft>
              <a:buFont typeface="Arial" pitchFamily="34" charset="0"/>
              <a:buChar char="•"/>
              <a:defRPr/>
            </a:pPr>
            <a:r>
              <a:rPr lang="en-GB" dirty="0"/>
              <a:t>Complete bundle within first 6h of admission</a:t>
            </a:r>
          </a:p>
          <a:p>
            <a:pPr eaLnBrk="1" fontAlgn="auto" hangingPunct="1">
              <a:spcAft>
                <a:spcPts val="0"/>
              </a:spcAft>
              <a:buFont typeface="Arial" pitchFamily="34" charset="0"/>
              <a:buChar char="•"/>
              <a:defRPr/>
            </a:pPr>
            <a:endParaRPr lang="en-GB" dirty="0"/>
          </a:p>
          <a:p>
            <a:pPr marL="0" indent="0" algn="ctr" eaLnBrk="1" fontAlgn="auto" hangingPunct="1">
              <a:spcAft>
                <a:spcPts val="0"/>
              </a:spcAft>
              <a:buNone/>
              <a:defRPr/>
            </a:pPr>
            <a:r>
              <a:rPr lang="en-GB" sz="4000" b="1" i="1" dirty="0">
                <a:solidFill>
                  <a:srgbClr val="FF0000"/>
                </a:solidFill>
              </a:rPr>
              <a:t>Early intervention with evidence-based treatments for patients with complications of cirrhosis saves lives</a:t>
            </a:r>
            <a:endParaRPr lang="en-US" sz="4000" b="1" i="1" dirty="0">
              <a:solidFill>
                <a:srgbClr val="FF0000"/>
              </a:solidFill>
            </a:endParaRPr>
          </a:p>
          <a:p>
            <a:pPr marL="0" indent="0" eaLnBrk="1" fontAlgn="auto" hangingPunct="1">
              <a:spcAft>
                <a:spcPts val="0"/>
              </a:spcAft>
              <a:buFont typeface="Arial" pitchFamily="34" charset="0"/>
              <a:buNone/>
              <a:defRPr/>
            </a:pPr>
            <a:endParaRPr lang="en-GB" dirty="0">
              <a:solidFill>
                <a:srgbClr val="FF0000"/>
              </a:solidFill>
            </a:endParaRPr>
          </a:p>
          <a:p>
            <a:pPr fontAlgn="auto">
              <a:spcAft>
                <a:spcPts val="0"/>
              </a:spcAft>
              <a:defRPr/>
            </a:pPr>
            <a:r>
              <a:rPr lang="en-GB" sz="2400" b="1" dirty="0">
                <a:solidFill>
                  <a:schemeClr val="accent1"/>
                </a:solidFill>
              </a:rPr>
              <a:t>http://www.bsg.org.uk/care-bundles/care-bundles-general/decompensated-cirrhosis-care-bundle-first-24-hours.html</a:t>
            </a:r>
          </a:p>
          <a:p>
            <a:pPr eaLnBrk="1" fontAlgn="auto" hangingPunct="1">
              <a:spcAft>
                <a:spcPts val="0"/>
              </a:spcAft>
              <a:buFont typeface="Arial" pitchFamily="34" charset="0"/>
              <a:buChar char="•"/>
              <a:defRPr/>
            </a:pPr>
            <a:endParaRPr lang="en-GB" dirty="0">
              <a:solidFill>
                <a:schemeClr val="accent1"/>
              </a:solidFill>
            </a:endParaRPr>
          </a:p>
          <a:p>
            <a:pPr eaLnBrk="1" fontAlgn="auto" hangingPunct="1">
              <a:spcAft>
                <a:spcPts val="0"/>
              </a:spcAft>
              <a:buFont typeface="Arial" pitchFamily="34" charset="0"/>
              <a:buChar char="•"/>
              <a:defRPr/>
            </a:pPr>
            <a:endParaRPr lang="en-GB" dirty="0"/>
          </a:p>
          <a:p>
            <a:pPr eaLnBrk="1" fontAlgn="auto" hangingPunct="1">
              <a:spcAft>
                <a:spcPts val="0"/>
              </a:spcAft>
              <a:buFont typeface="Arial" pitchFamily="34" charset="0"/>
              <a:buChar char="•"/>
              <a:defRPr/>
            </a:pPr>
            <a:endParaRPr lang="en-GB" dirty="0"/>
          </a:p>
        </p:txBody>
      </p:sp>
      <p:pic>
        <p:nvPicPr>
          <p:cNvPr id="1025" name="Picture 18" descr="S:\BASL\Logos\BASL - Cop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6632"/>
            <a:ext cx="2162175" cy="619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6" name="Picture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188640"/>
            <a:ext cx="869057" cy="9972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basl cirrhosis care bundle">
            <a:hlinkClick r:id="rId2"/>
          </p:cNvPr>
          <p:cNvPicPr>
            <a:picLocks noChangeAspect="1" noChangeArrowheads="1"/>
          </p:cNvPicPr>
          <p:nvPr/>
        </p:nvPicPr>
        <p:blipFill>
          <a:blip r:embed="rId3" cstate="print"/>
          <a:srcRect/>
          <a:stretch>
            <a:fillRect/>
          </a:stretch>
        </p:blipFill>
        <p:spPr bwMode="auto">
          <a:xfrm>
            <a:off x="35496" y="44624"/>
            <a:ext cx="9121157" cy="681337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GB"/>
              <a:t>1) Investigations</a:t>
            </a:r>
          </a:p>
        </p:txBody>
      </p:sp>
      <p:sp>
        <p:nvSpPr>
          <p:cNvPr id="30723" name="Content Placeholder 2"/>
          <p:cNvSpPr>
            <a:spLocks noGrp="1"/>
          </p:cNvSpPr>
          <p:nvPr>
            <p:ph idx="1"/>
          </p:nvPr>
        </p:nvSpPr>
        <p:spPr>
          <a:xfrm>
            <a:off x="468313" y="3860800"/>
            <a:ext cx="8229600" cy="2232025"/>
          </a:xfrm>
        </p:spPr>
        <p:txBody>
          <a:bodyPr/>
          <a:lstStyle/>
          <a:p>
            <a:pPr marL="0" indent="0" eaLnBrk="1" hangingPunct="1">
              <a:buFont typeface="Arial" charset="0"/>
              <a:buNone/>
            </a:pPr>
            <a:endParaRPr lang="en-GB"/>
          </a:p>
          <a:p>
            <a:pPr lvl="2" eaLnBrk="1" hangingPunct="1">
              <a:buFont typeface="Arial" charset="0"/>
              <a:buNone/>
            </a:pPr>
            <a:endParaRPr lang="en-GB"/>
          </a:p>
          <a:p>
            <a:pPr lvl="1" eaLnBrk="1" hangingPunct="1"/>
            <a:endParaRPr lang="en-GB"/>
          </a:p>
        </p:txBody>
      </p:sp>
      <p:pic>
        <p:nvPicPr>
          <p:cNvPr id="30722" name="Picture 2"/>
          <p:cNvPicPr>
            <a:picLocks noChangeAspect="1" noChangeArrowheads="1"/>
          </p:cNvPicPr>
          <p:nvPr/>
        </p:nvPicPr>
        <p:blipFill>
          <a:blip r:embed="rId2" cstate="print"/>
          <a:srcRect/>
          <a:stretch>
            <a:fillRect/>
          </a:stretch>
        </p:blipFill>
        <p:spPr bwMode="auto">
          <a:xfrm>
            <a:off x="290513" y="1341438"/>
            <a:ext cx="8853487" cy="2087562"/>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r>
              <a:rPr lang="en-GB"/>
              <a:t>2) Alcohol</a:t>
            </a:r>
          </a:p>
        </p:txBody>
      </p:sp>
      <p:sp>
        <p:nvSpPr>
          <p:cNvPr id="5" name="Content Placeholder 2"/>
          <p:cNvSpPr>
            <a:spLocks noGrp="1"/>
          </p:cNvSpPr>
          <p:nvPr>
            <p:ph idx="1"/>
          </p:nvPr>
        </p:nvSpPr>
        <p:spPr>
          <a:xfrm>
            <a:off x="323850" y="2997200"/>
            <a:ext cx="8569325" cy="3573463"/>
          </a:xfrm>
        </p:spPr>
        <p:txBody>
          <a:bodyPr rtlCol="0">
            <a:normAutofit/>
          </a:bodyPr>
          <a:lstStyle/>
          <a:p>
            <a:pPr eaLnBrk="1" fontAlgn="auto" hangingPunct="1">
              <a:spcAft>
                <a:spcPts val="0"/>
              </a:spcAft>
              <a:buFont typeface="Arial" pitchFamily="34" charset="0"/>
              <a:buChar char="•"/>
              <a:defRPr/>
            </a:pPr>
            <a:r>
              <a:rPr lang="en-GB" dirty="0"/>
              <a:t>Fixed dose as well as symptom triggered treatment in high risk patients</a:t>
            </a:r>
          </a:p>
          <a:p>
            <a:pPr lvl="1" eaLnBrk="1" fontAlgn="auto" hangingPunct="1">
              <a:spcAft>
                <a:spcPts val="0"/>
              </a:spcAft>
              <a:buFont typeface="Arial" pitchFamily="34" charset="0"/>
              <a:buNone/>
              <a:defRPr/>
            </a:pPr>
            <a:endParaRPr lang="en-GB" dirty="0"/>
          </a:p>
          <a:p>
            <a:pPr eaLnBrk="1" fontAlgn="auto" hangingPunct="1">
              <a:spcAft>
                <a:spcPts val="0"/>
              </a:spcAft>
              <a:buFont typeface="Arial" pitchFamily="34" charset="0"/>
              <a:buChar char="•"/>
              <a:defRPr/>
            </a:pPr>
            <a:r>
              <a:rPr lang="en-GB" dirty="0"/>
              <a:t>Use </a:t>
            </a:r>
            <a:r>
              <a:rPr lang="en-GB" dirty="0" err="1"/>
              <a:t>lorazepam</a:t>
            </a:r>
            <a:r>
              <a:rPr lang="en-GB" dirty="0"/>
              <a:t> instead of diazepam/</a:t>
            </a:r>
            <a:r>
              <a:rPr lang="en-GB" dirty="0" err="1"/>
              <a:t>chlordiazepoxide</a:t>
            </a:r>
            <a:endParaRPr lang="en-GB" dirty="0"/>
          </a:p>
          <a:p>
            <a:pPr lvl="1" eaLnBrk="1" fontAlgn="auto" hangingPunct="1">
              <a:spcAft>
                <a:spcPts val="0"/>
              </a:spcAft>
              <a:buFont typeface="Arial" pitchFamily="34" charset="0"/>
              <a:buChar char="–"/>
              <a:defRPr/>
            </a:pPr>
            <a:r>
              <a:rPr lang="en-GB" dirty="0"/>
              <a:t>slower onset of peak effect but more rapid elimination as metabolism not impaired in liver disease</a:t>
            </a:r>
          </a:p>
          <a:p>
            <a:pPr lvl="1" eaLnBrk="1" fontAlgn="auto" hangingPunct="1">
              <a:spcAft>
                <a:spcPts val="0"/>
              </a:spcAft>
              <a:buFont typeface="Arial" pitchFamily="34" charset="0"/>
              <a:buChar char="–"/>
              <a:defRPr/>
            </a:pPr>
            <a:r>
              <a:rPr lang="en-GB" dirty="0"/>
              <a:t>10mg diazepam PO = 1mg </a:t>
            </a:r>
            <a:r>
              <a:rPr lang="en-GB" dirty="0" err="1"/>
              <a:t>lorazepam</a:t>
            </a:r>
            <a:r>
              <a:rPr lang="en-GB" dirty="0"/>
              <a:t> PO</a:t>
            </a:r>
          </a:p>
        </p:txBody>
      </p:sp>
      <p:pic>
        <p:nvPicPr>
          <p:cNvPr id="31747" name="Picture 3"/>
          <p:cNvPicPr>
            <a:picLocks noChangeAspect="1" noChangeArrowheads="1"/>
          </p:cNvPicPr>
          <p:nvPr/>
        </p:nvPicPr>
        <p:blipFill>
          <a:blip r:embed="rId2" cstate="print"/>
          <a:srcRect/>
          <a:stretch>
            <a:fillRect/>
          </a:stretch>
        </p:blipFill>
        <p:spPr bwMode="auto">
          <a:xfrm>
            <a:off x="104775" y="1484313"/>
            <a:ext cx="9039225" cy="107315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468313" y="115888"/>
            <a:ext cx="8229600" cy="1143000"/>
          </a:xfrm>
        </p:spPr>
        <p:txBody>
          <a:bodyPr/>
          <a:lstStyle/>
          <a:p>
            <a:pPr eaLnBrk="1" hangingPunct="1"/>
            <a:r>
              <a:rPr lang="en-GB"/>
              <a:t>3) Infection</a:t>
            </a:r>
          </a:p>
        </p:txBody>
      </p:sp>
      <p:pic>
        <p:nvPicPr>
          <p:cNvPr id="32770" name="Picture 3"/>
          <p:cNvPicPr>
            <a:picLocks noChangeAspect="1" noChangeArrowheads="1"/>
          </p:cNvPicPr>
          <p:nvPr/>
        </p:nvPicPr>
        <p:blipFill>
          <a:blip r:embed="rId2" cstate="print"/>
          <a:srcRect/>
          <a:stretch>
            <a:fillRect/>
          </a:stretch>
        </p:blipFill>
        <p:spPr bwMode="auto">
          <a:xfrm>
            <a:off x="323850" y="1484313"/>
            <a:ext cx="8601075" cy="1674812"/>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3"/>
          <p:cNvPicPr>
            <a:picLocks noChangeAspect="1"/>
          </p:cNvPicPr>
          <p:nvPr/>
        </p:nvPicPr>
        <p:blipFill>
          <a:blip r:embed="rId2" cstate="print"/>
          <a:srcRect/>
          <a:stretch>
            <a:fillRect/>
          </a:stretch>
        </p:blipFill>
        <p:spPr bwMode="auto">
          <a:xfrm>
            <a:off x="323528" y="1844824"/>
            <a:ext cx="6429588" cy="4461197"/>
          </a:xfrm>
          <a:prstGeom prst="rect">
            <a:avLst/>
          </a:prstGeom>
          <a:noFill/>
          <a:ln w="9525">
            <a:noFill/>
            <a:miter lim="800000"/>
            <a:headEnd/>
            <a:tailEnd/>
          </a:ln>
        </p:spPr>
      </p:pic>
      <p:sp>
        <p:nvSpPr>
          <p:cNvPr id="33794" name="Title 1"/>
          <p:cNvSpPr>
            <a:spLocks noGrp="1"/>
          </p:cNvSpPr>
          <p:nvPr>
            <p:ph type="title"/>
          </p:nvPr>
        </p:nvSpPr>
        <p:spPr/>
        <p:txBody>
          <a:bodyPr/>
          <a:lstStyle/>
          <a:p>
            <a:pPr eaLnBrk="1" hangingPunct="1"/>
            <a:r>
              <a:rPr lang="en-US"/>
              <a:t>Ascitic Tap</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050"/>
            <a:ext cx="8229600" cy="5218113"/>
          </a:xfrm>
        </p:spPr>
        <p:txBody>
          <a:bodyPr rtlCol="0">
            <a:normAutofit/>
          </a:bodyPr>
          <a:lstStyle/>
          <a:p>
            <a:pPr eaLnBrk="1" fontAlgn="auto" hangingPunct="1">
              <a:spcAft>
                <a:spcPts val="0"/>
              </a:spcAft>
              <a:buFont typeface="Arial" pitchFamily="34" charset="0"/>
              <a:buChar char="•"/>
              <a:defRPr/>
            </a:pPr>
            <a:r>
              <a:rPr lang="en-US" dirty="0"/>
              <a:t>If there is clinical </a:t>
            </a:r>
            <a:r>
              <a:rPr lang="en-US" dirty="0" err="1"/>
              <a:t>ascites</a:t>
            </a:r>
            <a:r>
              <a:rPr lang="en-US" dirty="0"/>
              <a:t> </a:t>
            </a:r>
            <a:r>
              <a:rPr lang="en-US" dirty="0">
                <a:sym typeface="Wingdings"/>
              </a:rPr>
              <a:t> tap it!</a:t>
            </a:r>
          </a:p>
          <a:p>
            <a:pPr marL="0" indent="0" eaLnBrk="1" fontAlgn="auto" hangingPunct="1">
              <a:spcAft>
                <a:spcPts val="0"/>
              </a:spcAft>
              <a:buFont typeface="Arial" pitchFamily="34" charset="0"/>
              <a:buNone/>
              <a:defRPr/>
            </a:pPr>
            <a:endParaRPr lang="en-US" dirty="0">
              <a:sym typeface="Wingdings"/>
            </a:endParaRPr>
          </a:p>
          <a:p>
            <a:pPr eaLnBrk="1" fontAlgn="auto" hangingPunct="1">
              <a:spcAft>
                <a:spcPts val="0"/>
              </a:spcAft>
              <a:buFont typeface="Arial" pitchFamily="34" charset="0"/>
              <a:buChar char="•"/>
              <a:defRPr/>
            </a:pPr>
            <a:r>
              <a:rPr lang="en-US" dirty="0">
                <a:sym typeface="Wingdings"/>
              </a:rPr>
              <a:t>Do </a:t>
            </a:r>
            <a:r>
              <a:rPr lang="en-US" b="1" dirty="0">
                <a:sym typeface="Wingdings"/>
              </a:rPr>
              <a:t>not</a:t>
            </a:r>
            <a:r>
              <a:rPr lang="en-US" dirty="0">
                <a:sym typeface="Wingdings"/>
              </a:rPr>
              <a:t> need USS first if clinically detectable ascites </a:t>
            </a:r>
          </a:p>
          <a:p>
            <a:pPr eaLnBrk="1" fontAlgn="auto" hangingPunct="1">
              <a:spcAft>
                <a:spcPts val="0"/>
              </a:spcAft>
              <a:buFont typeface="Arial" pitchFamily="34" charset="0"/>
              <a:buChar char="•"/>
              <a:defRPr/>
            </a:pPr>
            <a:endParaRPr lang="en-US" dirty="0">
              <a:sym typeface="Wingdings"/>
            </a:endParaRPr>
          </a:p>
          <a:p>
            <a:pPr eaLnBrk="1" fontAlgn="auto" hangingPunct="1">
              <a:spcAft>
                <a:spcPts val="0"/>
              </a:spcAft>
              <a:buFont typeface="Arial" pitchFamily="34" charset="0"/>
              <a:buChar char="•"/>
              <a:defRPr/>
            </a:pPr>
            <a:r>
              <a:rPr lang="en-US" dirty="0">
                <a:sym typeface="Wingdings"/>
              </a:rPr>
              <a:t>Tap regardless of clotting parameters</a:t>
            </a:r>
          </a:p>
          <a:p>
            <a:pPr eaLnBrk="1" fontAlgn="auto" hangingPunct="1">
              <a:spcAft>
                <a:spcPts val="0"/>
              </a:spcAft>
              <a:buFont typeface="Arial" pitchFamily="34" charset="0"/>
              <a:buChar char="•"/>
              <a:defRPr/>
            </a:pPr>
            <a:endParaRPr lang="en-US" dirty="0">
              <a:sym typeface="Wingdings"/>
            </a:endParaRPr>
          </a:p>
          <a:p>
            <a:pPr eaLnBrk="1" fontAlgn="auto" hangingPunct="1">
              <a:spcAft>
                <a:spcPts val="0"/>
              </a:spcAft>
              <a:buFont typeface="Arial" pitchFamily="34" charset="0"/>
              <a:buChar char="•"/>
              <a:defRPr/>
            </a:pPr>
            <a:r>
              <a:rPr lang="en-US" dirty="0">
                <a:sym typeface="Wingdings"/>
              </a:rPr>
              <a:t>Takes maximum 5 minutes</a:t>
            </a:r>
          </a:p>
          <a:p>
            <a:pPr eaLnBrk="1" fontAlgn="auto" hangingPunct="1">
              <a:spcAft>
                <a:spcPts val="0"/>
              </a:spcAft>
              <a:buFont typeface="Arial" pitchFamily="34" charset="0"/>
              <a:buChar char="•"/>
              <a:defRPr/>
            </a:pPr>
            <a:endParaRPr lang="en-US" dirty="0">
              <a:sym typeface="Wingdings"/>
            </a:endParaRPr>
          </a:p>
          <a:p>
            <a:pPr eaLnBrk="1" fontAlgn="auto" hangingPunct="1">
              <a:spcAft>
                <a:spcPts val="0"/>
              </a:spcAft>
              <a:buFont typeface="Arial" pitchFamily="34" charset="0"/>
              <a:buChar char="•"/>
              <a:defRPr/>
            </a:pPr>
            <a:r>
              <a:rPr lang="en-US" dirty="0">
                <a:sym typeface="Wingdings"/>
              </a:rPr>
              <a:t>Send ascites to micro:</a:t>
            </a:r>
          </a:p>
          <a:p>
            <a:pPr lvl="1" eaLnBrk="1" fontAlgn="auto" hangingPunct="1">
              <a:spcAft>
                <a:spcPts val="0"/>
              </a:spcAft>
              <a:buFont typeface="Arial" pitchFamily="34" charset="0"/>
              <a:buChar char="–"/>
              <a:defRPr/>
            </a:pPr>
            <a:r>
              <a:rPr lang="en-US" dirty="0">
                <a:sym typeface="Wingdings"/>
              </a:rPr>
              <a:t>white top universal container (cell count &amp; Gram stain)</a:t>
            </a:r>
          </a:p>
          <a:p>
            <a:pPr lvl="1" eaLnBrk="1" fontAlgn="auto" hangingPunct="1">
              <a:spcAft>
                <a:spcPts val="0"/>
              </a:spcAft>
              <a:buFont typeface="Arial" pitchFamily="34" charset="0"/>
              <a:buChar char="–"/>
              <a:defRPr/>
            </a:pPr>
            <a:r>
              <a:rPr lang="en-US" dirty="0">
                <a:sym typeface="Wingdings"/>
              </a:rPr>
              <a:t>Blood culture bottles (C&amp;S) </a:t>
            </a:r>
          </a:p>
          <a:p>
            <a:pPr lvl="2" eaLnBrk="1" fontAlgn="auto" hangingPunct="1">
              <a:spcAft>
                <a:spcPts val="0"/>
              </a:spcAft>
              <a:buFont typeface="Arial" pitchFamily="34" charset="0"/>
              <a:buChar char="•"/>
              <a:defRPr/>
            </a:pPr>
            <a:r>
              <a:rPr lang="en-US" dirty="0">
                <a:sym typeface="Wingdings"/>
              </a:rPr>
              <a:t>Yield increases from 40%  91%</a:t>
            </a:r>
          </a:p>
          <a:p>
            <a:pPr lvl="1" eaLnBrk="1" fontAlgn="auto" hangingPunct="1">
              <a:spcAft>
                <a:spcPts val="0"/>
              </a:spcAft>
              <a:buFont typeface="Arial" pitchFamily="34" charset="0"/>
              <a:buChar char="–"/>
              <a:defRPr/>
            </a:pPr>
            <a:endParaRPr lang="en-US" dirty="0">
              <a:sym typeface="Wingding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b="1" dirty="0">
                <a:solidFill>
                  <a:srgbClr val="FF0000"/>
                </a:solidFill>
              </a:rPr>
              <a:t>S</a:t>
            </a:r>
            <a:r>
              <a:rPr lang="en-US" dirty="0"/>
              <a:t>pontaneous </a:t>
            </a:r>
            <a:r>
              <a:rPr lang="en-US" b="1" dirty="0">
                <a:solidFill>
                  <a:srgbClr val="FF0000"/>
                </a:solidFill>
              </a:rPr>
              <a:t>B</a:t>
            </a:r>
            <a:r>
              <a:rPr lang="en-US" dirty="0"/>
              <a:t>acterial </a:t>
            </a:r>
            <a:r>
              <a:rPr lang="en-US" b="1" dirty="0">
                <a:solidFill>
                  <a:srgbClr val="FF0000"/>
                </a:solidFill>
              </a:rPr>
              <a:t>P</a:t>
            </a:r>
            <a:r>
              <a:rPr lang="en-US" dirty="0"/>
              <a:t>eritonitis (SBP)</a:t>
            </a:r>
          </a:p>
        </p:txBody>
      </p:sp>
      <p:sp>
        <p:nvSpPr>
          <p:cNvPr id="4" name="Content Placeholder 3"/>
          <p:cNvSpPr>
            <a:spLocks noGrp="1"/>
          </p:cNvSpPr>
          <p:nvPr>
            <p:ph idx="1"/>
          </p:nvPr>
        </p:nvSpPr>
        <p:spPr>
          <a:xfrm>
            <a:off x="468313" y="1700213"/>
            <a:ext cx="8229600" cy="4824412"/>
          </a:xfrm>
        </p:spPr>
        <p:txBody>
          <a:bodyPr rtlCol="0">
            <a:normAutofit lnSpcReduction="10000"/>
          </a:bodyPr>
          <a:lstStyle/>
          <a:p>
            <a:pPr eaLnBrk="1" fontAlgn="auto" hangingPunct="1">
              <a:spcAft>
                <a:spcPts val="0"/>
              </a:spcAft>
              <a:buFont typeface="Arial" pitchFamily="34" charset="0"/>
              <a:buChar char="•"/>
              <a:defRPr/>
            </a:pPr>
            <a:r>
              <a:rPr lang="en-GB" dirty="0" err="1"/>
              <a:t>Neuts</a:t>
            </a:r>
            <a:r>
              <a:rPr lang="en-GB" dirty="0"/>
              <a:t> &gt; 250 (or total WCC &gt; 500) diagnostic</a:t>
            </a:r>
          </a:p>
          <a:p>
            <a:pPr marL="0" indent="0" eaLnBrk="1" fontAlgn="auto" hangingPunct="1">
              <a:spcAft>
                <a:spcPts val="0"/>
              </a:spcAft>
              <a:buFont typeface="Arial" pitchFamily="34" charset="0"/>
              <a:buNone/>
              <a:defRPr/>
            </a:pPr>
            <a:endParaRPr lang="en-GB" dirty="0"/>
          </a:p>
          <a:p>
            <a:pPr eaLnBrk="1" fontAlgn="auto" hangingPunct="1">
              <a:spcAft>
                <a:spcPts val="0"/>
              </a:spcAft>
              <a:buFont typeface="Arial" pitchFamily="34" charset="0"/>
              <a:buChar char="•"/>
              <a:defRPr/>
            </a:pPr>
            <a:r>
              <a:rPr lang="en-GB" dirty="0"/>
              <a:t>Treatment:</a:t>
            </a:r>
          </a:p>
          <a:p>
            <a:pPr lvl="1" eaLnBrk="1" fontAlgn="auto" hangingPunct="1">
              <a:spcAft>
                <a:spcPts val="0"/>
              </a:spcAft>
              <a:buFont typeface="Arial" pitchFamily="34" charset="0"/>
              <a:buChar char="–"/>
              <a:defRPr/>
            </a:pPr>
            <a:r>
              <a:rPr lang="en-GB" dirty="0" err="1"/>
              <a:t>Abx</a:t>
            </a:r>
            <a:r>
              <a:rPr lang="en-GB" dirty="0"/>
              <a:t>:</a:t>
            </a:r>
          </a:p>
          <a:p>
            <a:pPr lvl="2" eaLnBrk="1" fontAlgn="auto" hangingPunct="1">
              <a:spcAft>
                <a:spcPts val="0"/>
              </a:spcAft>
              <a:buFont typeface="Arial" pitchFamily="34" charset="0"/>
              <a:buChar char="•"/>
              <a:defRPr/>
            </a:pPr>
            <a:r>
              <a:rPr lang="en-GB" dirty="0"/>
              <a:t>IV amoxicillin 1g TDS and </a:t>
            </a:r>
            <a:r>
              <a:rPr lang="en-GB" dirty="0" err="1"/>
              <a:t>temocillin</a:t>
            </a:r>
            <a:r>
              <a:rPr lang="en-GB" dirty="0"/>
              <a:t> 2g BD (or IV ciprofloxacin 400mg </a:t>
            </a:r>
            <a:r>
              <a:rPr lang="en-GB" dirty="0" err="1"/>
              <a:t>bd</a:t>
            </a:r>
            <a:r>
              <a:rPr lang="en-GB" dirty="0"/>
              <a:t> </a:t>
            </a:r>
            <a:r>
              <a:rPr lang="en-GB" b="1" dirty="0"/>
              <a:t>and</a:t>
            </a:r>
            <a:r>
              <a:rPr lang="en-GB" dirty="0"/>
              <a:t> IV </a:t>
            </a:r>
            <a:r>
              <a:rPr lang="en-GB" dirty="0" err="1"/>
              <a:t>vancomycin</a:t>
            </a:r>
            <a:r>
              <a:rPr lang="en-GB" dirty="0"/>
              <a:t> if penicillin allergic)</a:t>
            </a:r>
          </a:p>
          <a:p>
            <a:pPr lvl="1" eaLnBrk="1" fontAlgn="auto" hangingPunct="1">
              <a:spcAft>
                <a:spcPts val="0"/>
              </a:spcAft>
              <a:buFont typeface="Arial" pitchFamily="34" charset="0"/>
              <a:buChar char="–"/>
              <a:defRPr/>
            </a:pPr>
            <a:r>
              <a:rPr lang="en-GB" dirty="0"/>
              <a:t>IV infusion salt poor albumin (100ml 20% albumin = 20g):</a:t>
            </a:r>
          </a:p>
          <a:p>
            <a:pPr lvl="2" eaLnBrk="1" fontAlgn="auto" hangingPunct="1">
              <a:spcAft>
                <a:spcPts val="0"/>
              </a:spcAft>
              <a:buFont typeface="Arial" pitchFamily="34" charset="0"/>
              <a:buChar char="•"/>
              <a:defRPr/>
            </a:pPr>
            <a:r>
              <a:rPr lang="en-GB" dirty="0"/>
              <a:t>1.5g/kg day 1</a:t>
            </a:r>
          </a:p>
          <a:p>
            <a:pPr lvl="2" eaLnBrk="1" fontAlgn="auto" hangingPunct="1">
              <a:spcAft>
                <a:spcPts val="0"/>
              </a:spcAft>
              <a:buFont typeface="Arial" pitchFamily="34" charset="0"/>
              <a:buChar char="•"/>
              <a:defRPr/>
            </a:pPr>
            <a:r>
              <a:rPr lang="en-GB" dirty="0"/>
              <a:t>1g/kg day 3</a:t>
            </a:r>
          </a:p>
          <a:p>
            <a:pPr lvl="2" eaLnBrk="1" fontAlgn="auto" hangingPunct="1">
              <a:spcAft>
                <a:spcPts val="0"/>
              </a:spcAft>
              <a:buFont typeface="Arial" pitchFamily="34" charset="0"/>
              <a:buChar char="•"/>
              <a:defRPr/>
            </a:pPr>
            <a:endParaRPr lang="en-GB" dirty="0"/>
          </a:p>
          <a:p>
            <a:pPr eaLnBrk="1" fontAlgn="auto" hangingPunct="1">
              <a:spcAft>
                <a:spcPts val="0"/>
              </a:spcAft>
              <a:buFont typeface="Arial" pitchFamily="34" charset="0"/>
              <a:buChar char="•"/>
              <a:defRPr/>
            </a:pPr>
            <a:r>
              <a:rPr lang="en-GB" dirty="0"/>
              <a:t>NNT = </a:t>
            </a:r>
            <a:r>
              <a:rPr lang="en-GB" dirty="0">
                <a:solidFill>
                  <a:srgbClr val="FF6600"/>
                </a:solidFill>
              </a:rPr>
              <a:t>5 to save 1 life </a:t>
            </a:r>
            <a:r>
              <a:rPr lang="en-GB" dirty="0"/>
              <a:t>(NEJM 1999)</a:t>
            </a:r>
          </a:p>
          <a:p>
            <a:pPr marL="0" indent="0" eaLnBrk="1" fontAlgn="auto" hangingPunct="1">
              <a:spcAft>
                <a:spcPts val="0"/>
              </a:spcAft>
              <a:buFont typeface="Arial" pitchFamily="34" charset="0"/>
              <a:buNone/>
              <a:defRPr/>
            </a:pPr>
            <a:endParaRPr lang="en-GB" dirty="0"/>
          </a:p>
          <a:p>
            <a:pPr eaLnBrk="1" fontAlgn="auto" hangingPunct="1">
              <a:spcAft>
                <a:spcPts val="0"/>
              </a:spcAft>
              <a:buFont typeface="Arial" pitchFamily="34" charset="0"/>
              <a:buChar char="•"/>
              <a:defRPr/>
            </a:pPr>
            <a:r>
              <a:rPr lang="en-GB" dirty="0"/>
              <a:t>Prophylaxis: long term prophylaxis indicated in patients                                            with proven SBP</a:t>
            </a:r>
          </a:p>
          <a:p>
            <a:pPr lvl="1" eaLnBrk="1" fontAlgn="auto" hangingPunct="1">
              <a:spcAft>
                <a:spcPts val="0"/>
              </a:spcAft>
              <a:buFont typeface="Arial" pitchFamily="34" charset="0"/>
              <a:buChar char="–"/>
              <a:defRPr/>
            </a:pPr>
            <a:r>
              <a:rPr lang="en-GB" dirty="0"/>
              <a:t>Co-</a:t>
            </a:r>
            <a:r>
              <a:rPr lang="en-GB" dirty="0" err="1"/>
              <a:t>trimoxazole</a:t>
            </a:r>
            <a:r>
              <a:rPr lang="en-GB" dirty="0"/>
              <a:t> 480mg </a:t>
            </a:r>
            <a:r>
              <a:rPr lang="en-GB" dirty="0" err="1"/>
              <a:t>od</a:t>
            </a:r>
            <a:endParaRPr lang="en-GB" dirty="0"/>
          </a:p>
          <a:p>
            <a:pPr lvl="1" eaLnBrk="1" fontAlgn="auto" hangingPunct="1">
              <a:spcAft>
                <a:spcPts val="0"/>
              </a:spcAft>
              <a:buFont typeface="Arial" pitchFamily="34" charset="0"/>
              <a:buChar char="–"/>
              <a:defRPr/>
            </a:pPr>
            <a:r>
              <a:rPr lang="en-GB" dirty="0"/>
              <a:t>Or </a:t>
            </a:r>
            <a:r>
              <a:rPr lang="en-GB" dirty="0" err="1"/>
              <a:t>Rifaxamin</a:t>
            </a:r>
            <a:r>
              <a:rPr lang="en-GB" dirty="0"/>
              <a:t> 550mg </a:t>
            </a:r>
            <a:r>
              <a:rPr lang="en-GB" dirty="0" err="1"/>
              <a:t>bd</a:t>
            </a:r>
            <a:endParaRPr lang="en-GB" dirty="0"/>
          </a:p>
          <a:p>
            <a:pPr lvl="2" eaLnBrk="1" fontAlgn="auto" hangingPunct="1">
              <a:spcAft>
                <a:spcPts val="0"/>
              </a:spcAft>
              <a:buFont typeface="Arial" pitchFamily="34" charset="0"/>
              <a:buNone/>
              <a:defRPr/>
            </a:pPr>
            <a:endParaRPr lang="en-GB" dirty="0"/>
          </a:p>
          <a:p>
            <a:pPr lvl="2" eaLnBrk="1" fontAlgn="auto" hangingPunct="1">
              <a:spcAft>
                <a:spcPts val="0"/>
              </a:spcAft>
              <a:buFont typeface="Arial" pitchFamily="34" charset="0"/>
              <a:buChar char="•"/>
              <a:defRPr/>
            </a:pPr>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642D3-23EB-42B9-B4B7-FDB572AA66BB}"/>
              </a:ext>
            </a:extLst>
          </p:cNvPr>
          <p:cNvSpPr>
            <a:spLocks noGrp="1"/>
          </p:cNvSpPr>
          <p:nvPr>
            <p:ph type="title"/>
          </p:nvPr>
        </p:nvSpPr>
        <p:spPr/>
        <p:txBody>
          <a:bodyPr/>
          <a:lstStyle/>
          <a:p>
            <a:r>
              <a:rPr lang="en-GB" b="1" dirty="0"/>
              <a:t>Disclaimer*</a:t>
            </a:r>
          </a:p>
        </p:txBody>
      </p:sp>
      <p:sp>
        <p:nvSpPr>
          <p:cNvPr id="3" name="Content Placeholder 2">
            <a:extLst>
              <a:ext uri="{FF2B5EF4-FFF2-40B4-BE49-F238E27FC236}">
                <a16:creationId xmlns:a16="http://schemas.microsoft.com/office/drawing/2014/main" id="{8A82AC80-4905-4EEE-BEDF-D98A5114D02D}"/>
              </a:ext>
            </a:extLst>
          </p:cNvPr>
          <p:cNvSpPr>
            <a:spLocks noGrp="1"/>
          </p:cNvSpPr>
          <p:nvPr>
            <p:ph idx="1"/>
          </p:nvPr>
        </p:nvSpPr>
        <p:spPr/>
        <p:txBody>
          <a:bodyPr/>
          <a:lstStyle/>
          <a:p>
            <a:r>
              <a:rPr lang="en-GB" dirty="0"/>
              <a:t>Please note that QUACK is a regional teaching programme operating across GG&amp;C, Lanarkshire and Ayrshire &amp; Arran. </a:t>
            </a:r>
          </a:p>
          <a:p>
            <a:endParaRPr lang="en-GB" dirty="0"/>
          </a:p>
          <a:p>
            <a:r>
              <a:rPr lang="en-GB" dirty="0"/>
              <a:t>This presentation outlines general management, though local variances e.g. antibiotic prescription may vary slightly depending on your local trust</a:t>
            </a:r>
          </a:p>
          <a:p>
            <a:endParaRPr lang="en-GB" dirty="0"/>
          </a:p>
          <a:p>
            <a:r>
              <a:rPr lang="en-GB" dirty="0"/>
              <a:t>Remember to check your local guidelines</a:t>
            </a:r>
          </a:p>
        </p:txBody>
      </p:sp>
    </p:spTree>
    <p:extLst>
      <p:ext uri="{BB962C8B-B14F-4D97-AF65-F5344CB8AC3E}">
        <p14:creationId xmlns:p14="http://schemas.microsoft.com/office/powerpoint/2010/main" val="2160520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eaLnBrk="1" hangingPunct="1"/>
            <a:r>
              <a:rPr lang="en-GB"/>
              <a:t>4) AKI/Hyponatraemia</a:t>
            </a:r>
          </a:p>
        </p:txBody>
      </p:sp>
      <p:sp>
        <p:nvSpPr>
          <p:cNvPr id="36866" name="Content Placeholder 2"/>
          <p:cNvSpPr>
            <a:spLocks noGrp="1"/>
          </p:cNvSpPr>
          <p:nvPr>
            <p:ph idx="1"/>
          </p:nvPr>
        </p:nvSpPr>
        <p:spPr>
          <a:xfrm>
            <a:off x="457200" y="4941888"/>
            <a:ext cx="8229600" cy="1184275"/>
          </a:xfrm>
        </p:spPr>
        <p:txBody>
          <a:bodyPr/>
          <a:lstStyle/>
          <a:p>
            <a:pPr eaLnBrk="1" hangingPunct="1"/>
            <a:r>
              <a:rPr lang="en-GB"/>
              <a:t>Consider catheterisation</a:t>
            </a:r>
          </a:p>
        </p:txBody>
      </p:sp>
      <p:pic>
        <p:nvPicPr>
          <p:cNvPr id="36867" name="Picture 2"/>
          <p:cNvPicPr>
            <a:picLocks noChangeAspect="1" noChangeArrowheads="1"/>
          </p:cNvPicPr>
          <p:nvPr/>
        </p:nvPicPr>
        <p:blipFill>
          <a:blip r:embed="rId2" cstate="print"/>
          <a:srcRect/>
          <a:stretch>
            <a:fillRect/>
          </a:stretch>
        </p:blipFill>
        <p:spPr bwMode="auto">
          <a:xfrm>
            <a:off x="395288" y="1844675"/>
            <a:ext cx="8366125" cy="2560638"/>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pPr eaLnBrk="1" hangingPunct="1"/>
            <a:r>
              <a:rPr lang="en-GB"/>
              <a:t>5) GI Bleeding</a:t>
            </a:r>
          </a:p>
        </p:txBody>
      </p:sp>
      <p:sp>
        <p:nvSpPr>
          <p:cNvPr id="3" name="Content Placeholder 2"/>
          <p:cNvSpPr>
            <a:spLocks noGrp="1"/>
          </p:cNvSpPr>
          <p:nvPr>
            <p:ph idx="1"/>
          </p:nvPr>
        </p:nvSpPr>
        <p:spPr>
          <a:xfrm>
            <a:off x="395288" y="4437063"/>
            <a:ext cx="8229600" cy="896937"/>
          </a:xfrm>
        </p:spPr>
        <p:txBody>
          <a:bodyPr rtlCol="0">
            <a:normAutofit/>
          </a:bodyPr>
          <a:lstStyle/>
          <a:p>
            <a:pPr eaLnBrk="1" fontAlgn="auto" hangingPunct="1">
              <a:spcAft>
                <a:spcPts val="0"/>
              </a:spcAft>
              <a:buFont typeface="Arial" pitchFamily="34" charset="0"/>
              <a:buChar char="•"/>
              <a:defRPr/>
            </a:pPr>
            <a:r>
              <a:rPr lang="en-GB" dirty="0"/>
              <a:t>Antibiotic cover in GG&amp;C:</a:t>
            </a:r>
          </a:p>
          <a:p>
            <a:pPr lvl="1" eaLnBrk="1" fontAlgn="auto" hangingPunct="1">
              <a:spcAft>
                <a:spcPts val="0"/>
              </a:spcAft>
              <a:buFont typeface="Arial" pitchFamily="34" charset="0"/>
              <a:buChar char="–"/>
              <a:defRPr/>
            </a:pPr>
            <a:r>
              <a:rPr lang="en-GB" dirty="0"/>
              <a:t>IV co-</a:t>
            </a:r>
            <a:r>
              <a:rPr lang="en-GB" dirty="0" err="1"/>
              <a:t>amoxiclav</a:t>
            </a:r>
            <a:r>
              <a:rPr lang="en-GB" dirty="0"/>
              <a:t> (ciprofloxacin if penicillin allergy)</a:t>
            </a:r>
          </a:p>
        </p:txBody>
      </p:sp>
      <p:pic>
        <p:nvPicPr>
          <p:cNvPr id="37891" name="Picture 3"/>
          <p:cNvPicPr>
            <a:picLocks noChangeAspect="1" noChangeArrowheads="1"/>
          </p:cNvPicPr>
          <p:nvPr/>
        </p:nvPicPr>
        <p:blipFill>
          <a:blip r:embed="rId2" cstate="print"/>
          <a:srcRect/>
          <a:stretch>
            <a:fillRect/>
          </a:stretch>
        </p:blipFill>
        <p:spPr bwMode="auto">
          <a:xfrm>
            <a:off x="400050" y="1556792"/>
            <a:ext cx="8743950" cy="2478087"/>
          </a:xfrm>
          <a:prstGeom prst="rect">
            <a:avLst/>
          </a:prstGeom>
          <a:noFill/>
          <a:ln w="9525">
            <a:noFill/>
            <a:miter lim="800000"/>
            <a:headEnd/>
            <a:tailEnd/>
          </a:ln>
        </p:spPr>
      </p:pic>
      <p:sp>
        <p:nvSpPr>
          <p:cNvPr id="37892" name="Oval 5"/>
          <p:cNvSpPr>
            <a:spLocks noChangeArrowheads="1"/>
          </p:cNvSpPr>
          <p:nvPr/>
        </p:nvSpPr>
        <p:spPr bwMode="auto">
          <a:xfrm>
            <a:off x="4356100" y="3429000"/>
            <a:ext cx="1223963" cy="433388"/>
          </a:xfrm>
          <a:prstGeom prst="ellipse">
            <a:avLst/>
          </a:prstGeom>
          <a:noFill/>
          <a:ln w="28575">
            <a:solidFill>
              <a:srgbClr val="FF0000"/>
            </a:solidFill>
            <a:round/>
            <a:headEnd/>
            <a:tailEnd/>
          </a:ln>
        </p:spPr>
        <p:txBody>
          <a:bodyPr wrap="none" anchor="ct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467544" y="116632"/>
            <a:ext cx="8229600" cy="1143000"/>
          </a:xfrm>
        </p:spPr>
        <p:txBody>
          <a:bodyPr/>
          <a:lstStyle/>
          <a:p>
            <a:pPr eaLnBrk="1" hangingPunct="1"/>
            <a:r>
              <a:rPr lang="en-GB" dirty="0"/>
              <a:t>6) Encephalopathy</a:t>
            </a:r>
          </a:p>
        </p:txBody>
      </p:sp>
      <p:pic>
        <p:nvPicPr>
          <p:cNvPr id="38914" name="Picture 2"/>
          <p:cNvPicPr>
            <a:picLocks noChangeAspect="1" noChangeArrowheads="1"/>
          </p:cNvPicPr>
          <p:nvPr/>
        </p:nvPicPr>
        <p:blipFill>
          <a:blip r:embed="rId2" cstate="print"/>
          <a:srcRect/>
          <a:stretch>
            <a:fillRect/>
          </a:stretch>
        </p:blipFill>
        <p:spPr bwMode="auto">
          <a:xfrm>
            <a:off x="0" y="1412875"/>
            <a:ext cx="9144000" cy="1481138"/>
          </a:xfrm>
          <a:prstGeom prst="rect">
            <a:avLst/>
          </a:prstGeom>
          <a:noFill/>
          <a:ln w="9525">
            <a:noFill/>
            <a:miter lim="800000"/>
            <a:headEnd/>
            <a:tailEnd/>
          </a:ln>
        </p:spPr>
      </p:pic>
      <p:pic>
        <p:nvPicPr>
          <p:cNvPr id="38915" name="Picture 8" descr="Screen Shot 2016-09-05 at 16.43.02.png"/>
          <p:cNvPicPr>
            <a:picLocks noChangeAspect="1"/>
          </p:cNvPicPr>
          <p:nvPr/>
        </p:nvPicPr>
        <p:blipFill>
          <a:blip r:embed="rId3" cstate="print"/>
          <a:srcRect/>
          <a:stretch>
            <a:fillRect/>
          </a:stretch>
        </p:blipFill>
        <p:spPr bwMode="auto">
          <a:xfrm>
            <a:off x="179512" y="2885330"/>
            <a:ext cx="6589712" cy="3856038"/>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txBox="1">
            <a:spLocks/>
          </p:cNvSpPr>
          <p:nvPr/>
        </p:nvSpPr>
        <p:spPr bwMode="auto">
          <a:xfrm>
            <a:off x="323528" y="332656"/>
            <a:ext cx="8640960" cy="3528367"/>
          </a:xfrm>
          <a:prstGeom prst="rect">
            <a:avLst/>
          </a:prstGeom>
          <a:noFill/>
          <a:ln w="9525">
            <a:noFill/>
            <a:miter lim="800000"/>
            <a:headEnd/>
            <a:tailEnd/>
          </a:ln>
        </p:spPr>
        <p:txBody>
          <a:bodyPr/>
          <a:lstStyle/>
          <a:p>
            <a:pPr marL="342900" indent="-342900">
              <a:lnSpc>
                <a:spcPct val="80000"/>
              </a:lnSpc>
              <a:spcBef>
                <a:spcPct val="20000"/>
              </a:spcBef>
              <a:buFont typeface="Arial" charset="0"/>
              <a:buChar char="•"/>
            </a:pPr>
            <a:r>
              <a:rPr lang="en-US" sz="2200" dirty="0">
                <a:latin typeface="Calibri" pitchFamily="34" charset="0"/>
              </a:rPr>
              <a:t>Pathophysiology not fully understood</a:t>
            </a:r>
          </a:p>
          <a:p>
            <a:pPr marL="800100" lvl="1" indent="-342900">
              <a:lnSpc>
                <a:spcPct val="80000"/>
              </a:lnSpc>
              <a:spcBef>
                <a:spcPct val="20000"/>
              </a:spcBef>
              <a:buFontTx/>
              <a:buChar char="-"/>
            </a:pPr>
            <a:r>
              <a:rPr lang="en-US" sz="2200" dirty="0">
                <a:latin typeface="Calibri" pitchFamily="34" charset="0"/>
              </a:rPr>
              <a:t>diseased liver doesn’t process blood effectively - number of toxins circulate</a:t>
            </a:r>
          </a:p>
          <a:p>
            <a:pPr marL="800100" lvl="1" indent="-342900">
              <a:lnSpc>
                <a:spcPct val="80000"/>
              </a:lnSpc>
              <a:spcBef>
                <a:spcPct val="20000"/>
              </a:spcBef>
              <a:buFontTx/>
              <a:buChar char="-"/>
            </a:pPr>
            <a:r>
              <a:rPr lang="en-US" sz="2200" dirty="0">
                <a:latin typeface="Calibri" pitchFamily="34" charset="0"/>
              </a:rPr>
              <a:t>collateral circulation often develops in context of portal hypertension – blood able to bypass liver without being </a:t>
            </a:r>
            <a:r>
              <a:rPr lang="en-US" sz="2200" dirty="0" err="1">
                <a:latin typeface="Calibri" pitchFamily="34" charset="0"/>
              </a:rPr>
              <a:t>metabolised</a:t>
            </a:r>
            <a:endParaRPr lang="en-US" sz="2200" dirty="0">
              <a:latin typeface="Calibri" pitchFamily="34" charset="0"/>
            </a:endParaRPr>
          </a:p>
          <a:p>
            <a:pPr marL="342900" indent="-342900">
              <a:lnSpc>
                <a:spcPct val="80000"/>
              </a:lnSpc>
              <a:spcBef>
                <a:spcPct val="20000"/>
              </a:spcBef>
              <a:buFont typeface="Arial" charset="0"/>
              <a:buChar char="•"/>
            </a:pPr>
            <a:endParaRPr lang="en-US" sz="2200" dirty="0">
              <a:latin typeface="Calibri" pitchFamily="34" charset="0"/>
            </a:endParaRPr>
          </a:p>
          <a:p>
            <a:pPr marL="342900" indent="-342900">
              <a:lnSpc>
                <a:spcPct val="80000"/>
              </a:lnSpc>
              <a:spcBef>
                <a:spcPct val="20000"/>
              </a:spcBef>
              <a:buFont typeface="Arial" charset="0"/>
              <a:buChar char="•"/>
            </a:pPr>
            <a:r>
              <a:rPr lang="en-US" sz="2200" dirty="0">
                <a:latin typeface="Calibri" pitchFamily="34" charset="0"/>
              </a:rPr>
              <a:t>Lots of substances proposed as being implicated – most compelling evidence exists for ammonia</a:t>
            </a:r>
          </a:p>
          <a:p>
            <a:pPr marL="800100" lvl="1" indent="-342900">
              <a:lnSpc>
                <a:spcPct val="80000"/>
              </a:lnSpc>
              <a:spcBef>
                <a:spcPct val="20000"/>
              </a:spcBef>
              <a:buFontTx/>
              <a:buChar char="-"/>
            </a:pPr>
            <a:r>
              <a:rPr lang="en-US" sz="2200" dirty="0">
                <a:latin typeface="Calibri" pitchFamily="34" charset="0"/>
              </a:rPr>
              <a:t>colonic bacterial metabolism of protein/urea</a:t>
            </a:r>
          </a:p>
          <a:p>
            <a:pPr marL="800100" lvl="1" indent="-342900">
              <a:lnSpc>
                <a:spcPct val="80000"/>
              </a:lnSpc>
              <a:spcBef>
                <a:spcPct val="20000"/>
              </a:spcBef>
              <a:buFontTx/>
              <a:buChar char="-"/>
            </a:pPr>
            <a:r>
              <a:rPr lang="en-US" sz="2200" dirty="0">
                <a:latin typeface="Calibri" pitchFamily="34" charset="0"/>
              </a:rPr>
              <a:t>enters circulation via portal vein</a:t>
            </a:r>
          </a:p>
          <a:p>
            <a:pPr marL="800100" lvl="1" indent="-342900">
              <a:lnSpc>
                <a:spcPct val="80000"/>
              </a:lnSpc>
              <a:spcBef>
                <a:spcPct val="20000"/>
              </a:spcBef>
              <a:buFontTx/>
              <a:buChar char="-"/>
            </a:pPr>
            <a:r>
              <a:rPr lang="en-US" sz="2200" dirty="0">
                <a:latin typeface="Calibri" pitchFamily="34" charset="0"/>
              </a:rPr>
              <a:t>healthy liver clears majority of portal vein ammonia </a:t>
            </a:r>
          </a:p>
          <a:p>
            <a:pPr marL="1257300" lvl="2" indent="-342900">
              <a:lnSpc>
                <a:spcPct val="80000"/>
              </a:lnSpc>
              <a:spcBef>
                <a:spcPct val="20000"/>
              </a:spcBef>
              <a:buFontTx/>
              <a:buChar char="-"/>
            </a:pPr>
            <a:r>
              <a:rPr lang="en-US" sz="2200" dirty="0">
                <a:latin typeface="Calibri" pitchFamily="34" charset="0"/>
              </a:rPr>
              <a:t>this mechanism fails in liver disease</a:t>
            </a:r>
          </a:p>
          <a:p>
            <a:pPr marL="1257300" lvl="2" indent="-342900">
              <a:lnSpc>
                <a:spcPct val="80000"/>
              </a:lnSpc>
              <a:spcBef>
                <a:spcPct val="20000"/>
              </a:spcBef>
              <a:buFontTx/>
              <a:buChar char="-"/>
            </a:pPr>
            <a:r>
              <a:rPr lang="en-US" sz="2200" dirty="0">
                <a:latin typeface="Calibri" pitchFamily="34" charset="0"/>
              </a:rPr>
              <a:t>ammonia rises &amp; reaches systemic circulation </a:t>
            </a:r>
            <a:r>
              <a:rPr lang="en-US" sz="2200" dirty="0">
                <a:latin typeface="Calibri" pitchFamily="34" charset="0"/>
                <a:sym typeface="Wingdings" pitchFamily="2" charset="2"/>
              </a:rPr>
              <a:t> </a:t>
            </a:r>
            <a:r>
              <a:rPr lang="en-US" sz="2200" dirty="0">
                <a:latin typeface="Calibri" pitchFamily="34" charset="0"/>
              </a:rPr>
              <a:t>crosses BBB </a:t>
            </a:r>
            <a:r>
              <a:rPr lang="en-US" sz="2200" dirty="0">
                <a:latin typeface="Calibri" pitchFamily="34" charset="0"/>
                <a:sym typeface="Wingdings"/>
              </a:rPr>
              <a:t> </a:t>
            </a:r>
            <a:r>
              <a:rPr lang="en-US" sz="2200" dirty="0">
                <a:latin typeface="Calibri" pitchFamily="34" charset="0"/>
                <a:sym typeface="Wingdings" pitchFamily="2" charset="2"/>
              </a:rPr>
              <a:t>astrocytes </a:t>
            </a:r>
            <a:r>
              <a:rPr lang="en-US" sz="2200" dirty="0">
                <a:latin typeface="Calibri" pitchFamily="34" charset="0"/>
                <a:sym typeface="Wingdings"/>
              </a:rPr>
              <a:t> low level </a:t>
            </a:r>
            <a:r>
              <a:rPr lang="en-US" sz="2200" dirty="0">
                <a:latin typeface="Calibri" pitchFamily="34" charset="0"/>
                <a:sym typeface="Wingdings" pitchFamily="2" charset="2"/>
              </a:rPr>
              <a:t>cerebral </a:t>
            </a:r>
            <a:r>
              <a:rPr lang="en-US" sz="2200" dirty="0" err="1">
                <a:latin typeface="Calibri" pitchFamily="34" charset="0"/>
                <a:sym typeface="Wingdings" pitchFamily="2" charset="2"/>
              </a:rPr>
              <a:t>oedema</a:t>
            </a:r>
            <a:r>
              <a:rPr lang="en-US" sz="2200" dirty="0">
                <a:latin typeface="Calibri" pitchFamily="34" charset="0"/>
                <a:sym typeface="Wingdings" pitchFamily="2" charset="2"/>
              </a:rPr>
              <a:t> </a:t>
            </a:r>
          </a:p>
          <a:p>
            <a:pPr marL="342900" indent="-342900">
              <a:lnSpc>
                <a:spcPct val="80000"/>
              </a:lnSpc>
              <a:spcBef>
                <a:spcPct val="20000"/>
              </a:spcBef>
              <a:buFont typeface="Arial"/>
              <a:buChar char="•"/>
            </a:pPr>
            <a:endParaRPr lang="en-US" sz="2200" dirty="0">
              <a:latin typeface="Calibri" pitchFamily="34" charset="0"/>
              <a:sym typeface="Wingdings" pitchFamily="2" charset="2"/>
            </a:endParaRPr>
          </a:p>
          <a:p>
            <a:pPr marL="342900" indent="-342900">
              <a:lnSpc>
                <a:spcPct val="80000"/>
              </a:lnSpc>
              <a:spcBef>
                <a:spcPct val="20000"/>
              </a:spcBef>
              <a:buFont typeface="Arial"/>
              <a:buChar char="•"/>
            </a:pPr>
            <a:r>
              <a:rPr lang="en-US" sz="2200" dirty="0">
                <a:latin typeface="Calibri" pitchFamily="34" charset="0"/>
                <a:sym typeface="Wingdings" pitchFamily="2" charset="2"/>
              </a:rPr>
              <a:t>Arterial ammonia raised in 90% patients with HE</a:t>
            </a:r>
          </a:p>
          <a:p>
            <a:pPr lvl="1">
              <a:lnSpc>
                <a:spcPct val="80000"/>
              </a:lnSpc>
              <a:spcBef>
                <a:spcPct val="20000"/>
              </a:spcBef>
            </a:pPr>
            <a:endParaRPr lang="en-US" sz="2200" dirty="0">
              <a:latin typeface="Calibri" pitchFamily="34" charset="0"/>
              <a:sym typeface="Wingdings" pitchFamily="2" charset="2"/>
            </a:endParaRPr>
          </a:p>
          <a:p>
            <a:pPr lvl="1">
              <a:lnSpc>
                <a:spcPct val="80000"/>
              </a:lnSpc>
              <a:spcBef>
                <a:spcPct val="20000"/>
              </a:spcBef>
            </a:pPr>
            <a:endParaRPr lang="en-US" sz="2200" dirty="0">
              <a:latin typeface="Calibri" pitchFamily="34" charset="0"/>
              <a:sym typeface="Wingdings" pitchFamily="2" charset="2"/>
            </a:endParaRPr>
          </a:p>
          <a:p>
            <a:pPr marL="342900" indent="-342900">
              <a:lnSpc>
                <a:spcPct val="80000"/>
              </a:lnSpc>
              <a:spcBef>
                <a:spcPct val="20000"/>
              </a:spcBef>
              <a:buFontTx/>
              <a:buChar char="-"/>
            </a:pPr>
            <a:endParaRPr lang="en-US" sz="2200" dirty="0">
              <a:latin typeface="Calibri" pitchFamily="34" charset="0"/>
              <a:sym typeface="Wingdings" pitchFamily="2" charset="2"/>
            </a:endParaRPr>
          </a:p>
          <a:p>
            <a:pPr marL="742950" lvl="1" indent="-285750">
              <a:lnSpc>
                <a:spcPct val="80000"/>
              </a:lnSpc>
              <a:spcBef>
                <a:spcPct val="20000"/>
              </a:spcBef>
              <a:buFont typeface="Arial" charset="0"/>
              <a:buChar char="–"/>
            </a:pPr>
            <a:endParaRPr lang="en-US" sz="2000" dirty="0">
              <a:latin typeface="Calibri" pitchFamily="34" charset="0"/>
            </a:endParaRPr>
          </a:p>
          <a:p>
            <a:pPr marL="742950" lvl="1" indent="-285750">
              <a:lnSpc>
                <a:spcPct val="80000"/>
              </a:lnSpc>
              <a:spcBef>
                <a:spcPct val="20000"/>
              </a:spcBef>
              <a:buFont typeface="Arial" charset="0"/>
              <a:buNone/>
            </a:pPr>
            <a:endParaRPr lang="en-US" sz="2000" dirty="0">
              <a:latin typeface="Calibri"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67544" y="548680"/>
            <a:ext cx="8229600" cy="2448000"/>
          </a:xfrm>
        </p:spPr>
        <p:txBody>
          <a:bodyPr rtlCol="0">
            <a:normAutofit/>
          </a:bodyPr>
          <a:lstStyle/>
          <a:p>
            <a:pPr lvl="1" eaLnBrk="1" fontAlgn="auto" hangingPunct="1">
              <a:spcAft>
                <a:spcPts val="0"/>
              </a:spcAft>
              <a:buFont typeface="Arial" pitchFamily="34" charset="0"/>
              <a:buNone/>
              <a:defRPr/>
            </a:pPr>
            <a:endParaRPr lang="en-GB" dirty="0"/>
          </a:p>
          <a:p>
            <a:pPr eaLnBrk="1" fontAlgn="auto" hangingPunct="1">
              <a:spcAft>
                <a:spcPts val="0"/>
              </a:spcAft>
              <a:buFont typeface="Arial" pitchFamily="34" charset="0"/>
              <a:buChar char="•"/>
              <a:defRPr/>
            </a:pPr>
            <a:r>
              <a:rPr lang="en-GB" dirty="0"/>
              <a:t>Consider </a:t>
            </a:r>
            <a:r>
              <a:rPr lang="en-GB" dirty="0" err="1"/>
              <a:t>rifaximin</a:t>
            </a:r>
            <a:r>
              <a:rPr lang="en-GB" dirty="0"/>
              <a:t> after 1</a:t>
            </a:r>
            <a:r>
              <a:rPr lang="en-GB" baseline="30000" dirty="0"/>
              <a:t>st</a:t>
            </a:r>
            <a:r>
              <a:rPr lang="en-GB" dirty="0"/>
              <a:t> episode of HE (550mg </a:t>
            </a:r>
            <a:r>
              <a:rPr lang="en-GB" dirty="0" err="1"/>
              <a:t>bd</a:t>
            </a:r>
            <a:r>
              <a:rPr lang="en-GB" dirty="0"/>
              <a:t>)</a:t>
            </a:r>
          </a:p>
          <a:p>
            <a:pPr lvl="1" eaLnBrk="1" fontAlgn="auto" hangingPunct="1">
              <a:spcAft>
                <a:spcPts val="0"/>
              </a:spcAft>
              <a:buFont typeface="Arial" pitchFamily="34" charset="0"/>
              <a:buChar char="–"/>
              <a:defRPr/>
            </a:pPr>
            <a:r>
              <a:rPr lang="en-GB" dirty="0"/>
              <a:t>semi-synthetic derivate of </a:t>
            </a:r>
            <a:r>
              <a:rPr lang="en-GB" dirty="0" err="1"/>
              <a:t>rifamycin</a:t>
            </a:r>
            <a:endParaRPr lang="en-GB" dirty="0"/>
          </a:p>
          <a:p>
            <a:pPr lvl="1" eaLnBrk="1" fontAlgn="auto" hangingPunct="1">
              <a:spcAft>
                <a:spcPts val="0"/>
              </a:spcAft>
              <a:buFont typeface="Arial" pitchFamily="34" charset="0"/>
              <a:buChar char="–"/>
              <a:defRPr/>
            </a:pPr>
            <a:r>
              <a:rPr lang="en-GB" dirty="0"/>
              <a:t>non-absorbed</a:t>
            </a:r>
          </a:p>
          <a:p>
            <a:pPr lvl="1" eaLnBrk="1" fontAlgn="auto" hangingPunct="1">
              <a:spcAft>
                <a:spcPts val="0"/>
              </a:spcAft>
              <a:buFont typeface="Arial" pitchFamily="34" charset="0"/>
              <a:buChar char="–"/>
              <a:defRPr/>
            </a:pPr>
            <a:r>
              <a:rPr lang="en-GB" dirty="0"/>
              <a:t>decreases intestinal production and absorption of ammonia</a:t>
            </a:r>
          </a:p>
          <a:p>
            <a:pPr lvl="1" eaLnBrk="1" fontAlgn="auto" hangingPunct="1">
              <a:spcAft>
                <a:spcPts val="0"/>
              </a:spcAft>
              <a:buFont typeface="Arial" pitchFamily="34" charset="0"/>
              <a:buChar char="–"/>
              <a:defRPr/>
            </a:pPr>
            <a:r>
              <a:rPr lang="en-GB" dirty="0"/>
              <a:t>prolongs remission &amp; reduces hospital admission for HE</a:t>
            </a:r>
          </a:p>
        </p:txBody>
      </p:sp>
    </p:spTree>
    <p:extLst>
      <p:ext uri="{BB962C8B-B14F-4D97-AF65-F5344CB8AC3E}">
        <p14:creationId xmlns:p14="http://schemas.microsoft.com/office/powerpoint/2010/main" val="40407687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pPr eaLnBrk="1" hangingPunct="1"/>
            <a:r>
              <a:rPr lang="en-GB"/>
              <a:t>7) Other</a:t>
            </a:r>
          </a:p>
        </p:txBody>
      </p:sp>
      <p:pic>
        <p:nvPicPr>
          <p:cNvPr id="40962" name="Picture 3"/>
          <p:cNvPicPr>
            <a:picLocks noChangeAspect="1" noChangeArrowheads="1"/>
          </p:cNvPicPr>
          <p:nvPr/>
        </p:nvPicPr>
        <p:blipFill>
          <a:blip r:embed="rId2" cstate="print"/>
          <a:srcRect/>
          <a:stretch>
            <a:fillRect/>
          </a:stretch>
        </p:blipFill>
        <p:spPr bwMode="auto">
          <a:xfrm>
            <a:off x="85725" y="1484313"/>
            <a:ext cx="9058275" cy="1160462"/>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pPr eaLnBrk="1" hangingPunct="1"/>
            <a:r>
              <a:rPr lang="en-US"/>
              <a:t>Summary</a:t>
            </a:r>
          </a:p>
        </p:txBody>
      </p:sp>
      <p:sp>
        <p:nvSpPr>
          <p:cNvPr id="41986" name="Content Placeholder 2"/>
          <p:cNvSpPr>
            <a:spLocks noGrp="1"/>
          </p:cNvSpPr>
          <p:nvPr>
            <p:ph idx="1"/>
          </p:nvPr>
        </p:nvSpPr>
        <p:spPr>
          <a:xfrm>
            <a:off x="457200" y="1600200"/>
            <a:ext cx="8507288" cy="4525963"/>
          </a:xfrm>
        </p:spPr>
        <p:txBody>
          <a:bodyPr/>
          <a:lstStyle/>
          <a:p>
            <a:pPr eaLnBrk="1" hangingPunct="1">
              <a:lnSpc>
                <a:spcPct val="90000"/>
              </a:lnSpc>
            </a:pPr>
            <a:r>
              <a:rPr lang="en-US" sz="3000" dirty="0"/>
              <a:t>Decompensated cirrhosis is common and carries high inpatient mortality</a:t>
            </a:r>
          </a:p>
          <a:p>
            <a:pPr marL="457200" lvl="1" indent="0" eaLnBrk="1" hangingPunct="1">
              <a:lnSpc>
                <a:spcPct val="90000"/>
              </a:lnSpc>
              <a:buFont typeface="Arial" charset="0"/>
              <a:buNone/>
            </a:pPr>
            <a:endParaRPr lang="en-US" sz="2600" dirty="0"/>
          </a:p>
          <a:p>
            <a:pPr eaLnBrk="1" hangingPunct="1">
              <a:lnSpc>
                <a:spcPct val="90000"/>
              </a:lnSpc>
            </a:pPr>
            <a:r>
              <a:rPr lang="en-US" sz="3000" dirty="0"/>
              <a:t>Early investigation and initiation appropriate therapy saves lives</a:t>
            </a:r>
          </a:p>
          <a:p>
            <a:pPr marL="457200" lvl="1" indent="0" eaLnBrk="1" hangingPunct="1">
              <a:lnSpc>
                <a:spcPct val="90000"/>
              </a:lnSpc>
            </a:pPr>
            <a:r>
              <a:rPr lang="en-US" sz="2600" dirty="0"/>
              <a:t> use BSG/BASL care bundle to guide initial Ix/</a:t>
            </a:r>
            <a:r>
              <a:rPr lang="en-US" sz="2600" dirty="0" err="1"/>
              <a:t>Mx</a:t>
            </a:r>
            <a:r>
              <a:rPr lang="en-US" sz="2600" dirty="0"/>
              <a:t> (aim to complete within 6h admission)</a:t>
            </a:r>
          </a:p>
          <a:p>
            <a:pPr marL="457200" lvl="1" indent="0" eaLnBrk="1" hangingPunct="1">
              <a:lnSpc>
                <a:spcPct val="90000"/>
              </a:lnSpc>
            </a:pPr>
            <a:r>
              <a:rPr lang="en-US" sz="2600" dirty="0"/>
              <a:t> print out bundle, complete &amp; file in patient’s notes</a:t>
            </a:r>
          </a:p>
          <a:p>
            <a:pPr marL="457200" lvl="1" indent="0" eaLnBrk="1" hangingPunct="1">
              <a:lnSpc>
                <a:spcPct val="90000"/>
              </a:lnSpc>
            </a:pPr>
            <a:r>
              <a:rPr lang="en-US" sz="2600" dirty="0"/>
              <a:t> aim for GI review within 1</a:t>
            </a:r>
            <a:r>
              <a:rPr lang="en-US" sz="2600" baseline="30000" dirty="0"/>
              <a:t>st</a:t>
            </a:r>
            <a:r>
              <a:rPr lang="en-US" sz="2600" dirty="0"/>
              <a:t> 24h admission</a:t>
            </a:r>
          </a:p>
          <a:p>
            <a:pPr marL="857250" lvl="2" indent="0" eaLnBrk="1" hangingPunct="1">
              <a:lnSpc>
                <a:spcPct val="90000"/>
              </a:lnSpc>
            </a:pPr>
            <a:r>
              <a:rPr lang="en-US" sz="2000" dirty="0"/>
              <a:t> For urgent (same day) GI review, contact on-call                                               consultant via ARU (if in QEUH)</a:t>
            </a:r>
          </a:p>
          <a:p>
            <a:pPr marL="857250" lvl="2" indent="0" eaLnBrk="1" hangingPunct="1">
              <a:lnSpc>
                <a:spcPct val="90000"/>
              </a:lnSpc>
            </a:pPr>
            <a:r>
              <a:rPr lang="en-US" sz="2000" dirty="0"/>
              <a:t> Referral box on wall at nurses station                                                                                    in ARU 3 – aim to see within 24h</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a:t>Liver Disease – Handy Apps/Webcasts</a:t>
            </a:r>
          </a:p>
        </p:txBody>
      </p:sp>
      <p:sp>
        <p:nvSpPr>
          <p:cNvPr id="3" name="Content Placeholder 2"/>
          <p:cNvSpPr>
            <a:spLocks noGrp="1"/>
          </p:cNvSpPr>
          <p:nvPr>
            <p:ph idx="1"/>
          </p:nvPr>
        </p:nvSpPr>
        <p:spPr>
          <a:xfrm>
            <a:off x="457200" y="1600200"/>
            <a:ext cx="6779096" cy="4525963"/>
          </a:xfrm>
        </p:spPr>
        <p:txBody>
          <a:bodyPr rtlCol="0">
            <a:normAutofit fontScale="92500" lnSpcReduction="20000"/>
          </a:bodyPr>
          <a:lstStyle/>
          <a:p>
            <a:pPr marL="0" indent="0" eaLnBrk="1" fontAlgn="auto" hangingPunct="1">
              <a:spcAft>
                <a:spcPts val="0"/>
              </a:spcAft>
              <a:buFont typeface="Arial" pitchFamily="34" charset="0"/>
              <a:buNone/>
              <a:defRPr/>
            </a:pPr>
            <a:r>
              <a:rPr lang="en-US" sz="2400" dirty="0"/>
              <a:t>QEUH Gastro home page – via </a:t>
            </a:r>
            <a:r>
              <a:rPr lang="en-US" sz="2400" dirty="0" err="1"/>
              <a:t>Staffnet</a:t>
            </a:r>
            <a:endParaRPr lang="en-US" sz="2400" dirty="0"/>
          </a:p>
          <a:p>
            <a:pPr marL="0" indent="0" eaLnBrk="1" fontAlgn="auto" hangingPunct="1">
              <a:spcAft>
                <a:spcPts val="0"/>
              </a:spcAft>
              <a:buFont typeface="Arial" pitchFamily="34" charset="0"/>
              <a:buNone/>
              <a:defRPr/>
            </a:pPr>
            <a:endParaRPr lang="en-US" sz="2400" dirty="0"/>
          </a:p>
          <a:p>
            <a:pPr marL="0" indent="0" eaLnBrk="1" fontAlgn="auto" hangingPunct="1">
              <a:spcAft>
                <a:spcPts val="0"/>
              </a:spcAft>
              <a:buFont typeface="Arial" pitchFamily="34" charset="0"/>
              <a:buNone/>
              <a:defRPr/>
            </a:pPr>
            <a:r>
              <a:rPr lang="en-US" sz="2400" dirty="0"/>
              <a:t>SSG: Digest This Webcasts</a:t>
            </a:r>
          </a:p>
          <a:p>
            <a:pPr marL="0" indent="0" eaLnBrk="1" fontAlgn="auto" hangingPunct="1">
              <a:spcAft>
                <a:spcPts val="0"/>
              </a:spcAft>
              <a:buFont typeface="Arial" pitchFamily="34" charset="0"/>
              <a:buNone/>
              <a:defRPr/>
            </a:pPr>
            <a:r>
              <a:rPr lang="en-US" sz="2400" dirty="0">
                <a:hlinkClick r:id="rId2"/>
              </a:rPr>
              <a:t>http://www.thessg.org/digest-this/digest</a:t>
            </a:r>
            <a:endParaRPr lang="en-US" sz="2400" dirty="0"/>
          </a:p>
          <a:p>
            <a:pPr marL="0" indent="0" eaLnBrk="1" fontAlgn="auto" hangingPunct="1">
              <a:spcAft>
                <a:spcPts val="0"/>
              </a:spcAft>
              <a:buFont typeface="Arial" pitchFamily="34" charset="0"/>
              <a:buNone/>
              <a:defRPr/>
            </a:pPr>
            <a:endParaRPr lang="en-US" sz="2400" dirty="0"/>
          </a:p>
          <a:p>
            <a:pPr marL="0" indent="0" eaLnBrk="1" fontAlgn="auto" hangingPunct="1">
              <a:spcAft>
                <a:spcPts val="0"/>
              </a:spcAft>
              <a:buFont typeface="Arial" pitchFamily="34" charset="0"/>
              <a:buNone/>
              <a:defRPr/>
            </a:pPr>
            <a:r>
              <a:rPr lang="en-US" sz="2400" dirty="0"/>
              <a:t>EASL: </a:t>
            </a:r>
            <a:r>
              <a:rPr lang="en-US" sz="2400" dirty="0" err="1"/>
              <a:t>iLiver</a:t>
            </a:r>
            <a:r>
              <a:rPr lang="en-US" sz="2400" dirty="0"/>
              <a:t> App</a:t>
            </a:r>
          </a:p>
          <a:p>
            <a:pPr marL="0" indent="0" eaLnBrk="1" fontAlgn="auto" hangingPunct="1">
              <a:spcAft>
                <a:spcPts val="0"/>
              </a:spcAft>
              <a:buFont typeface="Arial" pitchFamily="34" charset="0"/>
              <a:buNone/>
              <a:defRPr/>
            </a:pPr>
            <a:r>
              <a:rPr lang="en-US" sz="2400" dirty="0">
                <a:hlinkClick r:id="rId3"/>
              </a:rPr>
              <a:t>http://www.easl.eu/research/training-the-liver-study/easl-educational-tools/iliver-application</a:t>
            </a:r>
            <a:endParaRPr lang="en-US" sz="2400" dirty="0"/>
          </a:p>
          <a:p>
            <a:pPr marL="0" indent="0" eaLnBrk="1" fontAlgn="auto" hangingPunct="1">
              <a:spcAft>
                <a:spcPts val="0"/>
              </a:spcAft>
              <a:buFont typeface="Arial" pitchFamily="34" charset="0"/>
              <a:buNone/>
              <a:defRPr/>
            </a:pPr>
            <a:endParaRPr lang="en-US" dirty="0"/>
          </a:p>
          <a:p>
            <a:pPr marL="0" indent="0" eaLnBrk="1" fontAlgn="auto" hangingPunct="1">
              <a:spcAft>
                <a:spcPts val="0"/>
              </a:spcAft>
              <a:buFont typeface="Arial" pitchFamily="34" charset="0"/>
              <a:buNone/>
              <a:defRPr/>
            </a:pPr>
            <a:r>
              <a:rPr lang="en-US" sz="2200" dirty="0"/>
              <a:t>BSG: Gastroenterology Handbook: A Guide for Junior Doctors Based on the Ward</a:t>
            </a:r>
          </a:p>
          <a:p>
            <a:pPr marL="0" indent="0" eaLnBrk="1" fontAlgn="auto" hangingPunct="1">
              <a:spcAft>
                <a:spcPts val="0"/>
              </a:spcAft>
              <a:buFont typeface="Arial" pitchFamily="34" charset="0"/>
              <a:buNone/>
              <a:defRPr/>
            </a:pPr>
            <a:r>
              <a:rPr lang="en-US" sz="2200" dirty="0">
                <a:hlinkClick r:id="rId4"/>
              </a:rPr>
              <a:t>http://www.bsg.org.uk/sections/trainees-training/bsg-gastroenterology-handbook-a-guide-for-junior-doctors-based-on-the-ward.html</a:t>
            </a:r>
            <a:endParaRPr lang="en-US" sz="2200" dirty="0"/>
          </a:p>
          <a:p>
            <a:pPr marL="0" indent="0" eaLnBrk="1" fontAlgn="auto" hangingPunct="1">
              <a:spcAft>
                <a:spcPts val="0"/>
              </a:spcAft>
              <a:buFont typeface="Arial" pitchFamily="34" charset="0"/>
              <a:buNone/>
              <a:defRPr/>
            </a:pPr>
            <a:endParaRPr lang="en-US" dirty="0"/>
          </a:p>
          <a:p>
            <a:pPr marL="0" indent="0" eaLnBrk="1" fontAlgn="auto" hangingPunct="1">
              <a:spcAft>
                <a:spcPts val="0"/>
              </a:spcAft>
              <a:buFont typeface="Arial" pitchFamily="34" charset="0"/>
              <a:buNone/>
              <a:defRPr/>
            </a:pPr>
            <a:endParaRPr lang="en-US" dirty="0"/>
          </a:p>
          <a:p>
            <a:pPr marL="0" indent="0" eaLnBrk="1" fontAlgn="auto" hangingPunct="1">
              <a:spcAft>
                <a:spcPts val="0"/>
              </a:spcAft>
              <a:buFont typeface="Arial" pitchFamily="34" charset="0"/>
              <a:buNone/>
              <a:defRPr/>
            </a:pPr>
            <a:endParaRPr lang="en-US" dirty="0"/>
          </a:p>
          <a:p>
            <a:pPr marL="0" indent="0" eaLnBrk="1" fontAlgn="auto" hangingPunct="1">
              <a:spcAft>
                <a:spcPts val="0"/>
              </a:spcAft>
              <a:buFont typeface="Arial" pitchFamily="34" charset="0"/>
              <a:buNone/>
              <a:defRPr/>
            </a:pP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a:t>References</a:t>
            </a:r>
          </a:p>
        </p:txBody>
      </p:sp>
      <p:sp>
        <p:nvSpPr>
          <p:cNvPr id="3" name="Content Placeholder 2"/>
          <p:cNvSpPr>
            <a:spLocks noGrp="1"/>
          </p:cNvSpPr>
          <p:nvPr>
            <p:ph idx="1"/>
          </p:nvPr>
        </p:nvSpPr>
        <p:spPr>
          <a:xfrm>
            <a:off x="323850" y="1628775"/>
            <a:ext cx="8507413" cy="4176713"/>
          </a:xfrm>
        </p:spPr>
        <p:txBody>
          <a:bodyPr rtlCol="0">
            <a:normAutofit/>
          </a:bodyPr>
          <a:lstStyle/>
          <a:p>
            <a:pPr marL="0" indent="0" eaLnBrk="1" fontAlgn="auto" hangingPunct="1">
              <a:spcAft>
                <a:spcPts val="0"/>
              </a:spcAft>
              <a:buFont typeface="Arial" pitchFamily="34" charset="0"/>
              <a:buNone/>
              <a:defRPr/>
            </a:pPr>
            <a:r>
              <a:rPr lang="en-US" sz="2200" dirty="0"/>
              <a:t>Public Health Information for Scotland: Chronic Liver Disease</a:t>
            </a:r>
          </a:p>
          <a:p>
            <a:pPr marL="0" indent="0" eaLnBrk="1" fontAlgn="auto" hangingPunct="1">
              <a:spcAft>
                <a:spcPts val="0"/>
              </a:spcAft>
              <a:buFont typeface="Arial" pitchFamily="34" charset="0"/>
              <a:buNone/>
              <a:defRPr/>
            </a:pPr>
            <a:r>
              <a:rPr lang="en-US" sz="2200" dirty="0">
                <a:hlinkClick r:id="rId2"/>
              </a:rPr>
              <a:t>http://www.scotpho.org.uk/health-wellbeing-and-disease/chronic-liver-disease/key-points</a:t>
            </a:r>
            <a:endParaRPr lang="en-US" sz="2200" dirty="0"/>
          </a:p>
          <a:p>
            <a:pPr marL="0" indent="0" eaLnBrk="1" fontAlgn="auto" hangingPunct="1">
              <a:spcAft>
                <a:spcPts val="0"/>
              </a:spcAft>
              <a:buFont typeface="Arial" pitchFamily="34" charset="0"/>
              <a:buNone/>
              <a:defRPr/>
            </a:pPr>
            <a:endParaRPr lang="en-US" sz="2200" dirty="0"/>
          </a:p>
          <a:p>
            <a:pPr marL="0" indent="0" eaLnBrk="1" fontAlgn="auto" hangingPunct="1">
              <a:spcAft>
                <a:spcPts val="0"/>
              </a:spcAft>
              <a:buFont typeface="Arial" pitchFamily="34" charset="0"/>
              <a:buNone/>
              <a:defRPr/>
            </a:pPr>
            <a:r>
              <a:rPr lang="en-US" sz="2200" dirty="0"/>
              <a:t>BSG – BASL Decompensated Cirrhosis Care Bundle – First 24 hours</a:t>
            </a:r>
          </a:p>
          <a:p>
            <a:pPr marL="0" indent="0" eaLnBrk="1" fontAlgn="auto" hangingPunct="1">
              <a:spcAft>
                <a:spcPts val="0"/>
              </a:spcAft>
              <a:buFont typeface="Arial" pitchFamily="34" charset="0"/>
              <a:buNone/>
              <a:defRPr/>
            </a:pPr>
            <a:r>
              <a:rPr lang="en-US" sz="2200" dirty="0">
                <a:hlinkClick r:id="rId3"/>
              </a:rPr>
              <a:t>http://www.bsg.org.uk/care-bundles/care-bundles-general/decompensated-cirrhosis-care-bundle-first-24-hours.html</a:t>
            </a:r>
            <a:endParaRPr lang="en-US" sz="2200" dirty="0"/>
          </a:p>
          <a:p>
            <a:pPr marL="0" indent="0" eaLnBrk="1" fontAlgn="auto" hangingPunct="1">
              <a:spcAft>
                <a:spcPts val="0"/>
              </a:spcAft>
              <a:buFont typeface="Arial" pitchFamily="34" charset="0"/>
              <a:buNone/>
              <a:defRPr/>
            </a:pPr>
            <a:endParaRPr lang="en-US" sz="2200" dirty="0"/>
          </a:p>
          <a:p>
            <a:pPr marL="0" indent="0" eaLnBrk="1" fontAlgn="auto" hangingPunct="1">
              <a:spcAft>
                <a:spcPts val="0"/>
              </a:spcAft>
              <a:buFont typeface="Arial" pitchFamily="34" charset="0"/>
              <a:buNone/>
              <a:defRPr/>
            </a:pPr>
            <a:r>
              <a:rPr lang="en-US" sz="2200" dirty="0"/>
              <a:t>BSG: Guidelines on the Management of Ascites in Cirrhosis (2006)</a:t>
            </a:r>
          </a:p>
          <a:p>
            <a:pPr marL="0" indent="0" eaLnBrk="1" fontAlgn="auto" hangingPunct="1">
              <a:spcAft>
                <a:spcPts val="0"/>
              </a:spcAft>
              <a:buFont typeface="Arial" pitchFamily="34" charset="0"/>
              <a:buNone/>
              <a:defRPr/>
            </a:pPr>
            <a:r>
              <a:rPr lang="en-US" sz="2200" dirty="0">
                <a:hlinkClick r:id="rId4"/>
              </a:rPr>
              <a:t>http://www.bsg.org.uk/images/stories/docs/clinical/guidelines/liver/ascites_cirrhosis.pdf</a:t>
            </a:r>
            <a:endParaRPr lang="en-US" sz="2200" dirty="0"/>
          </a:p>
          <a:p>
            <a:pPr marL="0" indent="0" eaLnBrk="1" fontAlgn="auto" hangingPunct="1">
              <a:spcAft>
                <a:spcPts val="0"/>
              </a:spcAft>
              <a:buFont typeface="Arial" pitchFamily="34" charset="0"/>
              <a:buNone/>
              <a:defRPr/>
            </a:pPr>
            <a:endParaRPr lang="en-US" sz="1800" dirty="0"/>
          </a:p>
          <a:p>
            <a:pPr marL="0" indent="0" eaLnBrk="1" fontAlgn="auto" hangingPunct="1">
              <a:spcAft>
                <a:spcPts val="0"/>
              </a:spcAft>
              <a:buFont typeface="Arial" pitchFamily="34" charset="0"/>
              <a:buNone/>
              <a:defRPr/>
            </a:pPr>
            <a:endParaRPr lang="en-US" sz="1800" dirty="0"/>
          </a:p>
          <a:p>
            <a:pPr marL="0" indent="0" eaLnBrk="1" fontAlgn="auto" hangingPunct="1">
              <a:spcAft>
                <a:spcPts val="0"/>
              </a:spcAft>
              <a:buFont typeface="Arial" pitchFamily="34" charset="0"/>
              <a:buNone/>
              <a:defRPr/>
            </a:pPr>
            <a:endParaRPr lang="en-US" dirty="0"/>
          </a:p>
          <a:p>
            <a:pPr marL="0" indent="0" eaLnBrk="1" fontAlgn="auto" hangingPunct="1">
              <a:spcAft>
                <a:spcPts val="0"/>
              </a:spcAft>
              <a:buFont typeface="Arial" pitchFamily="34" charset="0"/>
              <a:buNone/>
              <a:defRPr/>
            </a:pPr>
            <a:endParaRPr lang="en-US" dirty="0"/>
          </a:p>
          <a:p>
            <a:pPr marL="0" indent="0" eaLnBrk="1" fontAlgn="auto" hangingPunct="1">
              <a:spcAft>
                <a:spcPts val="0"/>
              </a:spcAft>
              <a:buFont typeface="Arial" pitchFamily="34" charset="0"/>
              <a:buNone/>
              <a:defRPr/>
            </a:pP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sz="2400" dirty="0"/>
              <a:t>Thank you</a:t>
            </a:r>
          </a:p>
          <a:p>
            <a:r>
              <a:rPr lang="en-GB" sz="2400" dirty="0"/>
              <a:t>Please fill out the feedback form for your certificate of learning</a:t>
            </a:r>
          </a:p>
        </p:txBody>
      </p:sp>
    </p:spTree>
    <p:extLst>
      <p:ext uri="{BB962C8B-B14F-4D97-AF65-F5344CB8AC3E}">
        <p14:creationId xmlns:p14="http://schemas.microsoft.com/office/powerpoint/2010/main" val="1305304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AutoShape 2" descr="Dracula was not from Exeter,' insists Bram Stoker descendant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44036" name="Picture 4" descr="Dracula was not from Exeter,' insists Bram Stoker descendant ..."/>
          <p:cNvPicPr>
            <a:picLocks noChangeAspect="1" noChangeArrowheads="1"/>
          </p:cNvPicPr>
          <p:nvPr/>
        </p:nvPicPr>
        <p:blipFill>
          <a:blip r:embed="rId2" cstate="print"/>
          <a:srcRect/>
          <a:stretch>
            <a:fillRect/>
          </a:stretch>
        </p:blipFill>
        <p:spPr bwMode="auto">
          <a:xfrm>
            <a:off x="323527" y="476672"/>
            <a:ext cx="3360373" cy="2016224"/>
          </a:xfrm>
          <a:prstGeom prst="rect">
            <a:avLst/>
          </a:prstGeom>
          <a:noFill/>
        </p:spPr>
      </p:pic>
      <p:pic>
        <p:nvPicPr>
          <p:cNvPr id="44038" name="Picture 6" descr="Frankenstein in popular culture - Wikipedia"/>
          <p:cNvPicPr>
            <a:picLocks noChangeAspect="1" noChangeArrowheads="1"/>
          </p:cNvPicPr>
          <p:nvPr/>
        </p:nvPicPr>
        <p:blipFill>
          <a:blip r:embed="rId3" cstate="print"/>
          <a:srcRect/>
          <a:stretch>
            <a:fillRect/>
          </a:stretch>
        </p:blipFill>
        <p:spPr bwMode="auto">
          <a:xfrm>
            <a:off x="5652120" y="404664"/>
            <a:ext cx="2811972" cy="3530273"/>
          </a:xfrm>
          <a:prstGeom prst="rect">
            <a:avLst/>
          </a:prstGeom>
          <a:noFill/>
        </p:spPr>
      </p:pic>
      <p:pic>
        <p:nvPicPr>
          <p:cNvPr id="44040" name="Picture 8" descr="Movie Monsters...Modern vs Mainstream! (May Monster Madness Day 6 ..."/>
          <p:cNvPicPr>
            <a:picLocks noChangeAspect="1" noChangeArrowheads="1"/>
          </p:cNvPicPr>
          <p:nvPr/>
        </p:nvPicPr>
        <p:blipFill>
          <a:blip r:embed="rId4" cstate="print"/>
          <a:srcRect/>
          <a:stretch>
            <a:fillRect/>
          </a:stretch>
        </p:blipFill>
        <p:spPr bwMode="auto">
          <a:xfrm>
            <a:off x="3167337" y="1340768"/>
            <a:ext cx="2592288" cy="3344888"/>
          </a:xfrm>
          <a:prstGeom prst="rect">
            <a:avLst/>
          </a:prstGeom>
          <a:noFill/>
        </p:spPr>
      </p:pic>
      <p:pic>
        <p:nvPicPr>
          <p:cNvPr id="44042" name="Picture 10" descr="Nosferatu (1922) - Trailer - YouTube"/>
          <p:cNvPicPr>
            <a:picLocks noChangeAspect="1" noChangeArrowheads="1"/>
          </p:cNvPicPr>
          <p:nvPr/>
        </p:nvPicPr>
        <p:blipFill>
          <a:blip r:embed="rId5" cstate="print"/>
          <a:srcRect/>
          <a:stretch>
            <a:fillRect/>
          </a:stretch>
        </p:blipFill>
        <p:spPr bwMode="auto">
          <a:xfrm>
            <a:off x="323528" y="4149080"/>
            <a:ext cx="2843809" cy="2132857"/>
          </a:xfrm>
          <a:prstGeom prst="rect">
            <a:avLst/>
          </a:prstGeom>
          <a:noFill/>
        </p:spPr>
      </p:pic>
      <p:pic>
        <p:nvPicPr>
          <p:cNvPr id="44044" name="Picture 12" descr="Creature From the Black Lagoon' Review: 1954 Movie | Hollywood ..."/>
          <p:cNvPicPr>
            <a:picLocks noChangeAspect="1" noChangeArrowheads="1"/>
          </p:cNvPicPr>
          <p:nvPr/>
        </p:nvPicPr>
        <p:blipFill>
          <a:blip r:embed="rId6" cstate="print"/>
          <a:srcRect/>
          <a:stretch>
            <a:fillRect/>
          </a:stretch>
        </p:blipFill>
        <p:spPr bwMode="auto">
          <a:xfrm>
            <a:off x="3347864" y="4701998"/>
            <a:ext cx="3451649" cy="1944216"/>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7802C-43D3-4A53-9D79-F44B3E6DC4FF}"/>
              </a:ext>
            </a:extLst>
          </p:cNvPr>
          <p:cNvSpPr>
            <a:spLocks noGrp="1"/>
          </p:cNvSpPr>
          <p:nvPr>
            <p:ph type="title"/>
          </p:nvPr>
        </p:nvSpPr>
        <p:spPr/>
        <p:txBody>
          <a:bodyPr/>
          <a:lstStyle/>
          <a:p>
            <a:r>
              <a:rPr lang="en-GB" dirty="0"/>
              <a:t>Get in touch!</a:t>
            </a:r>
          </a:p>
        </p:txBody>
      </p:sp>
      <p:sp>
        <p:nvSpPr>
          <p:cNvPr id="3" name="Content Placeholder 2">
            <a:extLst>
              <a:ext uri="{FF2B5EF4-FFF2-40B4-BE49-F238E27FC236}">
                <a16:creationId xmlns:a16="http://schemas.microsoft.com/office/drawing/2014/main" id="{AA2D493F-16E9-402B-B7B3-3CF019393938}"/>
              </a:ext>
            </a:extLst>
          </p:cNvPr>
          <p:cNvSpPr>
            <a:spLocks noGrp="1"/>
          </p:cNvSpPr>
          <p:nvPr>
            <p:ph idx="1"/>
          </p:nvPr>
        </p:nvSpPr>
        <p:spPr/>
        <p:txBody>
          <a:bodyPr/>
          <a:lstStyle/>
          <a:p>
            <a:pPr marL="0" indent="0" algn="ctr">
              <a:buNone/>
            </a:pPr>
            <a:r>
              <a:rPr lang="en-GB" dirty="0"/>
              <a:t>Website</a:t>
            </a:r>
          </a:p>
          <a:p>
            <a:pPr marL="0" indent="0" algn="ctr">
              <a:buNone/>
            </a:pPr>
            <a:r>
              <a:rPr lang="en-GB" dirty="0">
                <a:hlinkClick r:id="rId2"/>
              </a:rPr>
              <a:t>www.quackmeded.co.uk</a:t>
            </a:r>
            <a:endParaRPr lang="en-GB" dirty="0"/>
          </a:p>
          <a:p>
            <a:pPr marL="0" indent="0" algn="ctr">
              <a:buNone/>
            </a:pPr>
            <a:endParaRPr lang="en-GB" dirty="0"/>
          </a:p>
          <a:p>
            <a:pPr marL="0" indent="0" algn="ctr">
              <a:buNone/>
            </a:pPr>
            <a:r>
              <a:rPr lang="en-GB" dirty="0"/>
              <a:t>Email</a:t>
            </a:r>
          </a:p>
          <a:p>
            <a:pPr marL="0" indent="0" algn="ctr">
              <a:buNone/>
            </a:pPr>
            <a:r>
              <a:rPr lang="en-GB" dirty="0">
                <a:hlinkClick r:id="rId3"/>
              </a:rPr>
              <a:t>gg-uhb.quackmeded@nhs.net</a:t>
            </a:r>
            <a:endParaRPr lang="en-GB" dirty="0"/>
          </a:p>
          <a:p>
            <a:pPr marL="0" indent="0" algn="ctr">
              <a:buNone/>
            </a:pPr>
            <a:endParaRPr lang="en-GB" dirty="0"/>
          </a:p>
          <a:p>
            <a:pPr marL="0" indent="0" algn="ctr">
              <a:buNone/>
            </a:pPr>
            <a:r>
              <a:rPr lang="en-GB" dirty="0"/>
              <a:t>Social Media</a:t>
            </a:r>
          </a:p>
          <a:p>
            <a:pPr marL="0" indent="0" algn="ctr">
              <a:buNone/>
            </a:pPr>
            <a:r>
              <a:rPr lang="en-GB" dirty="0"/>
              <a:t>Twitter: @QUACK_ Med</a:t>
            </a:r>
          </a:p>
          <a:p>
            <a:pPr marL="0" indent="0" algn="ctr">
              <a:buNone/>
            </a:pPr>
            <a:r>
              <a:rPr lang="en-GB" dirty="0"/>
              <a:t>Facebook: QUACK education</a:t>
            </a:r>
          </a:p>
          <a:p>
            <a:pPr marL="0" indent="0">
              <a:buNone/>
            </a:pPr>
            <a:endParaRPr lang="en-GB" dirty="0"/>
          </a:p>
        </p:txBody>
      </p:sp>
    </p:spTree>
    <p:extLst>
      <p:ext uri="{BB962C8B-B14F-4D97-AF65-F5344CB8AC3E}">
        <p14:creationId xmlns:p14="http://schemas.microsoft.com/office/powerpoint/2010/main" val="1308870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Mortality - ScotPHO"/>
          <p:cNvPicPr>
            <a:picLocks noChangeAspect="1" noChangeArrowheads="1"/>
          </p:cNvPicPr>
          <p:nvPr/>
        </p:nvPicPr>
        <p:blipFill>
          <a:blip r:embed="rId2" cstate="print"/>
          <a:srcRect/>
          <a:stretch>
            <a:fillRect/>
          </a:stretch>
        </p:blipFill>
        <p:spPr bwMode="auto">
          <a:xfrm>
            <a:off x="0" y="44624"/>
            <a:ext cx="9126411" cy="7039776"/>
          </a:xfrm>
          <a:prstGeom prst="rect">
            <a:avLst/>
          </a:prstGeom>
          <a:noFill/>
        </p:spPr>
      </p:pic>
    </p:spTree>
    <p:extLst>
      <p:ext uri="{BB962C8B-B14F-4D97-AF65-F5344CB8AC3E}">
        <p14:creationId xmlns:p14="http://schemas.microsoft.com/office/powerpoint/2010/main" val="2499691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Alcohol-specific deaths in the UK - Office for National Statistics"/>
          <p:cNvPicPr>
            <a:picLocks noChangeAspect="1" noChangeArrowheads="1"/>
          </p:cNvPicPr>
          <p:nvPr/>
        </p:nvPicPr>
        <p:blipFill>
          <a:blip r:embed="rId2" cstate="print"/>
          <a:srcRect/>
          <a:stretch>
            <a:fillRect/>
          </a:stretch>
        </p:blipFill>
        <p:spPr bwMode="auto">
          <a:xfrm>
            <a:off x="35496" y="32578"/>
            <a:ext cx="9108504" cy="6825422"/>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457200" y="548680"/>
            <a:ext cx="8507413" cy="5833070"/>
          </a:xfrm>
        </p:spPr>
        <p:txBody>
          <a:bodyPr/>
          <a:lstStyle/>
          <a:p>
            <a:pPr eaLnBrk="1" hangingPunct="1">
              <a:lnSpc>
                <a:spcPct val="80000"/>
              </a:lnSpc>
            </a:pPr>
            <a:r>
              <a:rPr lang="en-US" sz="3000" dirty="0"/>
              <a:t>Liver disease is the only major cause of death still rising year on year</a:t>
            </a:r>
          </a:p>
          <a:p>
            <a:pPr eaLnBrk="1" hangingPunct="1">
              <a:lnSpc>
                <a:spcPct val="80000"/>
              </a:lnSpc>
              <a:buFont typeface="Arial" charset="0"/>
              <a:buNone/>
            </a:pPr>
            <a:endParaRPr lang="en-US" sz="3000" dirty="0"/>
          </a:p>
          <a:p>
            <a:pPr eaLnBrk="1" hangingPunct="1">
              <a:lnSpc>
                <a:spcPct val="80000"/>
              </a:lnSpc>
              <a:buFont typeface="Arial" charset="0"/>
              <a:buNone/>
            </a:pPr>
            <a:endParaRPr lang="en-US" sz="3000" dirty="0"/>
          </a:p>
          <a:p>
            <a:pPr eaLnBrk="1" hangingPunct="1">
              <a:lnSpc>
                <a:spcPct val="80000"/>
              </a:lnSpc>
            </a:pPr>
            <a:r>
              <a:rPr lang="en-US" sz="3000" dirty="0"/>
              <a:t>1 in 10 patients die in the year following diagnosis of cirrhosis</a:t>
            </a:r>
          </a:p>
          <a:p>
            <a:pPr eaLnBrk="1" hangingPunct="1">
              <a:lnSpc>
                <a:spcPct val="80000"/>
              </a:lnSpc>
            </a:pPr>
            <a:endParaRPr lang="en-US" sz="3000" dirty="0"/>
          </a:p>
          <a:p>
            <a:pPr eaLnBrk="1" hangingPunct="1">
              <a:lnSpc>
                <a:spcPct val="80000"/>
              </a:lnSpc>
            </a:pPr>
            <a:endParaRPr lang="en-US" sz="3000" dirty="0"/>
          </a:p>
          <a:p>
            <a:pPr eaLnBrk="1" hangingPunct="1">
              <a:lnSpc>
                <a:spcPct val="80000"/>
              </a:lnSpc>
            </a:pPr>
            <a:r>
              <a:rPr lang="en-US" sz="3000" dirty="0" err="1"/>
              <a:t>Ascites</a:t>
            </a:r>
            <a:r>
              <a:rPr lang="en-US" sz="3000" dirty="0"/>
              <a:t> occurs in 50% patients with cirrhosis over 10years of follow-up</a:t>
            </a:r>
          </a:p>
          <a:p>
            <a:pPr lvl="1" eaLnBrk="1" hangingPunct="1">
              <a:lnSpc>
                <a:spcPct val="80000"/>
              </a:lnSpc>
            </a:pPr>
            <a:r>
              <a:rPr lang="en-US" sz="2600" dirty="0"/>
              <a:t>50% mortality within 2y of diagnosis</a:t>
            </a:r>
          </a:p>
          <a:p>
            <a:pPr lvl="1" eaLnBrk="1" hangingPunct="1">
              <a:lnSpc>
                <a:spcPct val="80000"/>
              </a:lnSpc>
            </a:pPr>
            <a:r>
              <a:rPr lang="en-US" sz="2600" dirty="0"/>
              <a:t>once refractory to medical therapy,                                                  50% die within 6 months</a:t>
            </a:r>
          </a:p>
          <a:p>
            <a:pPr eaLnBrk="1" hangingPunct="1">
              <a:lnSpc>
                <a:spcPct val="80000"/>
              </a:lnSpc>
              <a:buFont typeface="Arial" charset="0"/>
              <a:buNone/>
            </a:pPr>
            <a:endParaRPr lang="en-US" sz="3000" dirty="0"/>
          </a:p>
        </p:txBody>
      </p:sp>
    </p:spTree>
    <p:extLst>
      <p:ext uri="{BB962C8B-B14F-4D97-AF65-F5344CB8AC3E}">
        <p14:creationId xmlns:p14="http://schemas.microsoft.com/office/powerpoint/2010/main" val="2685203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p:cNvPicPr>
            <a:picLocks noChangeAspect="1" noChangeArrowheads="1"/>
          </p:cNvPicPr>
          <p:nvPr/>
        </p:nvPicPr>
        <p:blipFill>
          <a:blip r:embed="rId2" cstate="print"/>
          <a:srcRect/>
          <a:stretch>
            <a:fillRect/>
          </a:stretch>
        </p:blipFill>
        <p:spPr bwMode="auto">
          <a:xfrm>
            <a:off x="899592" y="476672"/>
            <a:ext cx="5616624" cy="3846732"/>
          </a:xfrm>
          <a:prstGeom prst="rect">
            <a:avLst/>
          </a:prstGeom>
          <a:noFill/>
          <a:ln w="9525">
            <a:noFill/>
            <a:miter lim="800000"/>
            <a:headEnd/>
            <a:tailEnd/>
          </a:ln>
        </p:spPr>
      </p:pic>
      <p:sp>
        <p:nvSpPr>
          <p:cNvPr id="22531" name="Rectangle 5"/>
          <p:cNvSpPr>
            <a:spLocks/>
          </p:cNvSpPr>
          <p:nvPr/>
        </p:nvSpPr>
        <p:spPr bwMode="auto">
          <a:xfrm>
            <a:off x="1115616" y="5013176"/>
            <a:ext cx="5256584" cy="1296144"/>
          </a:xfrm>
          <a:prstGeom prst="rect">
            <a:avLst/>
          </a:prstGeom>
          <a:noFill/>
          <a:ln w="9525">
            <a:noFill/>
            <a:miter lim="800000"/>
            <a:headEnd/>
            <a:tailEnd/>
          </a:ln>
        </p:spPr>
        <p:txBody>
          <a:bodyPr/>
          <a:lstStyle/>
          <a:p>
            <a:pPr algn="ctr" eaLnBrk="0" hangingPunct="0">
              <a:spcBef>
                <a:spcPct val="20000"/>
              </a:spcBef>
            </a:pPr>
            <a:r>
              <a:rPr lang="en-GB" sz="3200" dirty="0"/>
              <a:t>Cirrhosis is the final histological pathway for wide variety of liver diseases</a:t>
            </a:r>
          </a:p>
          <a:p>
            <a:pPr eaLnBrk="0" hangingPunct="0">
              <a:spcBef>
                <a:spcPct val="20000"/>
              </a:spcBef>
            </a:pPr>
            <a:endParaRPr lang="en-GB" sz="3200" dirty="0">
              <a:latin typeface="Calibri" pitchFamily="34" charset="0"/>
            </a:endParaRPr>
          </a:p>
        </p:txBody>
      </p:sp>
    </p:spTree>
    <p:extLst>
      <p:ext uri="{BB962C8B-B14F-4D97-AF65-F5344CB8AC3E}">
        <p14:creationId xmlns:p14="http://schemas.microsoft.com/office/powerpoint/2010/main" val="2762321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3"/>
          <p:cNvSpPr>
            <a:spLocks noGrp="1"/>
          </p:cNvSpPr>
          <p:nvPr>
            <p:ph idx="1"/>
          </p:nvPr>
        </p:nvSpPr>
        <p:spPr>
          <a:xfrm>
            <a:off x="395288" y="404813"/>
            <a:ext cx="8424862" cy="6336555"/>
          </a:xfrm>
        </p:spPr>
        <p:txBody>
          <a:bodyPr/>
          <a:lstStyle/>
          <a:p>
            <a:pPr>
              <a:lnSpc>
                <a:spcPct val="80000"/>
              </a:lnSpc>
            </a:pPr>
            <a:r>
              <a:rPr lang="en-US" sz="3000" dirty="0">
                <a:latin typeface="Calibri" pitchFamily="34" charset="0"/>
              </a:rPr>
              <a:t>Aetiology locally: </a:t>
            </a:r>
          </a:p>
          <a:p>
            <a:pPr lvl="1">
              <a:lnSpc>
                <a:spcPct val="80000"/>
              </a:lnSpc>
            </a:pPr>
            <a:r>
              <a:rPr lang="en-US" sz="2600" dirty="0">
                <a:latin typeface="Calibri" pitchFamily="34" charset="0"/>
              </a:rPr>
              <a:t>Alcohol</a:t>
            </a:r>
          </a:p>
          <a:p>
            <a:pPr lvl="1">
              <a:lnSpc>
                <a:spcPct val="80000"/>
              </a:lnSpc>
            </a:pPr>
            <a:r>
              <a:rPr lang="en-US" sz="2600" dirty="0">
                <a:latin typeface="Calibri" pitchFamily="34" charset="0"/>
              </a:rPr>
              <a:t>HCV (falling)</a:t>
            </a:r>
          </a:p>
          <a:p>
            <a:pPr lvl="1">
              <a:lnSpc>
                <a:spcPct val="80000"/>
              </a:lnSpc>
            </a:pPr>
            <a:r>
              <a:rPr lang="en-US" sz="2600" dirty="0">
                <a:latin typeface="Calibri" pitchFamily="34" charset="0"/>
              </a:rPr>
              <a:t>Non-alcoholic fatty liver disease (rising)</a:t>
            </a:r>
          </a:p>
          <a:p>
            <a:pPr marL="0" indent="0" eaLnBrk="1" hangingPunct="1">
              <a:buNone/>
            </a:pPr>
            <a:endParaRPr lang="en-GB" sz="2800" dirty="0"/>
          </a:p>
          <a:p>
            <a:pPr eaLnBrk="1" hangingPunct="1"/>
            <a:r>
              <a:rPr lang="en-GB" sz="2800" dirty="0"/>
              <a:t>LFTs often “normal” in cirrhosis</a:t>
            </a:r>
          </a:p>
          <a:p>
            <a:pPr eaLnBrk="1" hangingPunct="1">
              <a:buFont typeface="Arial" charset="0"/>
              <a:buNone/>
            </a:pPr>
            <a:endParaRPr lang="en-GB" sz="2800" dirty="0"/>
          </a:p>
          <a:p>
            <a:pPr eaLnBrk="1" hangingPunct="1"/>
            <a:r>
              <a:rPr lang="en-GB" sz="2800" dirty="0"/>
              <a:t>Management aims:</a:t>
            </a:r>
          </a:p>
          <a:p>
            <a:pPr lvl="1" eaLnBrk="1" hangingPunct="1"/>
            <a:r>
              <a:rPr lang="en-GB" sz="2400" dirty="0"/>
              <a:t>identifying and treating underlying liver disease</a:t>
            </a:r>
          </a:p>
          <a:p>
            <a:pPr lvl="1" eaLnBrk="1" hangingPunct="1"/>
            <a:r>
              <a:rPr lang="en-GB" sz="2400" dirty="0"/>
              <a:t>managing complications/</a:t>
            </a:r>
            <a:r>
              <a:rPr lang="en-GB" sz="2400" dirty="0" err="1"/>
              <a:t>decompensation</a:t>
            </a:r>
            <a:endParaRPr lang="en-GB" sz="2400" dirty="0"/>
          </a:p>
          <a:p>
            <a:pPr lvl="1" eaLnBrk="1" hangingPunct="1"/>
            <a:r>
              <a:rPr lang="en-GB" sz="2400" dirty="0"/>
              <a:t>screening: </a:t>
            </a:r>
            <a:r>
              <a:rPr lang="en-GB" sz="2400" dirty="0" err="1"/>
              <a:t>varices</a:t>
            </a:r>
            <a:r>
              <a:rPr lang="en-GB" sz="2400" dirty="0"/>
              <a:t> &amp; HCC</a:t>
            </a:r>
          </a:p>
          <a:p>
            <a:pPr lvl="1" eaLnBrk="1" hangingPunct="1"/>
            <a:r>
              <a:rPr lang="en-GB" sz="2400" dirty="0"/>
              <a:t>timely referral for transplant</a:t>
            </a:r>
          </a:p>
          <a:p>
            <a:pPr lvl="1" eaLnBrk="1" hangingPunct="1"/>
            <a:endParaRPr lang="en-GB" sz="2400" dirty="0"/>
          </a:p>
          <a:p>
            <a:pPr lvl="1" eaLnBrk="1" hangingPunct="1"/>
            <a:endParaRPr lang="en-GB" sz="2400" dirty="0"/>
          </a:p>
          <a:p>
            <a:pPr eaLnBrk="1" hangingPunct="1"/>
            <a:endParaRPr lang="en-GB" sz="2800" dirty="0"/>
          </a:p>
        </p:txBody>
      </p:sp>
    </p:spTree>
    <p:extLst>
      <p:ext uri="{BB962C8B-B14F-4D97-AF65-F5344CB8AC3E}">
        <p14:creationId xmlns:p14="http://schemas.microsoft.com/office/powerpoint/2010/main" val="1251975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GB"/>
              <a:t>Decompensated cirrhosis</a:t>
            </a:r>
          </a:p>
        </p:txBody>
      </p:sp>
      <p:sp>
        <p:nvSpPr>
          <p:cNvPr id="3" name="Content Placeholder 2"/>
          <p:cNvSpPr>
            <a:spLocks noGrp="1"/>
          </p:cNvSpPr>
          <p:nvPr>
            <p:ph idx="1"/>
          </p:nvPr>
        </p:nvSpPr>
        <p:spPr>
          <a:xfrm>
            <a:off x="457200" y="1600200"/>
            <a:ext cx="8229600" cy="4997450"/>
          </a:xfrm>
        </p:spPr>
        <p:txBody>
          <a:bodyPr rtlCol="0">
            <a:normAutofit/>
          </a:bodyPr>
          <a:lstStyle/>
          <a:p>
            <a:pPr eaLnBrk="1" fontAlgn="auto" hangingPunct="1">
              <a:spcAft>
                <a:spcPts val="0"/>
              </a:spcAft>
              <a:buFont typeface="Arial" pitchFamily="34" charset="0"/>
              <a:buChar char="•"/>
              <a:defRPr/>
            </a:pPr>
            <a:r>
              <a:rPr lang="en-GB" dirty="0"/>
              <a:t>Acute deterioration in liver function in patient with cirrhosis</a:t>
            </a:r>
          </a:p>
          <a:p>
            <a:pPr eaLnBrk="1" fontAlgn="auto" hangingPunct="1">
              <a:spcAft>
                <a:spcPts val="0"/>
              </a:spcAft>
              <a:buFont typeface="Arial" pitchFamily="34" charset="0"/>
              <a:buChar char="•"/>
              <a:defRPr/>
            </a:pPr>
            <a:endParaRPr lang="en-GB" dirty="0"/>
          </a:p>
          <a:p>
            <a:pPr eaLnBrk="1" fontAlgn="auto" hangingPunct="1">
              <a:spcAft>
                <a:spcPts val="0"/>
              </a:spcAft>
              <a:buFont typeface="Arial" pitchFamily="34" charset="0"/>
              <a:buChar char="•"/>
              <a:defRPr/>
            </a:pPr>
            <a:r>
              <a:rPr lang="en-GB" dirty="0"/>
              <a:t>Common</a:t>
            </a:r>
          </a:p>
          <a:p>
            <a:pPr eaLnBrk="1" fontAlgn="auto" hangingPunct="1">
              <a:spcAft>
                <a:spcPts val="0"/>
              </a:spcAft>
              <a:buFont typeface="Arial" pitchFamily="34" charset="0"/>
              <a:buNone/>
              <a:defRPr/>
            </a:pPr>
            <a:endParaRPr lang="en-GB" dirty="0"/>
          </a:p>
          <a:p>
            <a:pPr eaLnBrk="1" fontAlgn="auto" hangingPunct="1">
              <a:spcAft>
                <a:spcPts val="0"/>
              </a:spcAft>
              <a:buFont typeface="Arial" pitchFamily="34" charset="0"/>
              <a:buChar char="•"/>
              <a:defRPr/>
            </a:pPr>
            <a:r>
              <a:rPr lang="en-GB" dirty="0"/>
              <a:t>High inpatient mortality (10-20%)</a:t>
            </a:r>
          </a:p>
          <a:p>
            <a:pPr marL="0" indent="0" eaLnBrk="1" fontAlgn="auto" hangingPunct="1">
              <a:spcAft>
                <a:spcPts val="0"/>
              </a:spcAft>
              <a:buNone/>
              <a:defRPr/>
            </a:pPr>
            <a:endParaRPr lang="en-GB" dirty="0"/>
          </a:p>
          <a:p>
            <a:pPr eaLnBrk="1" fontAlgn="auto" hangingPunct="1">
              <a:spcAft>
                <a:spcPts val="0"/>
              </a:spcAft>
              <a:buFont typeface="Arial" pitchFamily="34" charset="0"/>
              <a:buChar char="•"/>
              <a:defRPr/>
            </a:pPr>
            <a:r>
              <a:rPr lang="en-GB" dirty="0"/>
              <a:t>Presenting features:</a:t>
            </a:r>
          </a:p>
          <a:p>
            <a:pPr lvl="1" eaLnBrk="1" fontAlgn="auto" hangingPunct="1">
              <a:spcAft>
                <a:spcPts val="0"/>
              </a:spcAft>
              <a:buFont typeface="Arial" pitchFamily="34" charset="0"/>
              <a:buChar char="–"/>
              <a:defRPr/>
            </a:pPr>
            <a:r>
              <a:rPr lang="en-GB" dirty="0"/>
              <a:t>Jaundice</a:t>
            </a:r>
          </a:p>
          <a:p>
            <a:pPr lvl="1" eaLnBrk="1" fontAlgn="auto" hangingPunct="1">
              <a:spcAft>
                <a:spcPts val="0"/>
              </a:spcAft>
              <a:buFont typeface="Arial" pitchFamily="34" charset="0"/>
              <a:buChar char="–"/>
              <a:defRPr/>
            </a:pPr>
            <a:r>
              <a:rPr lang="en-GB" dirty="0" err="1"/>
              <a:t>Ascites</a:t>
            </a:r>
            <a:r>
              <a:rPr lang="en-GB" dirty="0"/>
              <a:t>/peripheral oedema</a:t>
            </a:r>
          </a:p>
          <a:p>
            <a:pPr lvl="1" eaLnBrk="1" fontAlgn="auto" hangingPunct="1">
              <a:spcAft>
                <a:spcPts val="0"/>
              </a:spcAft>
              <a:buFont typeface="Arial" pitchFamily="34" charset="0"/>
              <a:buChar char="–"/>
              <a:defRPr/>
            </a:pPr>
            <a:r>
              <a:rPr lang="en-GB" dirty="0"/>
              <a:t>GI bleeding</a:t>
            </a:r>
          </a:p>
          <a:p>
            <a:pPr lvl="1" eaLnBrk="1" fontAlgn="auto" hangingPunct="1">
              <a:spcAft>
                <a:spcPts val="0"/>
              </a:spcAft>
              <a:buFont typeface="Arial" pitchFamily="34" charset="0"/>
              <a:buChar char="–"/>
              <a:defRPr/>
            </a:pPr>
            <a:r>
              <a:rPr lang="en-GB" dirty="0"/>
              <a:t>Sepsis</a:t>
            </a:r>
          </a:p>
          <a:p>
            <a:pPr lvl="1" eaLnBrk="1" fontAlgn="auto" hangingPunct="1">
              <a:spcAft>
                <a:spcPts val="0"/>
              </a:spcAft>
              <a:buFont typeface="Arial" pitchFamily="34" charset="0"/>
              <a:buChar char="–"/>
              <a:defRPr/>
            </a:pPr>
            <a:r>
              <a:rPr lang="en-GB" dirty="0"/>
              <a:t>Hepatic encephalopathy</a:t>
            </a:r>
          </a:p>
          <a:p>
            <a:pPr lvl="1" eaLnBrk="1" fontAlgn="auto" hangingPunct="1">
              <a:spcAft>
                <a:spcPts val="0"/>
              </a:spcAft>
              <a:buFont typeface="Arial" pitchFamily="34" charset="0"/>
              <a:buChar char="–"/>
              <a:defRPr/>
            </a:pPr>
            <a:r>
              <a:rPr lang="en-GB" dirty="0"/>
              <a:t>Renal impairment</a:t>
            </a:r>
          </a:p>
          <a:p>
            <a:pPr lvl="1" eaLnBrk="1" fontAlgn="auto" hangingPunct="1">
              <a:spcAft>
                <a:spcPts val="0"/>
              </a:spcAft>
              <a:buFont typeface="Arial" pitchFamily="34" charset="0"/>
              <a:buChar char="–"/>
              <a:defRPr/>
            </a:pPr>
            <a:endParaRPr lang="en-GB" dirty="0"/>
          </a:p>
          <a:p>
            <a:pPr lvl="1" eaLnBrk="1" fontAlgn="auto" hangingPunct="1">
              <a:spcAft>
                <a:spcPts val="0"/>
              </a:spcAft>
              <a:buFont typeface="Arial" pitchFamily="34" charset="0"/>
              <a:buChar char="–"/>
              <a:defRPr/>
            </a:pPr>
            <a:endParaRPr lang="en-GB" dirty="0"/>
          </a:p>
        </p:txBody>
      </p:sp>
    </p:spTree>
  </p:cSld>
  <p:clrMapOvr>
    <a:masterClrMapping/>
  </p:clrMapOvr>
</p:sld>
</file>

<file path=ppt/theme/theme1.xml><?xml version="1.0" encoding="utf-8"?>
<a:theme xmlns:a="http://schemas.openxmlformats.org/drawingml/2006/main" name="QUACK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QUACK theme" id="{75FFE468-3B7E-4C82-A462-E22C6E5790A0}" vid="{E73379FD-5B52-4EB3-A98B-74B0B41F02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QUACK theme</Template>
  <TotalTime>887</TotalTime>
  <Words>1138</Words>
  <Application>Microsoft Office PowerPoint</Application>
  <PresentationFormat>On-screen Show (4:3)</PresentationFormat>
  <Paragraphs>189</Paragraphs>
  <Slides>30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Times New Roman</vt:lpstr>
      <vt:lpstr>QUACK theme</vt:lpstr>
      <vt:lpstr>Decompensated Liver Disease</vt:lpstr>
      <vt:lpstr>Disclaimer*</vt:lpstr>
      <vt:lpstr>PowerPoint Presentation</vt:lpstr>
      <vt:lpstr>PowerPoint Presentation</vt:lpstr>
      <vt:lpstr>PowerPoint Presentation</vt:lpstr>
      <vt:lpstr>PowerPoint Presentation</vt:lpstr>
      <vt:lpstr>PowerPoint Presentation</vt:lpstr>
      <vt:lpstr>PowerPoint Presentation</vt:lpstr>
      <vt:lpstr>Decompensated cirrhosis</vt:lpstr>
      <vt:lpstr>Precipitants</vt:lpstr>
      <vt:lpstr>What are you going to do?</vt:lpstr>
      <vt:lpstr>Joint BSG/BASL Care Bundle </vt:lpstr>
      <vt:lpstr>PowerPoint Presentation</vt:lpstr>
      <vt:lpstr>1) Investigations</vt:lpstr>
      <vt:lpstr>2) Alcohol</vt:lpstr>
      <vt:lpstr>3) Infection</vt:lpstr>
      <vt:lpstr>Ascitic Tap</vt:lpstr>
      <vt:lpstr>PowerPoint Presentation</vt:lpstr>
      <vt:lpstr>Spontaneous Bacterial Peritonitis (SBP)</vt:lpstr>
      <vt:lpstr>4) AKI/Hyponatraemia</vt:lpstr>
      <vt:lpstr>5) GI Bleeding</vt:lpstr>
      <vt:lpstr>6) Encephalopathy</vt:lpstr>
      <vt:lpstr>PowerPoint Presentation</vt:lpstr>
      <vt:lpstr>PowerPoint Presentation</vt:lpstr>
      <vt:lpstr>7) Other</vt:lpstr>
      <vt:lpstr>Summary</vt:lpstr>
      <vt:lpstr>Liver Disease – Handy Apps/Webcasts</vt:lpstr>
      <vt:lpstr>References</vt:lpstr>
      <vt:lpstr>PowerPoint Presentation</vt:lpstr>
      <vt:lpstr>Get in touch!</vt:lpstr>
    </vt:vector>
  </TitlesOfParts>
  <Company>NHSAA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Jennifer Veryan</dc:creator>
  <cp:lastModifiedBy>INGRAM, Gareth (NHS GREATER GLASGOW &amp; CLYDE)</cp:lastModifiedBy>
  <cp:revision>190</cp:revision>
  <dcterms:created xsi:type="dcterms:W3CDTF">2016-04-18T17:53:26Z</dcterms:created>
  <dcterms:modified xsi:type="dcterms:W3CDTF">2020-11-10T12:38:54Z</dcterms:modified>
</cp:coreProperties>
</file>