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1"/>
  </p:notes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8" r:id="rId19"/>
    <p:sldId id="289"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entury Gothic" panose="020B0502020202020204" pitchFamily="34"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605" y="5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349788-E037-4A25-BE12-2CF8478C9A65}"/>
              </a:ext>
            </a:extLst>
          </p:cNvPr>
          <p:cNvSpPr>
            <a:spLocks noGrp="1"/>
          </p:cNvSpPr>
          <p:nvPr>
            <p:ph type="dt" sz="half" idx="10"/>
          </p:nvPr>
        </p:nvSpPr>
        <p:spPr/>
        <p:txBody>
          <a:bodyPr/>
          <a:lstStyle>
            <a:lvl1pPr>
              <a:defRPr/>
            </a:lvl1pPr>
          </a:lstStyle>
          <a:p>
            <a:endParaRPr lang="en-GB"/>
          </a:p>
        </p:txBody>
      </p:sp>
      <p:sp>
        <p:nvSpPr>
          <p:cNvPr id="5" name="Footer Placeholder 4">
            <a:extLst>
              <a:ext uri="{FF2B5EF4-FFF2-40B4-BE49-F238E27FC236}">
                <a16:creationId xmlns:a16="http://schemas.microsoft.com/office/drawing/2014/main" id="{97FC0E7E-80E2-450D-A10C-903CDC05FA4A}"/>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88F8317B-350C-4B44-BB7A-E9C5F23F0764}"/>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6034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19A86-3883-4AE5-9410-8BD5533F5ABB}"/>
              </a:ext>
            </a:extLst>
          </p:cNvPr>
          <p:cNvSpPr>
            <a:spLocks noGrp="1"/>
          </p:cNvSpPr>
          <p:nvPr>
            <p:ph type="dt" sz="half" idx="10"/>
          </p:nvPr>
        </p:nvSpPr>
        <p:spPr/>
        <p:txBody>
          <a:bodyPr/>
          <a:lstStyle>
            <a:lvl1pPr>
              <a:defRPr/>
            </a:lvl1pPr>
          </a:lstStyle>
          <a:p>
            <a:endParaRPr lang="en-GB"/>
          </a:p>
        </p:txBody>
      </p:sp>
      <p:sp>
        <p:nvSpPr>
          <p:cNvPr id="5" name="Footer Placeholder 4">
            <a:extLst>
              <a:ext uri="{FF2B5EF4-FFF2-40B4-BE49-F238E27FC236}">
                <a16:creationId xmlns:a16="http://schemas.microsoft.com/office/drawing/2014/main" id="{50E10D81-CB70-44BB-81F9-CB60F79BF04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76FED260-BD88-4564-8EB0-37D7CC4D8CA7}"/>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2615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EE3BF-F9FA-4EE7-B3BE-9F886081D044}"/>
              </a:ext>
            </a:extLst>
          </p:cNvPr>
          <p:cNvSpPr>
            <a:spLocks noGrp="1"/>
          </p:cNvSpPr>
          <p:nvPr>
            <p:ph type="dt" sz="half" idx="10"/>
          </p:nvPr>
        </p:nvSpPr>
        <p:spPr/>
        <p:txBody>
          <a:bodyPr/>
          <a:lstStyle>
            <a:lvl1pPr>
              <a:defRPr/>
            </a:lvl1pPr>
          </a:lstStyle>
          <a:p>
            <a:endParaRPr lang="en-GB"/>
          </a:p>
        </p:txBody>
      </p:sp>
      <p:sp>
        <p:nvSpPr>
          <p:cNvPr id="5" name="Footer Placeholder 4">
            <a:extLst>
              <a:ext uri="{FF2B5EF4-FFF2-40B4-BE49-F238E27FC236}">
                <a16:creationId xmlns:a16="http://schemas.microsoft.com/office/drawing/2014/main" id="{FC365796-B0A7-40CA-B1FD-CCD6A7972F2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5A318884-9911-49FF-9A1C-F2C531E73649}"/>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1846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15075-2100-43BD-9725-688CFE400530}"/>
              </a:ext>
            </a:extLst>
          </p:cNvPr>
          <p:cNvSpPr>
            <a:spLocks noGrp="1"/>
          </p:cNvSpPr>
          <p:nvPr>
            <p:ph type="dt" sz="half" idx="10"/>
          </p:nvPr>
        </p:nvSpPr>
        <p:spPr/>
        <p:txBody>
          <a:bodyPr/>
          <a:lstStyle>
            <a:lvl1pPr>
              <a:defRPr/>
            </a:lvl1pPr>
          </a:lstStyle>
          <a:p>
            <a:endParaRPr lang="en-GB"/>
          </a:p>
        </p:txBody>
      </p:sp>
      <p:sp>
        <p:nvSpPr>
          <p:cNvPr id="5" name="Footer Placeholder 4">
            <a:extLst>
              <a:ext uri="{FF2B5EF4-FFF2-40B4-BE49-F238E27FC236}">
                <a16:creationId xmlns:a16="http://schemas.microsoft.com/office/drawing/2014/main" id="{C6A9A252-5425-4426-AF40-EEE17966E5D2}"/>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E3C9AE8-AB27-4CCD-A49F-2132A27D4271}"/>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58493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03CF1-A808-4C9E-BFB6-9C65EC4C5303}"/>
              </a:ext>
            </a:extLst>
          </p:cNvPr>
          <p:cNvSpPr>
            <a:spLocks noGrp="1"/>
          </p:cNvSpPr>
          <p:nvPr>
            <p:ph type="dt" sz="half" idx="10"/>
          </p:nvPr>
        </p:nvSpPr>
        <p:spPr/>
        <p:txBody>
          <a:bodyPr/>
          <a:lstStyle>
            <a:lvl1pPr>
              <a:defRPr/>
            </a:lvl1pPr>
          </a:lstStyle>
          <a:p>
            <a:endParaRPr lang="en-GB"/>
          </a:p>
        </p:txBody>
      </p:sp>
      <p:sp>
        <p:nvSpPr>
          <p:cNvPr id="5" name="Footer Placeholder 4">
            <a:extLst>
              <a:ext uri="{FF2B5EF4-FFF2-40B4-BE49-F238E27FC236}">
                <a16:creationId xmlns:a16="http://schemas.microsoft.com/office/drawing/2014/main" id="{6000D56C-8C79-4C29-982B-FC9CAF0A949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F4946AB8-20AD-4F32-ACF5-5B03641E7209}"/>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3856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94A1B3E-E5B7-439D-BEA4-42987DB746CC}"/>
              </a:ext>
            </a:extLst>
          </p:cNvPr>
          <p:cNvSpPr>
            <a:spLocks noGrp="1"/>
          </p:cNvSpPr>
          <p:nvPr>
            <p:ph type="dt" sz="half" idx="10"/>
          </p:nvPr>
        </p:nvSpPr>
        <p:spPr/>
        <p:txBody>
          <a:bodyPr/>
          <a:lstStyle>
            <a:lvl1pPr>
              <a:defRPr/>
            </a:lvl1pPr>
          </a:lstStyle>
          <a:p>
            <a:endParaRPr lang="en-GB"/>
          </a:p>
        </p:txBody>
      </p:sp>
      <p:sp>
        <p:nvSpPr>
          <p:cNvPr id="6" name="Footer Placeholder 4">
            <a:extLst>
              <a:ext uri="{FF2B5EF4-FFF2-40B4-BE49-F238E27FC236}">
                <a16:creationId xmlns:a16="http://schemas.microsoft.com/office/drawing/2014/main" id="{D233DB56-5981-4C18-B7E4-2C5086927B56}"/>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61897B2-EB95-410F-B532-CA133C862514}"/>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6739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DD4881A-DC38-43F5-B5ED-C78377C3A6F5}"/>
              </a:ext>
            </a:extLst>
          </p:cNvPr>
          <p:cNvSpPr>
            <a:spLocks noGrp="1"/>
          </p:cNvSpPr>
          <p:nvPr>
            <p:ph type="dt" sz="half" idx="10"/>
          </p:nvPr>
        </p:nvSpPr>
        <p:spPr/>
        <p:txBody>
          <a:bodyPr/>
          <a:lstStyle>
            <a:lvl1pPr>
              <a:defRPr/>
            </a:lvl1pPr>
          </a:lstStyle>
          <a:p>
            <a:endParaRPr lang="en-GB"/>
          </a:p>
        </p:txBody>
      </p:sp>
      <p:sp>
        <p:nvSpPr>
          <p:cNvPr id="8" name="Footer Placeholder 4">
            <a:extLst>
              <a:ext uri="{FF2B5EF4-FFF2-40B4-BE49-F238E27FC236}">
                <a16:creationId xmlns:a16="http://schemas.microsoft.com/office/drawing/2014/main" id="{B2165423-4595-4438-AA03-135F5C924664}"/>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5BABD042-531B-40CA-BB2E-9A2BB3F1996A}"/>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25030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AD2EC60-77FE-4F11-85C7-996352A7404F}"/>
              </a:ext>
            </a:extLst>
          </p:cNvPr>
          <p:cNvSpPr>
            <a:spLocks noGrp="1"/>
          </p:cNvSpPr>
          <p:nvPr>
            <p:ph type="dt" sz="half" idx="10"/>
          </p:nvPr>
        </p:nvSpPr>
        <p:spPr/>
        <p:txBody>
          <a:bodyPr/>
          <a:lstStyle>
            <a:lvl1pPr>
              <a:defRPr/>
            </a:lvl1pPr>
          </a:lstStyle>
          <a:p>
            <a:endParaRPr lang="en-GB"/>
          </a:p>
        </p:txBody>
      </p:sp>
      <p:sp>
        <p:nvSpPr>
          <p:cNvPr id="4" name="Footer Placeholder 4">
            <a:extLst>
              <a:ext uri="{FF2B5EF4-FFF2-40B4-BE49-F238E27FC236}">
                <a16:creationId xmlns:a16="http://schemas.microsoft.com/office/drawing/2014/main" id="{7F850703-CFFC-4548-AFE2-7606CBAE6922}"/>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D8F50877-369B-45D1-95D0-A5FC24F92F53}"/>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63975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694D85-DFE1-48BC-A0A2-06A491FDD470}"/>
              </a:ext>
            </a:extLst>
          </p:cNvPr>
          <p:cNvSpPr>
            <a:spLocks noGrp="1"/>
          </p:cNvSpPr>
          <p:nvPr>
            <p:ph type="dt" sz="half" idx="10"/>
          </p:nvPr>
        </p:nvSpPr>
        <p:spPr/>
        <p:txBody>
          <a:bodyPr/>
          <a:lstStyle>
            <a:lvl1pPr>
              <a:defRPr/>
            </a:lvl1pPr>
          </a:lstStyle>
          <a:p>
            <a:endParaRPr lang="en-GB"/>
          </a:p>
        </p:txBody>
      </p:sp>
      <p:sp>
        <p:nvSpPr>
          <p:cNvPr id="3" name="Footer Placeholder 4">
            <a:extLst>
              <a:ext uri="{FF2B5EF4-FFF2-40B4-BE49-F238E27FC236}">
                <a16:creationId xmlns:a16="http://schemas.microsoft.com/office/drawing/2014/main" id="{DD6B3389-754A-40BE-8587-4134AD3E7D20}"/>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43792EDE-6B46-48CB-A8A2-5A4D1122B7BB}"/>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6809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2F5A2FC-2132-463E-8B67-BBAA14E63ACE}"/>
              </a:ext>
            </a:extLst>
          </p:cNvPr>
          <p:cNvSpPr>
            <a:spLocks noGrp="1"/>
          </p:cNvSpPr>
          <p:nvPr>
            <p:ph type="dt" sz="half" idx="10"/>
          </p:nvPr>
        </p:nvSpPr>
        <p:spPr/>
        <p:txBody>
          <a:bodyPr/>
          <a:lstStyle>
            <a:lvl1pPr>
              <a:defRPr/>
            </a:lvl1pPr>
          </a:lstStyle>
          <a:p>
            <a:endParaRPr lang="en-GB"/>
          </a:p>
        </p:txBody>
      </p:sp>
      <p:sp>
        <p:nvSpPr>
          <p:cNvPr id="6" name="Footer Placeholder 4">
            <a:extLst>
              <a:ext uri="{FF2B5EF4-FFF2-40B4-BE49-F238E27FC236}">
                <a16:creationId xmlns:a16="http://schemas.microsoft.com/office/drawing/2014/main" id="{B710948B-85A1-4517-BAC2-D61B4715C0DE}"/>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72105DE7-6475-4A0E-8FA4-632A67AAFAFE}"/>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94297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5CD7E1-4A1F-40B3-B7F2-E97B17D40E45}"/>
              </a:ext>
            </a:extLst>
          </p:cNvPr>
          <p:cNvSpPr>
            <a:spLocks noGrp="1"/>
          </p:cNvSpPr>
          <p:nvPr>
            <p:ph type="dt" sz="half" idx="10"/>
          </p:nvPr>
        </p:nvSpPr>
        <p:spPr/>
        <p:txBody>
          <a:bodyPr/>
          <a:lstStyle>
            <a:lvl1pPr>
              <a:defRPr/>
            </a:lvl1pPr>
          </a:lstStyle>
          <a:p>
            <a:endParaRPr lang="en-GB"/>
          </a:p>
        </p:txBody>
      </p:sp>
      <p:sp>
        <p:nvSpPr>
          <p:cNvPr id="6" name="Footer Placeholder 4">
            <a:extLst>
              <a:ext uri="{FF2B5EF4-FFF2-40B4-BE49-F238E27FC236}">
                <a16:creationId xmlns:a16="http://schemas.microsoft.com/office/drawing/2014/main" id="{FB38E634-B295-450A-80DB-37BA7D7778E3}"/>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7F56F4F7-EA55-4D8C-A410-85BD5FC4EDF9}"/>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8207627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3BC154-B474-48B6-B282-60B071098C7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FEC792F-D5DF-4B30-ABC4-2386E64C224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BDEEDBA-B91C-4868-AC73-19DD10E509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34BDE3F-AF11-4A13-8052-94BA02CCE78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75EED6-119B-4A3C-A4E5-5D991AE8B2B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982375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ks.nice.org.uk/dementi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gg-uhb.quackmeded@nhs.net" TargetMode="External"/><Relationship Id="rId2" Type="http://schemas.openxmlformats.org/officeDocument/2006/relationships/hyperlink" Target="http://www.quackmeded.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812127" y="236874"/>
            <a:ext cx="7772400" cy="1084513"/>
          </a:xfrm>
          <a:prstGeom prst="rect">
            <a:avLst/>
          </a:prstGeom>
          <a:noFill/>
          <a:ln>
            <a:noFill/>
          </a:ln>
        </p:spPr>
        <p:txBody>
          <a:bodyPr spcFirstLastPara="1" wrap="square" lIns="91425" tIns="45700" rIns="91425" bIns="45700" anchor="b" anchorCtr="0">
            <a:noAutofit/>
          </a:bodyPr>
          <a:lstStyle/>
          <a:p>
            <a:pPr marL="484632" lvl="0" indent="0" algn="r" rtl="0">
              <a:spcBef>
                <a:spcPts val="0"/>
              </a:spcBef>
              <a:spcAft>
                <a:spcPts val="0"/>
              </a:spcAft>
              <a:buClr>
                <a:srgbClr val="FF599C"/>
              </a:buClr>
              <a:buSzPts val="4400"/>
              <a:buFont typeface="Century Gothic"/>
              <a:buNone/>
            </a:pPr>
            <a:r>
              <a:rPr lang="en-GB" dirty="0"/>
              <a:t>Dementia</a:t>
            </a:r>
            <a:endParaRPr dirty="0"/>
          </a:p>
        </p:txBody>
      </p:sp>
      <p:sp>
        <p:nvSpPr>
          <p:cNvPr id="93" name="Google Shape;93;p13"/>
          <p:cNvSpPr txBox="1">
            <a:spLocks noGrp="1"/>
          </p:cNvSpPr>
          <p:nvPr>
            <p:ph type="subTitle" idx="1"/>
          </p:nvPr>
        </p:nvSpPr>
        <p:spPr>
          <a:xfrm>
            <a:off x="400699" y="5660822"/>
            <a:ext cx="2659633" cy="1084513"/>
          </a:xfrm>
          <a:prstGeom prst="rect">
            <a:avLst/>
          </a:prstGeom>
          <a:noFill/>
          <a:ln>
            <a:noFill/>
          </a:ln>
        </p:spPr>
        <p:txBody>
          <a:bodyPr spcFirstLastPara="1" wrap="square" lIns="91425" tIns="45700" rIns="91425" bIns="45700" anchor="t" anchorCtr="0">
            <a:noAutofit/>
          </a:bodyPr>
          <a:lstStyle/>
          <a:p>
            <a:pPr marL="0" marR="36576" lvl="0" indent="0" algn="l" rtl="0">
              <a:spcBef>
                <a:spcPts val="0"/>
              </a:spcBef>
              <a:spcAft>
                <a:spcPts val="0"/>
              </a:spcAft>
              <a:buSzPts val="2400"/>
              <a:buNone/>
            </a:pPr>
            <a:r>
              <a:rPr lang="en-GB" sz="2800" dirty="0"/>
              <a:t>Emily Wright </a:t>
            </a:r>
            <a:endParaRPr sz="2800" dirty="0"/>
          </a:p>
          <a:p>
            <a:pPr marL="0" marR="36576" lvl="0" indent="0" algn="l" rtl="0">
              <a:spcBef>
                <a:spcPts val="0"/>
              </a:spcBef>
              <a:spcAft>
                <a:spcPts val="0"/>
              </a:spcAft>
              <a:buSzPts val="2400"/>
              <a:buNone/>
            </a:pPr>
            <a:r>
              <a:rPr lang="en-GB" sz="2800" dirty="0"/>
              <a:t>QEUH</a:t>
            </a:r>
            <a:endParaRPr sz="2800" dirty="0"/>
          </a:p>
        </p:txBody>
      </p:sp>
      <p:pic>
        <p:nvPicPr>
          <p:cNvPr id="94" name="Google Shape;94;p13"/>
          <p:cNvPicPr preferRelativeResize="0"/>
          <p:nvPr/>
        </p:nvPicPr>
        <p:blipFill rotWithShape="1">
          <a:blip r:embed="rId3">
            <a:alphaModFix/>
          </a:blip>
          <a:srcRect/>
          <a:stretch/>
        </p:blipFill>
        <p:spPr>
          <a:xfrm>
            <a:off x="2699792" y="1700808"/>
            <a:ext cx="3997070" cy="34213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Diagnosis III – additional features in subtypes</a:t>
            </a:r>
            <a:endParaRPr/>
          </a:p>
        </p:txBody>
      </p:sp>
      <p:sp>
        <p:nvSpPr>
          <p:cNvPr id="144" name="Google Shape;144;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lnSpc>
                <a:spcPct val="80000"/>
              </a:lnSpc>
              <a:spcBef>
                <a:spcPts val="0"/>
              </a:spcBef>
              <a:spcAft>
                <a:spcPts val="0"/>
              </a:spcAft>
              <a:buSzPts val="2040"/>
              <a:buChar char="⦿"/>
            </a:pPr>
            <a:r>
              <a:rPr lang="en-GB" sz="2550"/>
              <a:t>Frontotemporal dementia</a:t>
            </a:r>
            <a:endParaRPr/>
          </a:p>
          <a:p>
            <a:pPr marL="822960" lvl="1" indent="-285750" algn="l" rtl="0">
              <a:lnSpc>
                <a:spcPct val="80000"/>
              </a:lnSpc>
              <a:spcBef>
                <a:spcPts val="442"/>
              </a:spcBef>
              <a:spcAft>
                <a:spcPts val="0"/>
              </a:spcAft>
              <a:buSzPts val="2100"/>
              <a:buChar char="›"/>
            </a:pPr>
            <a:r>
              <a:rPr lang="en-GB" sz="2210"/>
              <a:t>Can present before age 65</a:t>
            </a:r>
            <a:endParaRPr/>
          </a:p>
          <a:p>
            <a:pPr marL="822960" lvl="1" indent="-285750" algn="l" rtl="0">
              <a:lnSpc>
                <a:spcPct val="80000"/>
              </a:lnSpc>
              <a:spcBef>
                <a:spcPts val="442"/>
              </a:spcBef>
              <a:spcAft>
                <a:spcPts val="0"/>
              </a:spcAft>
              <a:buSzPts val="2100"/>
              <a:buChar char="›"/>
            </a:pPr>
            <a:r>
              <a:rPr lang="en-GB" sz="2210"/>
              <a:t>Typical personality change and behavioural dysregulation</a:t>
            </a:r>
            <a:endParaRPr/>
          </a:p>
          <a:p>
            <a:pPr marL="448056" lvl="0" indent="-384047" algn="l" rtl="0">
              <a:lnSpc>
                <a:spcPct val="80000"/>
              </a:lnSpc>
              <a:spcBef>
                <a:spcPts val="510"/>
              </a:spcBef>
              <a:spcAft>
                <a:spcPts val="0"/>
              </a:spcAft>
              <a:buSzPts val="2040"/>
              <a:buChar char="⦿"/>
            </a:pPr>
            <a:r>
              <a:rPr lang="en-GB" sz="2550"/>
              <a:t>Lewy Body dementia</a:t>
            </a:r>
            <a:endParaRPr/>
          </a:p>
          <a:p>
            <a:pPr marL="822960" lvl="1" indent="-285750" algn="l" rtl="0">
              <a:lnSpc>
                <a:spcPct val="80000"/>
              </a:lnSpc>
              <a:spcBef>
                <a:spcPts val="442"/>
              </a:spcBef>
              <a:spcAft>
                <a:spcPts val="0"/>
              </a:spcAft>
              <a:buSzPts val="2100"/>
              <a:buChar char="›"/>
            </a:pPr>
            <a:r>
              <a:rPr lang="en-GB" sz="2210"/>
              <a:t>Hallucinations can occur</a:t>
            </a:r>
            <a:endParaRPr/>
          </a:p>
          <a:p>
            <a:pPr marL="822960" lvl="1" indent="-285750" algn="l" rtl="0">
              <a:lnSpc>
                <a:spcPct val="80000"/>
              </a:lnSpc>
              <a:spcBef>
                <a:spcPts val="442"/>
              </a:spcBef>
              <a:spcAft>
                <a:spcPts val="0"/>
              </a:spcAft>
              <a:buSzPts val="2100"/>
              <a:buChar char="›"/>
            </a:pPr>
            <a:r>
              <a:rPr lang="en-GB" sz="2210"/>
              <a:t>Falls</a:t>
            </a:r>
            <a:endParaRPr/>
          </a:p>
          <a:p>
            <a:pPr marL="822960" lvl="1" indent="-285750" algn="l" rtl="0">
              <a:lnSpc>
                <a:spcPct val="80000"/>
              </a:lnSpc>
              <a:spcBef>
                <a:spcPts val="442"/>
              </a:spcBef>
              <a:spcAft>
                <a:spcPts val="0"/>
              </a:spcAft>
              <a:buSzPts val="2100"/>
              <a:buChar char="›"/>
            </a:pPr>
            <a:r>
              <a:rPr lang="en-GB" sz="2210"/>
              <a:t>Memory impairment may be less pronounced</a:t>
            </a:r>
            <a:endParaRPr/>
          </a:p>
          <a:p>
            <a:pPr marL="822960" lvl="1" indent="-285750" algn="l" rtl="0">
              <a:lnSpc>
                <a:spcPct val="80000"/>
              </a:lnSpc>
              <a:spcBef>
                <a:spcPts val="442"/>
              </a:spcBef>
              <a:spcAft>
                <a:spcPts val="0"/>
              </a:spcAft>
              <a:buSzPts val="2100"/>
              <a:buChar char="›"/>
            </a:pPr>
            <a:r>
              <a:rPr lang="en-GB" sz="2210"/>
              <a:t>Marked sensitivity to antipsychotics</a:t>
            </a:r>
            <a:endParaRPr/>
          </a:p>
          <a:p>
            <a:pPr marL="822960" lvl="1" indent="-152431" algn="l" rtl="0">
              <a:lnSpc>
                <a:spcPct val="80000"/>
              </a:lnSpc>
              <a:spcBef>
                <a:spcPts val="442"/>
              </a:spcBef>
              <a:spcAft>
                <a:spcPts val="0"/>
              </a:spcAft>
              <a:buSzPts val="2100"/>
              <a:buNone/>
            </a:pPr>
            <a:endParaRPr sz="2210"/>
          </a:p>
          <a:p>
            <a:pPr marL="448056" lvl="0" indent="-384047" algn="l" rtl="0">
              <a:lnSpc>
                <a:spcPct val="80000"/>
              </a:lnSpc>
              <a:spcBef>
                <a:spcPts val="510"/>
              </a:spcBef>
              <a:spcAft>
                <a:spcPts val="0"/>
              </a:spcAft>
              <a:buSzPts val="2040"/>
              <a:buChar char="⦿"/>
            </a:pPr>
            <a:r>
              <a:rPr lang="en-GB" sz="2550"/>
              <a:t>Vascular dementia</a:t>
            </a:r>
            <a:endParaRPr/>
          </a:p>
          <a:p>
            <a:pPr marL="822960" lvl="1" indent="-285750" algn="l" rtl="0">
              <a:lnSpc>
                <a:spcPct val="80000"/>
              </a:lnSpc>
              <a:spcBef>
                <a:spcPts val="442"/>
              </a:spcBef>
              <a:spcAft>
                <a:spcPts val="0"/>
              </a:spcAft>
              <a:buSzPts val="2100"/>
              <a:buChar char="›"/>
            </a:pPr>
            <a:r>
              <a:rPr lang="en-GB" sz="2210"/>
              <a:t>Classic ‘stepwise’ progression</a:t>
            </a:r>
            <a:endParaRPr/>
          </a:p>
          <a:p>
            <a:pPr marL="822960" lvl="1" indent="-285750" algn="l" rtl="0">
              <a:lnSpc>
                <a:spcPct val="80000"/>
              </a:lnSpc>
              <a:spcBef>
                <a:spcPts val="442"/>
              </a:spcBef>
              <a:spcAft>
                <a:spcPts val="0"/>
              </a:spcAft>
              <a:buSzPts val="2100"/>
              <a:buChar char="›"/>
            </a:pPr>
            <a:r>
              <a:rPr lang="en-GB" sz="2210"/>
              <a:t>Possibly focal neurologic deficit</a:t>
            </a:r>
            <a:endParaRPr/>
          </a:p>
          <a:p>
            <a:pPr marL="448056" lvl="0" indent="-254507" algn="l" rtl="0">
              <a:lnSpc>
                <a:spcPct val="80000"/>
              </a:lnSpc>
              <a:spcBef>
                <a:spcPts val="510"/>
              </a:spcBef>
              <a:spcAft>
                <a:spcPts val="0"/>
              </a:spcAft>
              <a:buSzPts val="2040"/>
              <a:buNone/>
            </a:pPr>
            <a:endParaRPr sz="25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Diagnosis IV</a:t>
            </a:r>
            <a:endParaRPr/>
          </a:p>
        </p:txBody>
      </p:sp>
      <p:sp>
        <p:nvSpPr>
          <p:cNvPr id="150" name="Google Shape;150;p22"/>
          <p:cNvSpPr txBox="1">
            <a:spLocks noGrp="1"/>
          </p:cNvSpPr>
          <p:nvPr>
            <p:ph idx="1"/>
          </p:nvPr>
        </p:nvSpPr>
        <p:spPr>
          <a:xfrm>
            <a:off x="475699" y="1825625"/>
            <a:ext cx="8039651" cy="4351338"/>
          </a:xfrm>
          <a:prstGeom prst="rect">
            <a:avLst/>
          </a:prstGeom>
          <a:noFill/>
          <a:ln>
            <a:noFill/>
          </a:ln>
        </p:spPr>
        <p:txBody>
          <a:bodyPr spcFirstLastPara="1" wrap="square" lIns="91425" tIns="45700" rIns="91425" bIns="45700" anchor="t" anchorCtr="0">
            <a:noAutofit/>
          </a:bodyPr>
          <a:lstStyle/>
          <a:p>
            <a:pPr marL="448056" lvl="0" indent="-384047" algn="l" rtl="0">
              <a:lnSpc>
                <a:spcPct val="80000"/>
              </a:lnSpc>
              <a:spcBef>
                <a:spcPts val="0"/>
              </a:spcBef>
              <a:spcAft>
                <a:spcPts val="0"/>
              </a:spcAft>
              <a:buSzPts val="2040"/>
              <a:buChar char="⦿"/>
            </a:pPr>
            <a:r>
              <a:rPr lang="en-GB" sz="2550" dirty="0"/>
              <a:t>Where dementia is suspected:</a:t>
            </a:r>
            <a:endParaRPr dirty="0"/>
          </a:p>
          <a:p>
            <a:pPr marL="822960" lvl="1" indent="-285750" algn="l" rtl="0">
              <a:lnSpc>
                <a:spcPct val="80000"/>
              </a:lnSpc>
              <a:spcBef>
                <a:spcPts val="442"/>
              </a:spcBef>
              <a:spcAft>
                <a:spcPts val="0"/>
              </a:spcAft>
              <a:buSzPts val="2100"/>
              <a:buChar char="›"/>
            </a:pPr>
            <a:r>
              <a:rPr lang="en-GB" sz="2210" dirty="0"/>
              <a:t>The process should be patient-centred – what are their concerns and priorities?</a:t>
            </a:r>
            <a:endParaRPr dirty="0"/>
          </a:p>
          <a:p>
            <a:pPr marL="822960" lvl="1" indent="-285750" algn="l" rtl="0">
              <a:lnSpc>
                <a:spcPct val="80000"/>
              </a:lnSpc>
              <a:spcBef>
                <a:spcPts val="442"/>
              </a:spcBef>
              <a:spcAft>
                <a:spcPts val="0"/>
              </a:spcAft>
              <a:buSzPts val="2100"/>
              <a:buChar char="›"/>
            </a:pPr>
            <a:r>
              <a:rPr lang="en-GB" sz="2210" dirty="0"/>
              <a:t>A validated form of cognitive testing should be carried out e.g. ACE III</a:t>
            </a:r>
            <a:endParaRPr dirty="0"/>
          </a:p>
          <a:p>
            <a:pPr marL="1106424" lvl="2" indent="-228600" algn="l" rtl="0">
              <a:lnSpc>
                <a:spcPct val="80000"/>
              </a:lnSpc>
              <a:spcBef>
                <a:spcPts val="408"/>
              </a:spcBef>
              <a:spcAft>
                <a:spcPts val="0"/>
              </a:spcAft>
              <a:buSzPts val="2040"/>
              <a:buChar char="●"/>
            </a:pPr>
            <a:r>
              <a:rPr lang="en-GB" sz="2040" dirty="0"/>
              <a:t>With more complex neuropsychiatric testing if indicated</a:t>
            </a:r>
            <a:endParaRPr dirty="0"/>
          </a:p>
          <a:p>
            <a:pPr marL="822960" lvl="1" indent="-285750" algn="l" rtl="0">
              <a:lnSpc>
                <a:spcPct val="80000"/>
              </a:lnSpc>
              <a:spcBef>
                <a:spcPts val="442"/>
              </a:spcBef>
              <a:spcAft>
                <a:spcPts val="0"/>
              </a:spcAft>
              <a:buSzPts val="2100"/>
              <a:buChar char="›"/>
            </a:pPr>
            <a:r>
              <a:rPr lang="en-GB" sz="2210" dirty="0"/>
              <a:t>Appropriate investigations should be carried out to exclude reversible causes</a:t>
            </a:r>
            <a:endParaRPr dirty="0"/>
          </a:p>
          <a:p>
            <a:pPr marL="1106424" lvl="2" indent="-228600" algn="l" rtl="0">
              <a:lnSpc>
                <a:spcPct val="80000"/>
              </a:lnSpc>
              <a:spcBef>
                <a:spcPts val="408"/>
              </a:spcBef>
              <a:spcAft>
                <a:spcPts val="0"/>
              </a:spcAft>
              <a:buSzPts val="2040"/>
              <a:buChar char="●"/>
            </a:pPr>
            <a:r>
              <a:rPr lang="en-GB" sz="2040" dirty="0"/>
              <a:t>Blood tests</a:t>
            </a:r>
            <a:endParaRPr dirty="0"/>
          </a:p>
          <a:p>
            <a:pPr marL="1106424" lvl="2" indent="-228600" algn="l" rtl="0">
              <a:lnSpc>
                <a:spcPct val="80000"/>
              </a:lnSpc>
              <a:spcBef>
                <a:spcPts val="408"/>
              </a:spcBef>
              <a:spcAft>
                <a:spcPts val="0"/>
              </a:spcAft>
              <a:buSzPts val="2040"/>
              <a:buChar char="●"/>
            </a:pPr>
            <a:r>
              <a:rPr lang="en-GB" sz="2040" dirty="0"/>
              <a:t>Brain imaging, depending on patient CT head, MRI or SPECT might be preferred</a:t>
            </a:r>
            <a:endParaRPr dirty="0"/>
          </a:p>
          <a:p>
            <a:pPr marL="822960" lvl="1" indent="-285750" algn="l" rtl="0">
              <a:lnSpc>
                <a:spcPct val="80000"/>
              </a:lnSpc>
              <a:spcBef>
                <a:spcPts val="442"/>
              </a:spcBef>
              <a:spcAft>
                <a:spcPts val="0"/>
              </a:spcAft>
              <a:buSzPts val="2100"/>
              <a:buChar char="›"/>
            </a:pPr>
            <a:r>
              <a:rPr lang="en-GB" sz="2210" dirty="0"/>
              <a:t>A collateral history should be obtained </a:t>
            </a:r>
            <a:endParaRPr dirty="0"/>
          </a:p>
          <a:p>
            <a:pPr marL="1106424" lvl="2" indent="-228600" algn="l" rtl="0">
              <a:lnSpc>
                <a:spcPct val="80000"/>
              </a:lnSpc>
              <a:spcBef>
                <a:spcPts val="408"/>
              </a:spcBef>
              <a:spcAft>
                <a:spcPts val="0"/>
              </a:spcAft>
              <a:buSzPts val="2040"/>
              <a:buChar char="●"/>
            </a:pPr>
            <a:r>
              <a:rPr lang="en-GB" sz="2040" dirty="0"/>
              <a:t>The IQCODE is a questionnaire completed by the                           relative which scores 16 common activities                                          compared to how the person would have                                       performed 10 years ago</a:t>
            </a:r>
            <a:endParaRPr dirty="0"/>
          </a:p>
          <a:p>
            <a:pPr marL="1106424" lvl="2" indent="-99060" algn="l" rtl="0">
              <a:lnSpc>
                <a:spcPct val="80000"/>
              </a:lnSpc>
              <a:spcBef>
                <a:spcPts val="408"/>
              </a:spcBef>
              <a:spcAft>
                <a:spcPts val="0"/>
              </a:spcAft>
              <a:buSzPts val="2040"/>
              <a:buNone/>
            </a:pPr>
            <a:endParaRPr sz="2040" dirty="0"/>
          </a:p>
          <a:p>
            <a:pPr marL="1106424" lvl="2" indent="-99060" algn="l" rtl="0">
              <a:lnSpc>
                <a:spcPct val="80000"/>
              </a:lnSpc>
              <a:spcBef>
                <a:spcPts val="408"/>
              </a:spcBef>
              <a:spcAft>
                <a:spcPts val="0"/>
              </a:spcAft>
              <a:buSzPts val="2040"/>
              <a:buNone/>
            </a:pPr>
            <a:endParaRPr sz="204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ACE - III</a:t>
            </a:r>
            <a:endParaRPr/>
          </a:p>
        </p:txBody>
      </p:sp>
      <p:pic>
        <p:nvPicPr>
          <p:cNvPr id="156" name="Google Shape;156;p23"/>
          <p:cNvPicPr preferRelativeResize="0">
            <a:picLocks noGrp="1"/>
          </p:cNvPicPr>
          <p:nvPr>
            <p:ph idx="1"/>
          </p:nvPr>
        </p:nvPicPr>
        <p:blipFill rotWithShape="1">
          <a:blip r:embed="rId3">
            <a:alphaModFix/>
          </a:blip>
          <a:stretch/>
        </p:blipFill>
        <p:spPr>
          <a:xfrm>
            <a:off x="1165683" y="1492636"/>
            <a:ext cx="6812634" cy="3962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IQCODE</a:t>
            </a:r>
            <a:endParaRPr/>
          </a:p>
        </p:txBody>
      </p:sp>
      <p:pic>
        <p:nvPicPr>
          <p:cNvPr id="162" name="Google Shape;162;p24"/>
          <p:cNvPicPr preferRelativeResize="0">
            <a:picLocks noGrp="1"/>
          </p:cNvPicPr>
          <p:nvPr>
            <p:ph idx="1"/>
          </p:nvPr>
        </p:nvPicPr>
        <p:blipFill rotWithShape="1">
          <a:blip r:embed="rId3">
            <a:alphaModFix/>
          </a:blip>
          <a:stretch/>
        </p:blipFill>
        <p:spPr>
          <a:xfrm>
            <a:off x="694666" y="1867909"/>
            <a:ext cx="6084434" cy="43513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Management</a:t>
            </a:r>
            <a:endParaRPr/>
          </a:p>
        </p:txBody>
      </p:sp>
      <p:sp>
        <p:nvSpPr>
          <p:cNvPr id="168" name="Google Shape;168;p2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8" algn="l" rtl="0">
              <a:lnSpc>
                <a:spcPct val="90000"/>
              </a:lnSpc>
              <a:spcBef>
                <a:spcPts val="0"/>
              </a:spcBef>
              <a:spcAft>
                <a:spcPts val="0"/>
              </a:spcAft>
              <a:buSzPts val="2220"/>
              <a:buChar char="⦿"/>
            </a:pPr>
            <a:r>
              <a:rPr lang="en-GB" sz="2775" dirty="0"/>
              <a:t>Engagement with post-diagnostic support</a:t>
            </a:r>
            <a:endParaRPr dirty="0"/>
          </a:p>
          <a:p>
            <a:pPr marL="822960" lvl="1" indent="-285750" algn="l" rtl="0">
              <a:lnSpc>
                <a:spcPct val="90000"/>
              </a:lnSpc>
              <a:spcBef>
                <a:spcPts val="481"/>
              </a:spcBef>
              <a:spcAft>
                <a:spcPts val="0"/>
              </a:spcAft>
              <a:buSzPts val="2285"/>
              <a:buChar char="›"/>
            </a:pPr>
            <a:r>
              <a:rPr lang="en-GB" sz="2405" dirty="0"/>
              <a:t>Resources, education, groups for patients, carer support</a:t>
            </a:r>
            <a:endParaRPr dirty="0"/>
          </a:p>
          <a:p>
            <a:pPr marL="448056" lvl="0" indent="-384048" algn="l" rtl="0">
              <a:lnSpc>
                <a:spcPct val="90000"/>
              </a:lnSpc>
              <a:spcBef>
                <a:spcPts val="555"/>
              </a:spcBef>
              <a:spcAft>
                <a:spcPts val="0"/>
              </a:spcAft>
              <a:buSzPts val="2220"/>
              <a:buChar char="⦿"/>
            </a:pPr>
            <a:r>
              <a:rPr lang="en-GB" sz="2775" dirty="0"/>
              <a:t>Encouragement of nominating POA and other elements of anticipatory planning</a:t>
            </a:r>
            <a:endParaRPr dirty="0"/>
          </a:p>
          <a:p>
            <a:pPr marL="822960" lvl="1" indent="-285750" algn="l" rtl="0">
              <a:lnSpc>
                <a:spcPct val="90000"/>
              </a:lnSpc>
              <a:spcBef>
                <a:spcPts val="481"/>
              </a:spcBef>
              <a:spcAft>
                <a:spcPts val="0"/>
              </a:spcAft>
              <a:buSzPts val="2285"/>
              <a:buChar char="›"/>
            </a:pPr>
            <a:r>
              <a:rPr lang="en-GB" sz="2405" dirty="0"/>
              <a:t>Whilst the patient has capacity to engage in this</a:t>
            </a:r>
            <a:endParaRPr dirty="0"/>
          </a:p>
          <a:p>
            <a:pPr marL="448056" lvl="0" indent="-384048" algn="l" rtl="0">
              <a:lnSpc>
                <a:spcPct val="90000"/>
              </a:lnSpc>
              <a:spcBef>
                <a:spcPts val="555"/>
              </a:spcBef>
              <a:spcAft>
                <a:spcPts val="0"/>
              </a:spcAft>
              <a:buSzPts val="2220"/>
              <a:buChar char="⦿"/>
            </a:pPr>
            <a:r>
              <a:rPr lang="en-GB" sz="2775" dirty="0"/>
              <a:t>Limited role for cognitive enhancers – in Alzheimer’s these can slow progression but measurable effect is small</a:t>
            </a:r>
            <a:endParaRPr dirty="0"/>
          </a:p>
          <a:p>
            <a:pPr marL="448056" lvl="0" indent="-384048" algn="l" rtl="0">
              <a:lnSpc>
                <a:spcPct val="90000"/>
              </a:lnSpc>
              <a:spcBef>
                <a:spcPts val="555"/>
              </a:spcBef>
              <a:spcAft>
                <a:spcPts val="0"/>
              </a:spcAft>
              <a:buSzPts val="2220"/>
              <a:buChar char="⦿"/>
            </a:pPr>
            <a:r>
              <a:rPr lang="en-GB" sz="2775" dirty="0"/>
              <a:t>Monitoring and intervening where                                BPSD become problematic</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Talking points</a:t>
            </a:r>
            <a:endParaRPr/>
          </a:p>
        </p:txBody>
      </p:sp>
      <p:sp>
        <p:nvSpPr>
          <p:cNvPr id="174" name="Google Shape;174;p2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lnSpc>
                <a:spcPct val="80000"/>
              </a:lnSpc>
              <a:spcBef>
                <a:spcPts val="0"/>
              </a:spcBef>
              <a:spcAft>
                <a:spcPts val="0"/>
              </a:spcAft>
              <a:buSzPts val="1860"/>
              <a:buChar char="⦿"/>
            </a:pPr>
            <a:r>
              <a:rPr lang="en-GB" sz="2325"/>
              <a:t>Do we think about dementia as a progressive incurable condition – ‘brain failure’?</a:t>
            </a:r>
            <a:endParaRPr/>
          </a:p>
          <a:p>
            <a:pPr marL="822960" lvl="1" indent="-285750" algn="l" rtl="0">
              <a:lnSpc>
                <a:spcPct val="80000"/>
              </a:lnSpc>
              <a:spcBef>
                <a:spcPts val="372"/>
              </a:spcBef>
              <a:spcAft>
                <a:spcPts val="0"/>
              </a:spcAft>
              <a:buSzPts val="1767"/>
              <a:buChar char="›"/>
            </a:pPr>
            <a:r>
              <a:rPr lang="en-GB" sz="1860"/>
              <a:t>And is this helpful?</a:t>
            </a:r>
            <a:endParaRPr/>
          </a:p>
          <a:p>
            <a:pPr marL="822960" lvl="1" indent="-285750" algn="l" rtl="0">
              <a:lnSpc>
                <a:spcPct val="80000"/>
              </a:lnSpc>
              <a:spcBef>
                <a:spcPts val="372"/>
              </a:spcBef>
              <a:spcAft>
                <a:spcPts val="0"/>
              </a:spcAft>
              <a:buSzPts val="1767"/>
              <a:buChar char="›"/>
            </a:pPr>
            <a:r>
              <a:rPr lang="en-GB" sz="1860"/>
              <a:t>Higher age-matched mortality rates in those with dementia</a:t>
            </a:r>
            <a:endParaRPr/>
          </a:p>
          <a:p>
            <a:pPr marL="448056" lvl="0" indent="-384047" algn="l" rtl="0">
              <a:lnSpc>
                <a:spcPct val="80000"/>
              </a:lnSpc>
              <a:spcBef>
                <a:spcPts val="465"/>
              </a:spcBef>
              <a:spcAft>
                <a:spcPts val="0"/>
              </a:spcAft>
              <a:buSzPts val="1860"/>
              <a:buChar char="⦿"/>
            </a:pPr>
            <a:r>
              <a:rPr lang="en-GB" sz="2325"/>
              <a:t>Is it inevitable?</a:t>
            </a:r>
            <a:endParaRPr/>
          </a:p>
          <a:p>
            <a:pPr marL="822960" lvl="1" indent="-285750" algn="l" rtl="0">
              <a:lnSpc>
                <a:spcPct val="80000"/>
              </a:lnSpc>
              <a:spcBef>
                <a:spcPts val="372"/>
              </a:spcBef>
              <a:spcAft>
                <a:spcPts val="0"/>
              </a:spcAft>
              <a:buSzPts val="1767"/>
              <a:buChar char="›"/>
            </a:pPr>
            <a:r>
              <a:rPr lang="en-GB" sz="1860"/>
              <a:t>Ageing population, but improved vascular outcomes have reduced cases</a:t>
            </a:r>
            <a:endParaRPr/>
          </a:p>
          <a:p>
            <a:pPr marL="822960" lvl="1" indent="-285750" algn="l" rtl="0">
              <a:lnSpc>
                <a:spcPct val="80000"/>
              </a:lnSpc>
              <a:spcBef>
                <a:spcPts val="372"/>
              </a:spcBef>
              <a:spcAft>
                <a:spcPts val="0"/>
              </a:spcAft>
              <a:buSzPts val="1767"/>
              <a:buChar char="›"/>
            </a:pPr>
            <a:r>
              <a:rPr lang="en-GB" sz="1860"/>
              <a:t>It’s not an inevitable part of ageing – even in the oldest group a minority are diagnosed with dementia  - 41% of people over 95</a:t>
            </a:r>
            <a:endParaRPr/>
          </a:p>
          <a:p>
            <a:pPr marL="822960" lvl="1" indent="-285750" algn="l" rtl="0">
              <a:lnSpc>
                <a:spcPct val="80000"/>
              </a:lnSpc>
              <a:spcBef>
                <a:spcPts val="372"/>
              </a:spcBef>
              <a:spcAft>
                <a:spcPts val="0"/>
              </a:spcAft>
              <a:buSzPts val="1767"/>
              <a:buChar char="›"/>
            </a:pPr>
            <a:r>
              <a:rPr lang="en-GB" sz="1860"/>
              <a:t>How do we challenge ‘senile’ stereotypes?</a:t>
            </a:r>
            <a:endParaRPr/>
          </a:p>
          <a:p>
            <a:pPr marL="448056" lvl="0" indent="-384047" algn="l" rtl="0">
              <a:lnSpc>
                <a:spcPct val="80000"/>
              </a:lnSpc>
              <a:spcBef>
                <a:spcPts val="465"/>
              </a:spcBef>
              <a:spcAft>
                <a:spcPts val="0"/>
              </a:spcAft>
              <a:buSzPts val="1860"/>
              <a:buChar char="⦿"/>
            </a:pPr>
            <a:r>
              <a:rPr lang="en-GB" sz="2325"/>
              <a:t>Controversy over cognitive enhancers</a:t>
            </a:r>
            <a:endParaRPr/>
          </a:p>
          <a:p>
            <a:pPr marL="822960" lvl="1" indent="-285750" algn="l" rtl="0">
              <a:lnSpc>
                <a:spcPct val="80000"/>
              </a:lnSpc>
              <a:spcBef>
                <a:spcPts val="310"/>
              </a:spcBef>
              <a:spcAft>
                <a:spcPts val="0"/>
              </a:spcAft>
              <a:buSzPts val="1473"/>
              <a:buChar char="›"/>
            </a:pPr>
            <a:r>
              <a:rPr lang="en-GB" sz="1550"/>
              <a:t>France withdrew funding in 2018 to focus more resources in community support</a:t>
            </a:r>
            <a:endParaRPr sz="2015"/>
          </a:p>
          <a:p>
            <a:pPr marL="448056" lvl="0" indent="-384047" algn="l" rtl="0">
              <a:lnSpc>
                <a:spcPct val="80000"/>
              </a:lnSpc>
              <a:spcBef>
                <a:spcPts val="465"/>
              </a:spcBef>
              <a:spcAft>
                <a:spcPts val="0"/>
              </a:spcAft>
              <a:buSzPts val="1860"/>
              <a:buChar char="⦿"/>
            </a:pPr>
            <a:r>
              <a:rPr lang="en-GB" sz="2325"/>
              <a:t>Evidence from COVID pandemic that dementia is an independent risk factor for mortality</a:t>
            </a:r>
            <a:endParaRPr sz="2325"/>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Dementia</a:t>
            </a:r>
            <a:endParaRPr/>
          </a:p>
        </p:txBody>
      </p:sp>
      <p:sp>
        <p:nvSpPr>
          <p:cNvPr id="180" name="Google Shape;180;p2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spcBef>
                <a:spcPts val="0"/>
              </a:spcBef>
              <a:spcAft>
                <a:spcPts val="0"/>
              </a:spcAft>
              <a:buSzPts val="2400"/>
              <a:buChar char="⦿"/>
            </a:pPr>
            <a:r>
              <a:rPr lang="en-GB"/>
              <a:t>Pathophysiology</a:t>
            </a:r>
            <a:endParaRPr/>
          </a:p>
          <a:p>
            <a:pPr marL="448056" lvl="0" indent="-384047" algn="l" rtl="0">
              <a:spcBef>
                <a:spcPts val="600"/>
              </a:spcBef>
              <a:spcAft>
                <a:spcPts val="0"/>
              </a:spcAft>
              <a:buSzPts val="2400"/>
              <a:buChar char="⦿"/>
            </a:pPr>
            <a:r>
              <a:rPr lang="en-GB"/>
              <a:t>Subtypes</a:t>
            </a:r>
            <a:endParaRPr/>
          </a:p>
          <a:p>
            <a:pPr marL="448056" lvl="0" indent="-384047" algn="l" rtl="0">
              <a:spcBef>
                <a:spcPts val="600"/>
              </a:spcBef>
              <a:spcAft>
                <a:spcPts val="0"/>
              </a:spcAft>
              <a:buSzPts val="2400"/>
              <a:buChar char="⦿"/>
            </a:pPr>
            <a:r>
              <a:rPr lang="en-GB"/>
              <a:t>Diagnosis</a:t>
            </a:r>
            <a:endParaRPr/>
          </a:p>
          <a:p>
            <a:pPr marL="448056" lvl="0" indent="-384047" algn="l" rtl="0">
              <a:spcBef>
                <a:spcPts val="600"/>
              </a:spcBef>
              <a:spcAft>
                <a:spcPts val="0"/>
              </a:spcAft>
              <a:buSzPts val="2400"/>
              <a:buChar char="⦿"/>
            </a:pPr>
            <a:r>
              <a:rPr lang="en-GB"/>
              <a:t>Management</a:t>
            </a:r>
            <a:endParaRPr/>
          </a:p>
          <a:p>
            <a:pPr marL="448056" lvl="0" indent="-384047" algn="l" rtl="0">
              <a:spcBef>
                <a:spcPts val="600"/>
              </a:spcBef>
              <a:spcAft>
                <a:spcPts val="0"/>
              </a:spcAft>
              <a:buSzPts val="2400"/>
              <a:buChar char="⦿"/>
            </a:pPr>
            <a:r>
              <a:rPr lang="en-GB"/>
              <a:t>Talking points</a:t>
            </a:r>
            <a:endParaRPr/>
          </a:p>
          <a:p>
            <a:pPr marL="448056" lvl="0" indent="-231647" algn="l" rtl="0">
              <a:spcBef>
                <a:spcPts val="600"/>
              </a:spcBef>
              <a:spcAft>
                <a:spcPts val="0"/>
              </a:spcAft>
              <a:buSzPts val="24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Bibliography</a:t>
            </a:r>
            <a:endParaRPr/>
          </a:p>
        </p:txBody>
      </p:sp>
      <p:sp>
        <p:nvSpPr>
          <p:cNvPr id="186" name="Google Shape;186;p2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spcBef>
                <a:spcPts val="0"/>
              </a:spcBef>
              <a:spcAft>
                <a:spcPts val="0"/>
              </a:spcAft>
              <a:buSzPts val="2400"/>
              <a:buChar char="⦿"/>
            </a:pPr>
            <a:r>
              <a:rPr lang="en-GB"/>
              <a:t>NICE guideline – Dementia 2019</a:t>
            </a:r>
            <a:endParaRPr/>
          </a:p>
          <a:p>
            <a:pPr marL="448056" lvl="0" indent="-384047" algn="l" rtl="0">
              <a:spcBef>
                <a:spcPts val="600"/>
              </a:spcBef>
              <a:spcAft>
                <a:spcPts val="0"/>
              </a:spcAft>
              <a:buSzPts val="2400"/>
              <a:buChar char="⦿"/>
            </a:pPr>
            <a:r>
              <a:rPr lang="en-GB"/>
              <a:t>Alzheimer’s UK website</a:t>
            </a:r>
            <a:endParaRPr/>
          </a:p>
          <a:p>
            <a:pPr marL="448056" lvl="0" indent="-384047" algn="l" rtl="0">
              <a:spcBef>
                <a:spcPts val="600"/>
              </a:spcBef>
              <a:spcAft>
                <a:spcPts val="0"/>
              </a:spcAft>
              <a:buSzPts val="2400"/>
              <a:buChar char="⦿"/>
            </a:pPr>
            <a:r>
              <a:rPr lang="en-GB"/>
              <a:t>NICE Clinical Knowledge Summary on Dementia available at </a:t>
            </a:r>
            <a:r>
              <a:rPr lang="en-GB" u="sng">
                <a:solidFill>
                  <a:schemeClr val="hlink"/>
                </a:solidFill>
                <a:hlinkClick r:id="rId3"/>
              </a:rPr>
              <a:t>https://cks.nice.org.uk/dementia</a:t>
            </a:r>
            <a:endParaRPr/>
          </a:p>
          <a:p>
            <a:pPr marL="448056" lvl="0" indent="-384047" algn="l" rtl="0">
              <a:spcBef>
                <a:spcPts val="600"/>
              </a:spcBef>
              <a:spcAft>
                <a:spcPts val="0"/>
              </a:spcAft>
              <a:buSzPts val="2400"/>
              <a:buChar char="⦿"/>
            </a:pPr>
            <a:r>
              <a:rPr lang="en-GB"/>
              <a:t>Office for National Statistics data on coronavirus</a:t>
            </a:r>
            <a:endParaRPr/>
          </a:p>
          <a:p>
            <a:pPr marL="448056" lvl="0" indent="-231647" algn="l" rtl="0">
              <a:spcBef>
                <a:spcPts val="600"/>
              </a:spcBef>
              <a:spcAft>
                <a:spcPts val="0"/>
              </a:spcAft>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Thank you</a:t>
            </a:r>
          </a:p>
          <a:p>
            <a:r>
              <a:rPr lang="en-GB" sz="2400" dirty="0"/>
              <a:t>Please fill out the feedback form for your certificate of learning</a:t>
            </a:r>
          </a:p>
        </p:txBody>
      </p:sp>
      <p:sp>
        <p:nvSpPr>
          <p:cNvPr id="4" name="Footer Placeholder 3"/>
          <p:cNvSpPr>
            <a:spLocks noGrp="1"/>
          </p:cNvSpPr>
          <p:nvPr>
            <p:ph type="ftr" sz="quarter" idx="10"/>
          </p:nvPr>
        </p:nvSpPr>
        <p:spPr/>
        <p:txBody>
          <a:bodyPr/>
          <a:lstStyle/>
          <a:p>
            <a:pPr>
              <a:defRPr/>
            </a:pPr>
            <a:r>
              <a:rPr lang="en-GB"/>
              <a:t>pathways for clinical learning</a:t>
            </a:r>
          </a:p>
        </p:txBody>
      </p:sp>
    </p:spTree>
    <p:extLst>
      <p:ext uri="{BB962C8B-B14F-4D97-AF65-F5344CB8AC3E}">
        <p14:creationId xmlns:p14="http://schemas.microsoft.com/office/powerpoint/2010/main" val="130530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802C-43D3-4A53-9D79-F44B3E6DC4FF}"/>
              </a:ext>
            </a:extLst>
          </p:cNvPr>
          <p:cNvSpPr>
            <a:spLocks noGrp="1"/>
          </p:cNvSpPr>
          <p:nvPr>
            <p:ph type="title"/>
          </p:nvPr>
        </p:nvSpPr>
        <p:spPr/>
        <p:txBody>
          <a:bodyPr/>
          <a:lstStyle/>
          <a:p>
            <a:r>
              <a:rPr lang="en-GB" dirty="0"/>
              <a:t>Get in touch!</a:t>
            </a:r>
          </a:p>
        </p:txBody>
      </p:sp>
      <p:sp>
        <p:nvSpPr>
          <p:cNvPr id="3" name="Content Placeholder 2">
            <a:extLst>
              <a:ext uri="{FF2B5EF4-FFF2-40B4-BE49-F238E27FC236}">
                <a16:creationId xmlns:a16="http://schemas.microsoft.com/office/drawing/2014/main" id="{AA2D493F-16E9-402B-B7B3-3CF019393938}"/>
              </a:ext>
            </a:extLst>
          </p:cNvPr>
          <p:cNvSpPr>
            <a:spLocks noGrp="1"/>
          </p:cNvSpPr>
          <p:nvPr>
            <p:ph idx="1"/>
          </p:nvPr>
        </p:nvSpPr>
        <p:spPr/>
        <p:txBody>
          <a:bodyPr/>
          <a:lstStyle/>
          <a:p>
            <a:pPr marL="0" indent="0" algn="ctr">
              <a:buNone/>
            </a:pPr>
            <a:r>
              <a:rPr lang="en-GB" dirty="0"/>
              <a:t>Website</a:t>
            </a:r>
          </a:p>
          <a:p>
            <a:pPr marL="0" indent="0" algn="ctr">
              <a:buNone/>
            </a:pPr>
            <a:r>
              <a:rPr lang="en-GB" dirty="0">
                <a:hlinkClick r:id="rId2"/>
              </a:rPr>
              <a:t>www.quackmeded.co.uk</a:t>
            </a:r>
            <a:endParaRPr lang="en-GB" dirty="0"/>
          </a:p>
          <a:p>
            <a:pPr marL="0" indent="0" algn="ctr">
              <a:buNone/>
            </a:pPr>
            <a:endParaRPr lang="en-GB" dirty="0"/>
          </a:p>
          <a:p>
            <a:pPr marL="0" indent="0" algn="ctr">
              <a:buNone/>
            </a:pPr>
            <a:r>
              <a:rPr lang="en-GB" dirty="0"/>
              <a:t>Email</a:t>
            </a:r>
          </a:p>
          <a:p>
            <a:pPr marL="0" indent="0" algn="ctr">
              <a:buNone/>
            </a:pPr>
            <a:r>
              <a:rPr lang="en-GB" dirty="0">
                <a:hlinkClick r:id="rId3"/>
              </a:rPr>
              <a:t>gg-uhb.quackmeded@nhs.net</a:t>
            </a:r>
            <a:endParaRPr lang="en-GB" dirty="0"/>
          </a:p>
          <a:p>
            <a:pPr marL="0" indent="0" algn="ctr">
              <a:buNone/>
            </a:pPr>
            <a:endParaRPr lang="en-GB" dirty="0"/>
          </a:p>
          <a:p>
            <a:pPr marL="0" indent="0" algn="ctr">
              <a:buNone/>
            </a:pPr>
            <a:r>
              <a:rPr lang="en-GB" dirty="0"/>
              <a:t>Social Media</a:t>
            </a:r>
          </a:p>
          <a:p>
            <a:pPr marL="0" indent="0" algn="ctr">
              <a:buNone/>
            </a:pPr>
            <a:r>
              <a:rPr lang="en-GB" dirty="0"/>
              <a:t>Twitter: @QUACK_ Med</a:t>
            </a:r>
          </a:p>
          <a:p>
            <a:pPr marL="0" indent="0" algn="ctr">
              <a:buNone/>
            </a:pPr>
            <a:r>
              <a:rPr lang="en-GB" dirty="0"/>
              <a:t>Facebook: QUACK education</a:t>
            </a:r>
          </a:p>
          <a:p>
            <a:pPr marL="0" indent="0">
              <a:buNone/>
            </a:pPr>
            <a:endParaRPr lang="en-GB" dirty="0"/>
          </a:p>
        </p:txBody>
      </p:sp>
    </p:spTree>
    <p:extLst>
      <p:ext uri="{BB962C8B-B14F-4D97-AF65-F5344CB8AC3E}">
        <p14:creationId xmlns:p14="http://schemas.microsoft.com/office/powerpoint/2010/main" val="130887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42D3-23EB-42B9-B4B7-FDB572AA66BB}"/>
              </a:ext>
            </a:extLst>
          </p:cNvPr>
          <p:cNvSpPr>
            <a:spLocks noGrp="1"/>
          </p:cNvSpPr>
          <p:nvPr>
            <p:ph type="title"/>
          </p:nvPr>
        </p:nvSpPr>
        <p:spPr/>
        <p:txBody>
          <a:bodyPr/>
          <a:lstStyle/>
          <a:p>
            <a:r>
              <a:rPr lang="en-GB" b="1" dirty="0"/>
              <a:t>Disclaimer*</a:t>
            </a:r>
          </a:p>
        </p:txBody>
      </p:sp>
      <p:sp>
        <p:nvSpPr>
          <p:cNvPr id="3" name="Content Placeholder 2">
            <a:extLst>
              <a:ext uri="{FF2B5EF4-FFF2-40B4-BE49-F238E27FC236}">
                <a16:creationId xmlns:a16="http://schemas.microsoft.com/office/drawing/2014/main" id="{8A82AC80-4905-4EEE-BEDF-D98A5114D02D}"/>
              </a:ext>
            </a:extLst>
          </p:cNvPr>
          <p:cNvSpPr>
            <a:spLocks noGrp="1"/>
          </p:cNvSpPr>
          <p:nvPr>
            <p:ph idx="1"/>
          </p:nvPr>
        </p:nvSpPr>
        <p:spPr/>
        <p:txBody>
          <a:bodyPr/>
          <a:lstStyle/>
          <a:p>
            <a:r>
              <a:rPr lang="en-GB" dirty="0"/>
              <a:t>Please note that QUACK is a regional teaching programme operating across GG&amp;C, Lanarkshire and Ayrshire &amp; Arran. </a:t>
            </a:r>
          </a:p>
          <a:p>
            <a:endParaRPr lang="en-GB" dirty="0"/>
          </a:p>
          <a:p>
            <a:r>
              <a:rPr lang="en-GB" dirty="0"/>
              <a:t>This presentation outlines general management, though local variances e.g. antibiotic prescription may vary slightly depending on your local trust</a:t>
            </a:r>
          </a:p>
          <a:p>
            <a:endParaRPr lang="en-GB" dirty="0"/>
          </a:p>
          <a:p>
            <a:r>
              <a:rPr lang="en-GB" dirty="0"/>
              <a:t>Remember to check your local guidelines</a:t>
            </a:r>
          </a:p>
        </p:txBody>
      </p:sp>
    </p:spTree>
    <p:extLst>
      <p:ext uri="{BB962C8B-B14F-4D97-AF65-F5344CB8AC3E}">
        <p14:creationId xmlns:p14="http://schemas.microsoft.com/office/powerpoint/2010/main" val="368455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Dementia</a:t>
            </a:r>
            <a:endParaRPr/>
          </a:p>
        </p:txBody>
      </p:sp>
      <p:sp>
        <p:nvSpPr>
          <p:cNvPr id="100" name="Google Shape;100;p1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spcBef>
                <a:spcPts val="0"/>
              </a:spcBef>
              <a:spcAft>
                <a:spcPts val="0"/>
              </a:spcAft>
              <a:buSzPts val="2400"/>
              <a:buChar char="⦿"/>
            </a:pPr>
            <a:r>
              <a:rPr lang="en-GB"/>
              <a:t>Pathophysiology</a:t>
            </a:r>
            <a:endParaRPr/>
          </a:p>
          <a:p>
            <a:pPr marL="448056" lvl="0" indent="-384047" algn="l" rtl="0">
              <a:spcBef>
                <a:spcPts val="600"/>
              </a:spcBef>
              <a:spcAft>
                <a:spcPts val="0"/>
              </a:spcAft>
              <a:buSzPts val="2400"/>
              <a:buChar char="⦿"/>
            </a:pPr>
            <a:r>
              <a:rPr lang="en-GB"/>
              <a:t>Subtypes</a:t>
            </a:r>
            <a:endParaRPr/>
          </a:p>
          <a:p>
            <a:pPr marL="448056" lvl="0" indent="-384047" algn="l" rtl="0">
              <a:spcBef>
                <a:spcPts val="600"/>
              </a:spcBef>
              <a:spcAft>
                <a:spcPts val="0"/>
              </a:spcAft>
              <a:buSzPts val="2400"/>
              <a:buChar char="⦿"/>
            </a:pPr>
            <a:r>
              <a:rPr lang="en-GB"/>
              <a:t>Diagnosis</a:t>
            </a:r>
            <a:endParaRPr/>
          </a:p>
          <a:p>
            <a:pPr marL="448056" lvl="0" indent="-384047" algn="l" rtl="0">
              <a:spcBef>
                <a:spcPts val="600"/>
              </a:spcBef>
              <a:spcAft>
                <a:spcPts val="0"/>
              </a:spcAft>
              <a:buSzPts val="2400"/>
              <a:buChar char="⦿"/>
            </a:pPr>
            <a:r>
              <a:rPr lang="en-GB"/>
              <a:t>Management</a:t>
            </a:r>
            <a:endParaRPr/>
          </a:p>
          <a:p>
            <a:pPr marL="448056" lvl="0" indent="-384047" algn="l" rtl="0">
              <a:spcBef>
                <a:spcPts val="600"/>
              </a:spcBef>
              <a:spcAft>
                <a:spcPts val="0"/>
              </a:spcAft>
              <a:buSzPts val="2400"/>
              <a:buChar char="⦿"/>
            </a:pPr>
            <a:r>
              <a:rPr lang="en-GB"/>
              <a:t>Talking points</a:t>
            </a:r>
            <a:endParaRPr/>
          </a:p>
        </p:txBody>
      </p:sp>
      <p:pic>
        <p:nvPicPr>
          <p:cNvPr id="101" name="Google Shape;101;p14"/>
          <p:cNvPicPr preferRelativeResize="0"/>
          <p:nvPr/>
        </p:nvPicPr>
        <p:blipFill rotWithShape="1">
          <a:blip r:embed="rId3">
            <a:alphaModFix/>
          </a:blip>
          <a:srcRect/>
          <a:stretch/>
        </p:blipFill>
        <p:spPr>
          <a:xfrm>
            <a:off x="4817999" y="617088"/>
            <a:ext cx="4041993" cy="32209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Defining Dementia</a:t>
            </a:r>
            <a:endParaRPr/>
          </a:p>
        </p:txBody>
      </p:sp>
      <p:sp>
        <p:nvSpPr>
          <p:cNvPr id="107" name="Google Shape;107;p1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spcBef>
                <a:spcPts val="0"/>
              </a:spcBef>
              <a:spcAft>
                <a:spcPts val="0"/>
              </a:spcAft>
              <a:buSzPts val="2400"/>
              <a:buChar char="⦿"/>
            </a:pPr>
            <a:r>
              <a:rPr lang="en-GB"/>
              <a:t>A progressive irreversible disorder causing impairment in one or more cognitive domains that is a decline from previous level of function of sufficient magnitude to cause difficulties in activities of daily living.</a:t>
            </a:r>
            <a:endParaRPr/>
          </a:p>
          <a:p>
            <a:pPr marL="448056" lvl="0" indent="-384047" algn="l" rtl="0">
              <a:spcBef>
                <a:spcPts val="600"/>
              </a:spcBef>
              <a:spcAft>
                <a:spcPts val="0"/>
              </a:spcAft>
              <a:buSzPts val="2400"/>
              <a:buChar char="⦿"/>
            </a:pPr>
            <a:r>
              <a:rPr lang="en-GB"/>
              <a:t>It affects 850,000 people in the UK.  Prevalence is 1 in 16 adults over 65, rising to 1 in 6 people over 80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2800"/>
              <a:buFont typeface="Century Gothic"/>
              <a:buNone/>
            </a:pPr>
            <a:r>
              <a:rPr lang="en-GB" sz="2800"/>
              <a:t>Pathophysiology of dementia</a:t>
            </a:r>
            <a:endParaRPr sz="2800"/>
          </a:p>
        </p:txBody>
      </p:sp>
      <p:sp>
        <p:nvSpPr>
          <p:cNvPr id="113" name="Google Shape;113;p16"/>
          <p:cNvSpPr txBox="1">
            <a:spLocks noGrp="1"/>
          </p:cNvSpPr>
          <p:nvPr>
            <p:ph idx="1"/>
          </p:nvPr>
        </p:nvSpPr>
        <p:spPr>
          <a:xfrm>
            <a:off x="179512" y="1196752"/>
            <a:ext cx="8229600" cy="4525963"/>
          </a:xfrm>
          <a:prstGeom prst="rect">
            <a:avLst/>
          </a:prstGeom>
          <a:noFill/>
          <a:ln>
            <a:noFill/>
          </a:ln>
        </p:spPr>
        <p:txBody>
          <a:bodyPr spcFirstLastPara="1" wrap="square" lIns="91425" tIns="45700" rIns="91425" bIns="45700" anchor="t" anchorCtr="0">
            <a:noAutofit/>
          </a:bodyPr>
          <a:lstStyle/>
          <a:p>
            <a:pPr marL="448056" lvl="0" indent="-384048" algn="l" rtl="0">
              <a:lnSpc>
                <a:spcPct val="90000"/>
              </a:lnSpc>
              <a:spcBef>
                <a:spcPts val="0"/>
              </a:spcBef>
              <a:spcAft>
                <a:spcPts val="0"/>
              </a:spcAft>
              <a:buSzPts val="2220"/>
              <a:buChar char="⦿"/>
            </a:pPr>
            <a:r>
              <a:rPr lang="en-GB" sz="2775"/>
              <a:t>Depends on subtype</a:t>
            </a:r>
            <a:endParaRPr/>
          </a:p>
          <a:p>
            <a:pPr marL="448056" lvl="0" indent="-384048" algn="l" rtl="0">
              <a:lnSpc>
                <a:spcPct val="90000"/>
              </a:lnSpc>
              <a:spcBef>
                <a:spcPts val="555"/>
              </a:spcBef>
              <a:spcAft>
                <a:spcPts val="0"/>
              </a:spcAft>
              <a:buSzPts val="2220"/>
              <a:buChar char="⦿"/>
            </a:pPr>
            <a:r>
              <a:rPr lang="en-GB" sz="2775"/>
              <a:t>Alzheimer’s – 50-75% of cases</a:t>
            </a:r>
            <a:endParaRPr/>
          </a:p>
          <a:p>
            <a:pPr marL="822960" lvl="1" indent="-285750" algn="l" rtl="0">
              <a:lnSpc>
                <a:spcPct val="90000"/>
              </a:lnSpc>
              <a:spcBef>
                <a:spcPts val="481"/>
              </a:spcBef>
              <a:spcAft>
                <a:spcPts val="0"/>
              </a:spcAft>
              <a:buSzPts val="2285"/>
              <a:buChar char="›"/>
            </a:pPr>
            <a:r>
              <a:rPr lang="en-GB" sz="2405"/>
              <a:t>Atrophy of cortex, amyloid plaque and neurofibrillary tangle formation causing reduction in acetylcholine production</a:t>
            </a:r>
            <a:endParaRPr/>
          </a:p>
          <a:p>
            <a:pPr marL="448056" lvl="0" indent="-384048" algn="l" rtl="0">
              <a:lnSpc>
                <a:spcPct val="90000"/>
              </a:lnSpc>
              <a:spcBef>
                <a:spcPts val="555"/>
              </a:spcBef>
              <a:spcAft>
                <a:spcPts val="0"/>
              </a:spcAft>
              <a:buSzPts val="2220"/>
              <a:buChar char="⦿"/>
            </a:pPr>
            <a:r>
              <a:rPr lang="en-GB" sz="2775"/>
              <a:t>Vascular – 20%</a:t>
            </a:r>
            <a:endParaRPr/>
          </a:p>
          <a:p>
            <a:pPr marL="822960" lvl="1" indent="-285750" algn="l" rtl="0">
              <a:lnSpc>
                <a:spcPct val="90000"/>
              </a:lnSpc>
              <a:spcBef>
                <a:spcPts val="481"/>
              </a:spcBef>
              <a:spcAft>
                <a:spcPts val="0"/>
              </a:spcAft>
              <a:buSzPts val="2285"/>
              <a:buChar char="›"/>
            </a:pPr>
            <a:r>
              <a:rPr lang="en-GB" sz="2405"/>
              <a:t>Reduced blood supply secondary to large or small vessel disease</a:t>
            </a:r>
            <a:endParaRPr/>
          </a:p>
          <a:p>
            <a:pPr marL="448056" lvl="0" indent="-384048" algn="l" rtl="0">
              <a:lnSpc>
                <a:spcPct val="90000"/>
              </a:lnSpc>
              <a:spcBef>
                <a:spcPts val="555"/>
              </a:spcBef>
              <a:spcAft>
                <a:spcPts val="0"/>
              </a:spcAft>
              <a:buSzPts val="2220"/>
              <a:buChar char="⦿"/>
            </a:pPr>
            <a:r>
              <a:rPr lang="en-GB" sz="2775"/>
              <a:t>Lewy body dementia – 10-15%</a:t>
            </a:r>
            <a:endParaRPr/>
          </a:p>
          <a:p>
            <a:pPr marL="822960" lvl="1" indent="-285750" algn="l" rtl="0">
              <a:lnSpc>
                <a:spcPct val="90000"/>
              </a:lnSpc>
              <a:spcBef>
                <a:spcPts val="481"/>
              </a:spcBef>
              <a:spcAft>
                <a:spcPts val="0"/>
              </a:spcAft>
              <a:buSzPts val="2285"/>
              <a:buChar char="›"/>
            </a:pPr>
            <a:r>
              <a:rPr lang="en-GB" sz="2405"/>
              <a:t>Cortical and subcortical formation of abnormal protein – Lewy bodies – in nerve cells</a:t>
            </a:r>
            <a:endParaRPr/>
          </a:p>
          <a:p>
            <a:pPr marL="457200" lvl="1" indent="0" algn="l" rtl="0">
              <a:lnSpc>
                <a:spcPct val="90000"/>
              </a:lnSpc>
              <a:spcBef>
                <a:spcPts val="481"/>
              </a:spcBef>
              <a:spcAft>
                <a:spcPts val="0"/>
              </a:spcAft>
              <a:buSzPts val="2285"/>
              <a:buNone/>
            </a:pPr>
            <a:endParaRPr sz="2405"/>
          </a:p>
        </p:txBody>
      </p:sp>
      <p:pic>
        <p:nvPicPr>
          <p:cNvPr id="114" name="Google Shape;114;p16"/>
          <p:cNvPicPr preferRelativeResize="0"/>
          <p:nvPr/>
        </p:nvPicPr>
        <p:blipFill rotWithShape="1">
          <a:blip r:embed="rId3">
            <a:alphaModFix/>
          </a:blip>
          <a:srcRect/>
          <a:stretch/>
        </p:blipFill>
        <p:spPr>
          <a:xfrm>
            <a:off x="6732240" y="5553236"/>
            <a:ext cx="2339752" cy="1169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Pathophysiology of Dementia II</a:t>
            </a:r>
            <a:endParaRPr/>
          </a:p>
        </p:txBody>
      </p:sp>
      <p:sp>
        <p:nvSpPr>
          <p:cNvPr id="120" name="Google Shape;120;p1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lnSpc>
                <a:spcPct val="90000"/>
              </a:lnSpc>
              <a:spcBef>
                <a:spcPts val="0"/>
              </a:spcBef>
              <a:spcAft>
                <a:spcPts val="0"/>
              </a:spcAft>
              <a:buSzPts val="2400"/>
              <a:buChar char="⦿"/>
            </a:pPr>
            <a:r>
              <a:rPr lang="en-GB"/>
              <a:t>Fronto-temporal dementia – 2%</a:t>
            </a:r>
            <a:endParaRPr/>
          </a:p>
          <a:p>
            <a:pPr marL="822960" lvl="1" indent="-285750" algn="l" rtl="0">
              <a:lnSpc>
                <a:spcPct val="90000"/>
              </a:lnSpc>
              <a:spcBef>
                <a:spcPts val="520"/>
              </a:spcBef>
              <a:spcAft>
                <a:spcPts val="0"/>
              </a:spcAft>
              <a:buSzPts val="2470"/>
              <a:buChar char="›"/>
            </a:pPr>
            <a:r>
              <a:rPr lang="en-GB"/>
              <a:t>Progressive degeneration of frontal +/- temporal lobes</a:t>
            </a:r>
            <a:endParaRPr/>
          </a:p>
          <a:p>
            <a:pPr marL="448056" lvl="0" indent="-384047" algn="l" rtl="0">
              <a:lnSpc>
                <a:spcPct val="90000"/>
              </a:lnSpc>
              <a:spcBef>
                <a:spcPts val="600"/>
              </a:spcBef>
              <a:spcAft>
                <a:spcPts val="0"/>
              </a:spcAft>
              <a:buSzPts val="2400"/>
              <a:buChar char="⦿"/>
            </a:pPr>
            <a:r>
              <a:rPr lang="en-GB"/>
              <a:t>Other less common causes</a:t>
            </a:r>
            <a:endParaRPr/>
          </a:p>
          <a:p>
            <a:pPr marL="822960" lvl="1" indent="-285750" algn="l" rtl="0">
              <a:lnSpc>
                <a:spcPct val="90000"/>
              </a:lnSpc>
              <a:spcBef>
                <a:spcPts val="520"/>
              </a:spcBef>
              <a:spcAft>
                <a:spcPts val="0"/>
              </a:spcAft>
              <a:buSzPts val="2470"/>
              <a:buChar char="›"/>
            </a:pPr>
            <a:r>
              <a:rPr lang="en-GB"/>
              <a:t>CJD</a:t>
            </a:r>
            <a:endParaRPr/>
          </a:p>
          <a:p>
            <a:pPr marL="822960" lvl="1" indent="-285750" algn="l" rtl="0">
              <a:lnSpc>
                <a:spcPct val="90000"/>
              </a:lnSpc>
              <a:spcBef>
                <a:spcPts val="520"/>
              </a:spcBef>
              <a:spcAft>
                <a:spcPts val="0"/>
              </a:spcAft>
              <a:buSzPts val="2470"/>
              <a:buChar char="›"/>
            </a:pPr>
            <a:r>
              <a:rPr lang="en-GB"/>
              <a:t>Normal pressure hydrocephalus</a:t>
            </a:r>
            <a:endParaRPr/>
          </a:p>
          <a:p>
            <a:pPr marL="822960" lvl="1" indent="-285750" algn="l" rtl="0">
              <a:lnSpc>
                <a:spcPct val="90000"/>
              </a:lnSpc>
              <a:spcBef>
                <a:spcPts val="520"/>
              </a:spcBef>
              <a:spcAft>
                <a:spcPts val="0"/>
              </a:spcAft>
              <a:buSzPts val="2470"/>
              <a:buChar char="›"/>
            </a:pPr>
            <a:r>
              <a:rPr lang="en-GB"/>
              <a:t>Huntington’s disease</a:t>
            </a:r>
            <a:endParaRPr/>
          </a:p>
          <a:p>
            <a:pPr marL="822960" lvl="1" indent="-285750" algn="l" rtl="0">
              <a:lnSpc>
                <a:spcPct val="90000"/>
              </a:lnSpc>
              <a:spcBef>
                <a:spcPts val="520"/>
              </a:spcBef>
              <a:spcAft>
                <a:spcPts val="0"/>
              </a:spcAft>
              <a:buSzPts val="2470"/>
              <a:buChar char="›"/>
            </a:pPr>
            <a:r>
              <a:rPr lang="en-GB"/>
              <a:t>Chronic sudural haematoma</a:t>
            </a:r>
            <a:endParaRPr/>
          </a:p>
          <a:p>
            <a:pPr marL="822960" lvl="1" indent="-285750" algn="l" rtl="0">
              <a:lnSpc>
                <a:spcPct val="90000"/>
              </a:lnSpc>
              <a:spcBef>
                <a:spcPts val="520"/>
              </a:spcBef>
              <a:spcAft>
                <a:spcPts val="0"/>
              </a:spcAft>
              <a:buSzPts val="2470"/>
              <a:buChar char="›"/>
            </a:pPr>
            <a:r>
              <a:rPr lang="en-GB"/>
              <a:t>Neoplasia</a:t>
            </a:r>
            <a:endParaRPr/>
          </a:p>
          <a:p>
            <a:pPr marL="822960" lvl="1" indent="-285750" algn="l" rtl="0">
              <a:lnSpc>
                <a:spcPct val="90000"/>
              </a:lnSpc>
              <a:spcBef>
                <a:spcPts val="520"/>
              </a:spcBef>
              <a:spcAft>
                <a:spcPts val="0"/>
              </a:spcAft>
              <a:buSzPts val="2470"/>
              <a:buChar char="›"/>
            </a:pPr>
            <a:r>
              <a:rPr lang="en-GB"/>
              <a:t>Infection e.g. HIV</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Risk Factors</a:t>
            </a:r>
            <a:endParaRPr/>
          </a:p>
        </p:txBody>
      </p:sp>
      <p:sp>
        <p:nvSpPr>
          <p:cNvPr id="126" name="Google Shape;126;p1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lnSpc>
                <a:spcPct val="80000"/>
              </a:lnSpc>
              <a:spcBef>
                <a:spcPts val="0"/>
              </a:spcBef>
              <a:spcAft>
                <a:spcPts val="0"/>
              </a:spcAft>
              <a:buSzPts val="1860"/>
              <a:buChar char="⦿"/>
            </a:pPr>
            <a:r>
              <a:rPr lang="en-GB" sz="2325" dirty="0"/>
              <a:t>Age</a:t>
            </a:r>
            <a:endParaRPr dirty="0"/>
          </a:p>
          <a:p>
            <a:pPr marL="448056" lvl="0" indent="-384047" algn="l" rtl="0">
              <a:lnSpc>
                <a:spcPct val="80000"/>
              </a:lnSpc>
              <a:spcBef>
                <a:spcPts val="465"/>
              </a:spcBef>
              <a:spcAft>
                <a:spcPts val="0"/>
              </a:spcAft>
              <a:buSzPts val="1860"/>
              <a:buChar char="⦿"/>
            </a:pPr>
            <a:r>
              <a:rPr lang="en-GB" sz="2325" dirty="0"/>
              <a:t>Vascular risk factors</a:t>
            </a:r>
            <a:endParaRPr dirty="0"/>
          </a:p>
          <a:p>
            <a:pPr marL="448056" lvl="0" indent="-384047" algn="l" rtl="0">
              <a:lnSpc>
                <a:spcPct val="80000"/>
              </a:lnSpc>
              <a:spcBef>
                <a:spcPts val="465"/>
              </a:spcBef>
              <a:spcAft>
                <a:spcPts val="0"/>
              </a:spcAft>
              <a:buSzPts val="1860"/>
              <a:buChar char="⦿"/>
            </a:pPr>
            <a:r>
              <a:rPr lang="en-GB" sz="2325" dirty="0"/>
              <a:t>Genetics</a:t>
            </a:r>
            <a:endParaRPr dirty="0"/>
          </a:p>
          <a:p>
            <a:pPr marL="822960" lvl="1" indent="-285750" algn="l" rtl="0">
              <a:lnSpc>
                <a:spcPct val="80000"/>
              </a:lnSpc>
              <a:spcBef>
                <a:spcPts val="403"/>
              </a:spcBef>
              <a:spcAft>
                <a:spcPts val="0"/>
              </a:spcAft>
              <a:buSzPts val="1914"/>
              <a:buChar char="›"/>
            </a:pPr>
            <a:r>
              <a:rPr lang="en-GB" sz="2015" dirty="0"/>
              <a:t>Mainly in rare syndromic subtypes</a:t>
            </a:r>
            <a:endParaRPr dirty="0"/>
          </a:p>
          <a:p>
            <a:pPr marL="448056" lvl="0" indent="-384047" algn="l" rtl="0">
              <a:lnSpc>
                <a:spcPct val="80000"/>
              </a:lnSpc>
              <a:spcBef>
                <a:spcPts val="465"/>
              </a:spcBef>
              <a:spcAft>
                <a:spcPts val="0"/>
              </a:spcAft>
              <a:buSzPts val="1860"/>
              <a:buChar char="⦿"/>
            </a:pPr>
            <a:r>
              <a:rPr lang="en-GB" sz="2325" dirty="0"/>
              <a:t>Physical activity</a:t>
            </a:r>
            <a:endParaRPr dirty="0"/>
          </a:p>
          <a:p>
            <a:pPr marL="822960" lvl="1" indent="-285750" algn="l" rtl="0">
              <a:lnSpc>
                <a:spcPct val="80000"/>
              </a:lnSpc>
              <a:spcBef>
                <a:spcPts val="403"/>
              </a:spcBef>
              <a:spcAft>
                <a:spcPts val="0"/>
              </a:spcAft>
              <a:buSzPts val="1914"/>
              <a:buChar char="›"/>
            </a:pPr>
            <a:r>
              <a:rPr lang="en-GB" sz="2015" dirty="0"/>
              <a:t>A modifiable risk factor – regular physical activity, including walking, can reduce incidence by up to 40%</a:t>
            </a:r>
            <a:endParaRPr dirty="0"/>
          </a:p>
          <a:p>
            <a:pPr marL="448056" lvl="0" indent="-384047" algn="l" rtl="0">
              <a:lnSpc>
                <a:spcPct val="80000"/>
              </a:lnSpc>
              <a:spcBef>
                <a:spcPts val="465"/>
              </a:spcBef>
              <a:spcAft>
                <a:spcPts val="0"/>
              </a:spcAft>
              <a:buSzPts val="1860"/>
              <a:buChar char="⦿"/>
            </a:pPr>
            <a:r>
              <a:rPr lang="en-GB" sz="2325" dirty="0"/>
              <a:t>Loneliness</a:t>
            </a:r>
            <a:endParaRPr dirty="0"/>
          </a:p>
          <a:p>
            <a:pPr marL="448056" lvl="0" indent="-384047" algn="l" rtl="0">
              <a:lnSpc>
                <a:spcPct val="80000"/>
              </a:lnSpc>
              <a:spcBef>
                <a:spcPts val="465"/>
              </a:spcBef>
              <a:spcAft>
                <a:spcPts val="0"/>
              </a:spcAft>
              <a:buSzPts val="1860"/>
              <a:buChar char="⦿"/>
            </a:pPr>
            <a:r>
              <a:rPr lang="en-GB" sz="2325" dirty="0"/>
              <a:t>Excess alcohol</a:t>
            </a:r>
            <a:endParaRPr dirty="0"/>
          </a:p>
          <a:p>
            <a:pPr marL="448056" lvl="0" indent="-384047" algn="l" rtl="0">
              <a:lnSpc>
                <a:spcPct val="80000"/>
              </a:lnSpc>
              <a:spcBef>
                <a:spcPts val="465"/>
              </a:spcBef>
              <a:spcAft>
                <a:spcPts val="0"/>
              </a:spcAft>
              <a:buSzPts val="1860"/>
              <a:buChar char="⦿"/>
            </a:pPr>
            <a:r>
              <a:rPr lang="en-GB" sz="2325" dirty="0"/>
              <a:t>‘Use it or lose it’ – less likely in people with higher levels of cognitive stimulation</a:t>
            </a:r>
            <a:endParaRPr dirty="0"/>
          </a:p>
          <a:p>
            <a:pPr marL="448056" lvl="0" indent="-384047" algn="l" rtl="0">
              <a:lnSpc>
                <a:spcPct val="80000"/>
              </a:lnSpc>
              <a:spcBef>
                <a:spcPts val="465"/>
              </a:spcBef>
              <a:spcAft>
                <a:spcPts val="0"/>
              </a:spcAft>
              <a:buSzPts val="1860"/>
              <a:buChar char="⦿"/>
            </a:pPr>
            <a:r>
              <a:rPr lang="en-GB" sz="2325" dirty="0"/>
              <a:t>Mild cognitive impairment a ‘pre-dementia’                             condition in 50%</a:t>
            </a:r>
            <a:endParaRPr sz="23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Diagnosis</a:t>
            </a:r>
            <a:endParaRPr/>
          </a:p>
        </p:txBody>
      </p:sp>
      <p:sp>
        <p:nvSpPr>
          <p:cNvPr id="132" name="Google Shape;132;p1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8" algn="l" rtl="0">
              <a:spcBef>
                <a:spcPts val="0"/>
              </a:spcBef>
              <a:spcAft>
                <a:spcPts val="0"/>
              </a:spcAft>
              <a:buSzPts val="2220"/>
              <a:buChar char="⦿"/>
            </a:pPr>
            <a:r>
              <a:rPr lang="en-GB" sz="2775"/>
              <a:t>The patient may present to medical services with complaints of declining memory or function, those around them may have concerns or it may come to light during treatment for another health issue</a:t>
            </a:r>
            <a:endParaRPr/>
          </a:p>
          <a:p>
            <a:pPr marL="448056" lvl="0" indent="-384048" algn="l" rtl="0">
              <a:spcBef>
                <a:spcPts val="555"/>
              </a:spcBef>
              <a:spcAft>
                <a:spcPts val="0"/>
              </a:spcAft>
              <a:buSzPts val="2220"/>
              <a:buChar char="⦿"/>
            </a:pPr>
            <a:r>
              <a:rPr lang="en-GB" sz="2775"/>
              <a:t>A clinical diagnosis when other (reversible) conditions have been ruled out </a:t>
            </a:r>
            <a:endParaRPr/>
          </a:p>
          <a:p>
            <a:pPr marL="448056" lvl="0" indent="-384048" algn="l" rtl="0">
              <a:spcBef>
                <a:spcPts val="555"/>
              </a:spcBef>
              <a:spcAft>
                <a:spcPts val="0"/>
              </a:spcAft>
              <a:buSzPts val="2220"/>
              <a:buChar char="⦿"/>
            </a:pPr>
            <a:r>
              <a:rPr lang="en-GB" sz="2775"/>
              <a:t>Mimics include depression, delirium and anticholinergic drug burden</a:t>
            </a:r>
            <a:endParaRPr/>
          </a:p>
          <a:p>
            <a:pPr marL="448056" lvl="0" indent="-243078" algn="l" rtl="0">
              <a:spcBef>
                <a:spcPts val="555"/>
              </a:spcBef>
              <a:spcAft>
                <a:spcPts val="0"/>
              </a:spcAft>
              <a:buSzPts val="2220"/>
              <a:buNone/>
            </a:pPr>
            <a:endParaRPr sz="2775"/>
          </a:p>
          <a:p>
            <a:pPr marL="448056" lvl="0" indent="-243078" algn="l" rtl="0">
              <a:spcBef>
                <a:spcPts val="555"/>
              </a:spcBef>
              <a:spcAft>
                <a:spcPts val="0"/>
              </a:spcAft>
              <a:buSzPts val="2220"/>
              <a:buNone/>
            </a:pPr>
            <a:endParaRPr sz="2775"/>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Diagnosis II - symptoms</a:t>
            </a:r>
            <a:endParaRPr/>
          </a:p>
        </p:txBody>
      </p:sp>
      <p:sp>
        <p:nvSpPr>
          <p:cNvPr id="138" name="Google Shape;138;p2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lnSpc>
                <a:spcPct val="80000"/>
              </a:lnSpc>
              <a:spcBef>
                <a:spcPts val="0"/>
              </a:spcBef>
              <a:spcAft>
                <a:spcPts val="0"/>
              </a:spcAft>
              <a:buSzPts val="2040"/>
              <a:buChar char="⦿"/>
            </a:pPr>
            <a:r>
              <a:rPr lang="en-GB" sz="2550"/>
              <a:t>Cognitive impairment</a:t>
            </a:r>
            <a:endParaRPr/>
          </a:p>
          <a:p>
            <a:pPr marL="822960" lvl="1" indent="-285750" algn="l" rtl="0">
              <a:lnSpc>
                <a:spcPct val="80000"/>
              </a:lnSpc>
              <a:spcBef>
                <a:spcPts val="340"/>
              </a:spcBef>
              <a:spcAft>
                <a:spcPts val="0"/>
              </a:spcAft>
              <a:buSzPts val="1615"/>
              <a:buChar char="›"/>
            </a:pPr>
            <a:r>
              <a:rPr lang="en-GB" sz="1700"/>
              <a:t>Memory problems</a:t>
            </a:r>
            <a:endParaRPr/>
          </a:p>
          <a:p>
            <a:pPr marL="822960" lvl="1" indent="-285750" algn="l" rtl="0">
              <a:lnSpc>
                <a:spcPct val="80000"/>
              </a:lnSpc>
              <a:spcBef>
                <a:spcPts val="340"/>
              </a:spcBef>
              <a:spcAft>
                <a:spcPts val="0"/>
              </a:spcAft>
              <a:buSzPts val="1615"/>
              <a:buChar char="›"/>
            </a:pPr>
            <a:r>
              <a:rPr lang="en-GB" sz="1700"/>
              <a:t>Language difficulties</a:t>
            </a:r>
            <a:endParaRPr/>
          </a:p>
          <a:p>
            <a:pPr marL="822960" lvl="1" indent="-285750" algn="l" rtl="0">
              <a:lnSpc>
                <a:spcPct val="80000"/>
              </a:lnSpc>
              <a:spcBef>
                <a:spcPts val="340"/>
              </a:spcBef>
              <a:spcAft>
                <a:spcPts val="0"/>
              </a:spcAft>
              <a:buSzPts val="1615"/>
              <a:buChar char="›"/>
            </a:pPr>
            <a:r>
              <a:rPr lang="en-GB" sz="1700"/>
              <a:t>Apraxias – forgetting how to do familiar tasks</a:t>
            </a:r>
            <a:endParaRPr/>
          </a:p>
          <a:p>
            <a:pPr marL="822960" lvl="1" indent="-285750" algn="l" rtl="0">
              <a:lnSpc>
                <a:spcPct val="80000"/>
              </a:lnSpc>
              <a:spcBef>
                <a:spcPts val="340"/>
              </a:spcBef>
              <a:spcAft>
                <a:spcPts val="0"/>
              </a:spcAft>
              <a:buSzPts val="1615"/>
              <a:buChar char="›"/>
            </a:pPr>
            <a:r>
              <a:rPr lang="en-GB" sz="1700"/>
              <a:t>Disorientation</a:t>
            </a:r>
            <a:endParaRPr/>
          </a:p>
          <a:p>
            <a:pPr marL="448056" lvl="0" indent="-384047" algn="l" rtl="0">
              <a:lnSpc>
                <a:spcPct val="80000"/>
              </a:lnSpc>
              <a:spcBef>
                <a:spcPts val="510"/>
              </a:spcBef>
              <a:spcAft>
                <a:spcPts val="0"/>
              </a:spcAft>
              <a:buSzPts val="2040"/>
              <a:buChar char="⦿"/>
            </a:pPr>
            <a:r>
              <a:rPr lang="en-GB" sz="2550"/>
              <a:t>Behavioural and psychological symptoms - BPSD</a:t>
            </a:r>
            <a:endParaRPr/>
          </a:p>
          <a:p>
            <a:pPr marL="822960" lvl="1" indent="-285750" algn="l" rtl="0">
              <a:lnSpc>
                <a:spcPct val="80000"/>
              </a:lnSpc>
              <a:spcBef>
                <a:spcPts val="374"/>
              </a:spcBef>
              <a:spcAft>
                <a:spcPts val="0"/>
              </a:spcAft>
              <a:buSzPts val="1777"/>
              <a:buChar char="›"/>
            </a:pPr>
            <a:r>
              <a:rPr lang="en-GB" sz="1870"/>
              <a:t>Psychosis/delusional beliefs</a:t>
            </a:r>
            <a:endParaRPr/>
          </a:p>
          <a:p>
            <a:pPr marL="822960" lvl="1" indent="-285750" algn="l" rtl="0">
              <a:lnSpc>
                <a:spcPct val="80000"/>
              </a:lnSpc>
              <a:spcBef>
                <a:spcPts val="374"/>
              </a:spcBef>
              <a:spcAft>
                <a:spcPts val="0"/>
              </a:spcAft>
              <a:buSzPts val="1777"/>
              <a:buChar char="›"/>
            </a:pPr>
            <a:r>
              <a:rPr lang="en-GB" sz="1870"/>
              <a:t>Stress and distress behaviours</a:t>
            </a:r>
            <a:endParaRPr/>
          </a:p>
          <a:p>
            <a:pPr marL="822960" lvl="1" indent="-285750" algn="l" rtl="0">
              <a:lnSpc>
                <a:spcPct val="80000"/>
              </a:lnSpc>
              <a:spcBef>
                <a:spcPts val="374"/>
              </a:spcBef>
              <a:spcAft>
                <a:spcPts val="0"/>
              </a:spcAft>
              <a:buSzPts val="1777"/>
              <a:buChar char="›"/>
            </a:pPr>
            <a:r>
              <a:rPr lang="en-GB" sz="1870"/>
              <a:t>Disturbance of sleep/wake cycles</a:t>
            </a:r>
            <a:endParaRPr/>
          </a:p>
          <a:p>
            <a:pPr marL="822960" lvl="1" indent="-285750" algn="l" rtl="0">
              <a:lnSpc>
                <a:spcPct val="80000"/>
              </a:lnSpc>
              <a:spcBef>
                <a:spcPts val="374"/>
              </a:spcBef>
              <a:spcAft>
                <a:spcPts val="0"/>
              </a:spcAft>
              <a:buSzPts val="1777"/>
              <a:buChar char="›"/>
            </a:pPr>
            <a:r>
              <a:rPr lang="en-GB" sz="1870"/>
              <a:t>Disinhibition</a:t>
            </a:r>
            <a:endParaRPr/>
          </a:p>
          <a:p>
            <a:pPr marL="822960" lvl="1" indent="-285750" algn="l" rtl="0">
              <a:lnSpc>
                <a:spcPct val="80000"/>
              </a:lnSpc>
              <a:spcBef>
                <a:spcPts val="374"/>
              </a:spcBef>
              <a:spcAft>
                <a:spcPts val="0"/>
              </a:spcAft>
              <a:buSzPts val="1777"/>
              <a:buChar char="›"/>
            </a:pPr>
            <a:r>
              <a:rPr lang="en-GB" sz="1870"/>
              <a:t>Depression</a:t>
            </a:r>
            <a:endParaRPr/>
          </a:p>
          <a:p>
            <a:pPr marL="457200" lvl="1" indent="0" algn="l" rtl="0">
              <a:lnSpc>
                <a:spcPct val="80000"/>
              </a:lnSpc>
              <a:spcBef>
                <a:spcPts val="442"/>
              </a:spcBef>
              <a:spcAft>
                <a:spcPts val="0"/>
              </a:spcAft>
              <a:buSzPts val="2100"/>
              <a:buNone/>
            </a:pPr>
            <a:endParaRPr sz="2210"/>
          </a:p>
          <a:p>
            <a:pPr marL="448056" lvl="0" indent="-384047" algn="l" rtl="0">
              <a:lnSpc>
                <a:spcPct val="80000"/>
              </a:lnSpc>
              <a:spcBef>
                <a:spcPts val="510"/>
              </a:spcBef>
              <a:spcAft>
                <a:spcPts val="0"/>
              </a:spcAft>
              <a:buSzPts val="2040"/>
              <a:buChar char="⦿"/>
            </a:pPr>
            <a:r>
              <a:rPr lang="en-GB" sz="2550"/>
              <a:t>Functional impairment</a:t>
            </a:r>
            <a:endParaRPr/>
          </a:p>
          <a:p>
            <a:pPr marL="448056" lvl="0" indent="-254507" algn="l" rtl="0">
              <a:lnSpc>
                <a:spcPct val="80000"/>
              </a:lnSpc>
              <a:spcBef>
                <a:spcPts val="510"/>
              </a:spcBef>
              <a:spcAft>
                <a:spcPts val="0"/>
              </a:spcAft>
              <a:buSzPts val="2040"/>
              <a:buNone/>
            </a:pPr>
            <a:endParaRPr sz="2550"/>
          </a:p>
        </p:txBody>
      </p:sp>
    </p:spTree>
  </p:cSld>
  <p:clrMapOvr>
    <a:masterClrMapping/>
  </p:clrMapOvr>
</p:sld>
</file>

<file path=ppt/theme/theme1.xml><?xml version="1.0" encoding="utf-8"?>
<a:theme xmlns:a="http://schemas.openxmlformats.org/drawingml/2006/main" name="QUACK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CK theme" id="{75FFE468-3B7E-4C82-A462-E22C6E5790A0}" vid="{E73379FD-5B52-4EB3-A98B-74B0B41F025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QUACK theme</Template>
  <TotalTime>0</TotalTime>
  <Words>795</Words>
  <Application>Microsoft Office PowerPoint</Application>
  <PresentationFormat>On-screen Show (4:3)</PresentationFormat>
  <Paragraphs>132</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Times New Roman</vt:lpstr>
      <vt:lpstr>Arial</vt:lpstr>
      <vt:lpstr>Calibri Light</vt:lpstr>
      <vt:lpstr>Calibri</vt:lpstr>
      <vt:lpstr>Century Gothic</vt:lpstr>
      <vt:lpstr>QUACK theme</vt:lpstr>
      <vt:lpstr>Dementia</vt:lpstr>
      <vt:lpstr>Disclaimer*</vt:lpstr>
      <vt:lpstr>Dementia</vt:lpstr>
      <vt:lpstr>Defining Dementia</vt:lpstr>
      <vt:lpstr>Pathophysiology of dementia</vt:lpstr>
      <vt:lpstr>Pathophysiology of Dementia II</vt:lpstr>
      <vt:lpstr>Risk Factors</vt:lpstr>
      <vt:lpstr>Diagnosis</vt:lpstr>
      <vt:lpstr>Diagnosis II - symptoms</vt:lpstr>
      <vt:lpstr>Diagnosis III – additional features in subtypes</vt:lpstr>
      <vt:lpstr>Diagnosis IV</vt:lpstr>
      <vt:lpstr>ACE - III</vt:lpstr>
      <vt:lpstr>IQCODE</vt:lpstr>
      <vt:lpstr>Management</vt:lpstr>
      <vt:lpstr>Talking points</vt:lpstr>
      <vt:lpstr>Dementia</vt:lpstr>
      <vt:lpstr>Bibliography</vt:lpstr>
      <vt:lpstr>PowerPoint Presentation</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dc:title>
  <cp:lastModifiedBy>INGRAM, Gareth (NHS GREATER GLASGOW &amp; CLYDE)</cp:lastModifiedBy>
  <cp:revision>1</cp:revision>
  <dcterms:modified xsi:type="dcterms:W3CDTF">2020-09-06T18:10:29Z</dcterms:modified>
</cp:coreProperties>
</file>