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45"/>
  </p:notesMasterIdLst>
  <p:sldIdLst>
    <p:sldId id="256" r:id="rId2"/>
    <p:sldId id="257" r:id="rId3"/>
    <p:sldId id="295" r:id="rId4"/>
    <p:sldId id="280" r:id="rId5"/>
    <p:sldId id="260" r:id="rId6"/>
    <p:sldId id="258" r:id="rId7"/>
    <p:sldId id="291" r:id="rId8"/>
    <p:sldId id="302" r:id="rId9"/>
    <p:sldId id="303" r:id="rId10"/>
    <p:sldId id="292" r:id="rId11"/>
    <p:sldId id="259" r:id="rId12"/>
    <p:sldId id="294" r:id="rId13"/>
    <p:sldId id="261" r:id="rId14"/>
    <p:sldId id="267" r:id="rId15"/>
    <p:sldId id="304" r:id="rId16"/>
    <p:sldId id="262" r:id="rId17"/>
    <p:sldId id="269" r:id="rId18"/>
    <p:sldId id="293" r:id="rId19"/>
    <p:sldId id="270" r:id="rId20"/>
    <p:sldId id="310" r:id="rId21"/>
    <p:sldId id="313" r:id="rId22"/>
    <p:sldId id="271" r:id="rId23"/>
    <p:sldId id="309" r:id="rId24"/>
    <p:sldId id="287" r:id="rId25"/>
    <p:sldId id="286" r:id="rId26"/>
    <p:sldId id="296" r:id="rId27"/>
    <p:sldId id="288" r:id="rId28"/>
    <p:sldId id="312" r:id="rId29"/>
    <p:sldId id="311" r:id="rId30"/>
    <p:sldId id="282" r:id="rId31"/>
    <p:sldId id="275" r:id="rId32"/>
    <p:sldId id="264" r:id="rId33"/>
    <p:sldId id="265" r:id="rId34"/>
    <p:sldId id="284" r:id="rId35"/>
    <p:sldId id="297" r:id="rId36"/>
    <p:sldId id="298" r:id="rId37"/>
    <p:sldId id="299" r:id="rId38"/>
    <p:sldId id="300" r:id="rId39"/>
    <p:sldId id="301" r:id="rId40"/>
    <p:sldId id="276" r:id="rId41"/>
    <p:sldId id="277" r:id="rId42"/>
    <p:sldId id="314" r:id="rId43"/>
    <p:sldId id="315"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912" autoAdjust="0"/>
  </p:normalViewPr>
  <p:slideViewPr>
    <p:cSldViewPr>
      <p:cViewPr>
        <p:scale>
          <a:sx n="88" d="100"/>
          <a:sy n="88" d="100"/>
        </p:scale>
        <p:origin x="208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35231B-D173-4AB2-9308-D9A24544B287}" type="datetimeFigureOut">
              <a:rPr lang="en-GB"/>
              <a:pPr>
                <a:defRPr/>
              </a:pPr>
              <a:t>14/11/2020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9BDF18-E6A5-41FD-8C5D-946629CAF45E}" type="slidenum">
              <a:rPr lang="en-GB"/>
              <a:pPr>
                <a:defRPr/>
              </a:pPr>
              <a:t>‹#›</a:t>
            </a:fld>
            <a:endParaRPr lang="en-GB"/>
          </a:p>
        </p:txBody>
      </p:sp>
    </p:spTree>
    <p:extLst>
      <p:ext uri="{BB962C8B-B14F-4D97-AF65-F5344CB8AC3E}">
        <p14:creationId xmlns:p14="http://schemas.microsoft.com/office/powerpoint/2010/main" val="3440260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tb.bmj.com/lookup/google-scholar?link_type=googlescholar&amp;gs_type=article&amp;author%5b0%5d=AM+Mohammed&amp;title=Medication-related+burden+and+patients'+lived+experience+with+medicine:+a+systematic+review+and+metasynthesis+of+qualitative+studies&amp;publication_year=2016&amp;journal=BMJ+Open&amp;volume=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tb.bmj.com/content/54/6/6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rontier-economics.com/documents/2014/10/exploring-the-costs-of-unsafe-care-in-the-nhs-frontier-report-2-2-2-2.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kingsfund.org.uk/publications/polypharmacy-and-medicines-optimis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ns.gov.uk/ons/rel/npp/national-population-projections/2014-based-projections/stb-npp-2014-based-projection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ce.org.uk/guidance/ng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hscic.gov.uk/catalogue/PUB1764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gs.org.uk/index.php/fit-for-frail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Otherwise we wouldn’t take them. But do people question why? Or what is the evidence behind it or the consequences? Generally not.  Is it an ‘Informed’ </a:t>
            </a:r>
            <a:r>
              <a:rPr lang="en-GB" dirty="0" err="1"/>
              <a:t>decison</a:t>
            </a:r>
            <a:r>
              <a:rPr lang="en-GB" dirty="0"/>
              <a:t>?</a:t>
            </a:r>
          </a:p>
          <a:p>
            <a:pPr eaLnBrk="1" hangingPunct="1">
              <a:spcBef>
                <a:spcPct val="0"/>
              </a:spcBef>
            </a:pPr>
            <a:endParaRPr lang="en-GB" dirty="0"/>
          </a:p>
          <a:p>
            <a:pPr eaLnBrk="1" hangingPunct="1">
              <a:spcBef>
                <a:spcPct val="0"/>
              </a:spcBef>
            </a:pPr>
            <a:endParaRPr lang="en-GB" dirty="0"/>
          </a:p>
          <a:p>
            <a:pPr eaLnBrk="1" hangingPunct="1">
              <a:spcBef>
                <a:spcPct val="0"/>
              </a:spcBef>
            </a:pPr>
            <a:r>
              <a:rPr lang="en-GB" dirty="0"/>
              <a:t>That is if the medications are optimised and prescribed....and there is lots of good evidence for certain drugs</a:t>
            </a:r>
          </a:p>
          <a:p>
            <a:pPr eaLnBrk="1" hangingPunct="1">
              <a:spcBef>
                <a:spcPct val="0"/>
              </a:spcBef>
            </a:pPr>
            <a:endParaRPr lang="en-GB" dirty="0"/>
          </a:p>
          <a:p>
            <a:pPr eaLnBrk="1" hangingPunct="1">
              <a:spcBef>
                <a:spcPct val="0"/>
              </a:spcBef>
            </a:pPr>
            <a:r>
              <a:rPr lang="en-GB" dirty="0"/>
              <a:t>Patients’ beliefs about treatment influence treatment engagement and adherence.</a:t>
            </a:r>
          </a:p>
          <a:p>
            <a:pPr eaLnBrk="1" hangingPunct="1">
              <a:spcBef>
                <a:spcPct val="0"/>
              </a:spcBef>
            </a:pPr>
            <a:endParaRPr lang="en-GB" dirty="0"/>
          </a:p>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D7CCF-1925-4F1F-9EC6-2C7F4A3CDD6F}" type="slidenum">
              <a:rPr lang="en-GB">
                <a:cs typeface="Arial" charset="0"/>
              </a:rPr>
              <a:pPr fontAlgn="base">
                <a:spcBef>
                  <a:spcPct val="0"/>
                </a:spcBef>
                <a:spcAft>
                  <a:spcPct val="0"/>
                </a:spcAft>
                <a:defRPr/>
              </a:pPr>
              <a:t>4</a:t>
            </a:fld>
            <a:endParaRPr lang="en-GB">
              <a:cs typeface="Arial" charset="0"/>
            </a:endParaRPr>
          </a:p>
        </p:txBody>
      </p:sp>
    </p:spTree>
    <p:extLst>
      <p:ext uri="{BB962C8B-B14F-4D97-AF65-F5344CB8AC3E}">
        <p14:creationId xmlns:p14="http://schemas.microsoft.com/office/powerpoint/2010/main" val="1509904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It is increasingly recognised....</a:t>
            </a:r>
          </a:p>
          <a:p>
            <a:pPr eaLnBrk="1" hangingPunct="1">
              <a:spcBef>
                <a:spcPct val="0"/>
              </a:spcBef>
            </a:pPr>
            <a:r>
              <a:rPr lang="en-GB" dirty="0"/>
              <a:t>In addition to this, if the regimes are complex, more likely to have medication errors. Dexterity and poor vision can also interfere</a:t>
            </a:r>
          </a:p>
          <a:p>
            <a:pPr eaLnBrk="1" hangingPunct="1">
              <a:spcBef>
                <a:spcPct val="0"/>
              </a:spcBef>
            </a:pPr>
            <a:endParaRPr lang="en-GB" dirty="0"/>
          </a:p>
          <a:p>
            <a:pPr eaLnBrk="1" hangingPunct="1">
              <a:spcBef>
                <a:spcPct val="0"/>
              </a:spcBef>
            </a:pPr>
            <a:r>
              <a:rPr lang="en-GB" dirty="0"/>
              <a:t>How long do you spend in the care home on your drug rounds, restocking, ordering</a:t>
            </a:r>
          </a:p>
          <a:p>
            <a:pPr eaLnBrk="1" hangingPunct="1">
              <a:spcBef>
                <a:spcPct val="0"/>
              </a:spcBef>
            </a:pPr>
            <a:endParaRPr lang="en-GB" dirty="0"/>
          </a:p>
          <a:p>
            <a:pPr eaLnBrk="1" hangingPunct="1">
              <a:spcBef>
                <a:spcPct val="0"/>
              </a:spcBef>
            </a:pPr>
            <a:r>
              <a:rPr lang="en-GB" dirty="0"/>
              <a:t>Mohammed AM, et al</a:t>
            </a:r>
          </a:p>
          <a:p>
            <a:pPr eaLnBrk="1" hangingPunct="1">
              <a:spcBef>
                <a:spcPct val="0"/>
              </a:spcBef>
            </a:pPr>
            <a:r>
              <a:rPr lang="en-GB" i="1" dirty="0"/>
              <a:t>. Medication-related burden and patients' lived experience with medicine: a systematic review and </a:t>
            </a:r>
            <a:r>
              <a:rPr lang="en-GB" i="1" dirty="0" err="1"/>
              <a:t>metasynthesis</a:t>
            </a:r>
            <a:r>
              <a:rPr lang="en-GB" i="1" dirty="0"/>
              <a:t> of qualitative studies. BMJ Open 2016; 6: e010035.</a:t>
            </a:r>
            <a:endParaRPr lang="en-GB" dirty="0"/>
          </a:p>
          <a:p>
            <a:pPr eaLnBrk="1" hangingPunct="1">
              <a:spcBef>
                <a:spcPct val="0"/>
              </a:spcBef>
            </a:pPr>
            <a:r>
              <a:rPr lang="en-GB" dirty="0">
                <a:hlinkClick r:id="rId3"/>
              </a:rPr>
              <a:t>Google Scholar</a:t>
            </a:r>
            <a:endParaRPr lang="en-GB" dirty="0"/>
          </a:p>
          <a:p>
            <a:pPr eaLnBrk="1" hangingPunct="1">
              <a:spcBef>
                <a:spcPct val="0"/>
              </a:spcBef>
            </a:pPr>
            <a:r>
              <a:rPr lang="en-GB" dirty="0">
                <a:hlinkClick r:id="rId4" tooltip="View reference 10 in text"/>
              </a:rPr>
              <a:t>↵</a:t>
            </a:r>
            <a:r>
              <a:rPr lang="en-GB" dirty="0" err="1"/>
              <a:t>Mair</a:t>
            </a:r>
            <a:r>
              <a:rPr lang="en-GB" dirty="0"/>
              <a:t> FS, </a:t>
            </a:r>
          </a:p>
          <a:p>
            <a:pPr eaLnBrk="1" hangingPunct="1">
              <a:spcBef>
                <a:spcPct val="0"/>
              </a:spcBef>
            </a:pPr>
            <a:r>
              <a:rPr lang="en-GB" dirty="0"/>
              <a:t>May CR</a:t>
            </a:r>
          </a:p>
          <a:p>
            <a:pPr eaLnBrk="1" hangingPunct="1">
              <a:spcBef>
                <a:spcPct val="0"/>
              </a:spcBef>
            </a:pPr>
            <a:r>
              <a:rPr lang="en-GB" i="1" dirty="0"/>
              <a:t>. Thinking about the burden of treatment. BMJ 2014; 349: g6680</a:t>
            </a:r>
            <a:endParaRPr lang="en-GB" dirty="0"/>
          </a:p>
          <a:p>
            <a:pPr eaLnBrk="1" hangingPunct="1">
              <a:spcBef>
                <a:spcPct val="0"/>
              </a:spcBef>
            </a:pPr>
            <a:endParaRPr lang="en-GB" dirty="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783994-8515-4573-95B9-C3E9588A9F40}" type="slidenum">
              <a:rPr lang="en-GB">
                <a:cs typeface="Arial" charset="0"/>
              </a:rPr>
              <a:pPr fontAlgn="base">
                <a:spcBef>
                  <a:spcPct val="0"/>
                </a:spcBef>
                <a:spcAft>
                  <a:spcPct val="0"/>
                </a:spcAft>
                <a:defRPr/>
              </a:pPr>
              <a:t>14</a:t>
            </a:fld>
            <a:endParaRPr lang="en-GB">
              <a:cs typeface="Arial" charset="0"/>
            </a:endParaRPr>
          </a:p>
        </p:txBody>
      </p:sp>
    </p:spTree>
    <p:extLst>
      <p:ext uri="{BB962C8B-B14F-4D97-AF65-F5344CB8AC3E}">
        <p14:creationId xmlns:p14="http://schemas.microsoft.com/office/powerpoint/2010/main" val="282518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Some figures...</a:t>
            </a:r>
          </a:p>
          <a:p>
            <a:pPr eaLnBrk="1" hangingPunct="1">
              <a:spcBef>
                <a:spcPct val="0"/>
              </a:spcBef>
            </a:pPr>
            <a:endParaRPr lang="en-GB" dirty="0"/>
          </a:p>
          <a:p>
            <a:pPr eaLnBrk="1" hangingPunct="1">
              <a:spcBef>
                <a:spcPct val="0"/>
              </a:spcBef>
            </a:pPr>
            <a:r>
              <a:rPr lang="en-GB" dirty="0"/>
              <a:t>...can you imagine what we could do with all that money if it wasn’t wasted...</a:t>
            </a:r>
          </a:p>
          <a:p>
            <a:pPr eaLnBrk="1" hangingPunct="1">
              <a:spcBef>
                <a:spcPct val="0"/>
              </a:spcBef>
            </a:pPr>
            <a:endParaRPr lang="en-GB" dirty="0"/>
          </a:p>
          <a:p>
            <a:pPr eaLnBrk="1" hangingPunct="1">
              <a:spcBef>
                <a:spcPct val="0"/>
              </a:spcBef>
            </a:pPr>
            <a:r>
              <a:rPr lang="en-GB" dirty="0"/>
              <a:t>The report, </a:t>
            </a:r>
            <a:r>
              <a:rPr lang="en-GB" dirty="0">
                <a:hlinkClick r:id="rId3"/>
              </a:rPr>
              <a:t>‘Exploring the costs of unsafe care in the NHS’</a:t>
            </a:r>
            <a:r>
              <a:rPr lang="en-GB" dirty="0"/>
              <a:t>, published by Frontier Economics on 16 October 2014, assessed the potential costs in two ways: by adding up the documented costs of preventable adverse events; and by estimating the proportion of all care resulting in an adverse event.</a:t>
            </a:r>
          </a:p>
          <a:p>
            <a:pPr eaLnBrk="1" hangingPunct="1">
              <a:spcBef>
                <a:spcPct val="0"/>
              </a:spcBef>
            </a:pPr>
            <a:endParaRPr lang="en-GB" dirty="0"/>
          </a:p>
          <a:p>
            <a:pPr eaLnBrk="1" hangingPunct="1">
              <a:spcBef>
                <a:spcPct val="0"/>
              </a:spcBef>
            </a:pPr>
            <a:r>
              <a:rPr lang="en-GB" dirty="0"/>
              <a:t>The 2010 report </a:t>
            </a:r>
            <a:r>
              <a:rPr lang="en-GB" i="1" dirty="0"/>
              <a:t>Evaluation of the Scale, Causes and Costs of Waste Medicines produced</a:t>
            </a:r>
          </a:p>
          <a:p>
            <a:pPr eaLnBrk="1" hangingPunct="1">
              <a:spcBef>
                <a:spcPct val="0"/>
              </a:spcBef>
            </a:pPr>
            <a:r>
              <a:rPr lang="en-GB" dirty="0"/>
              <a:t>by </a:t>
            </a:r>
            <a:r>
              <a:rPr lang="en-GB" i="1" dirty="0"/>
              <a:t>York Health Economics Consortium and School of Pharmacy University of London</a:t>
            </a:r>
          </a:p>
          <a:p>
            <a:pPr eaLnBrk="1" hangingPunct="1">
              <a:spcBef>
                <a:spcPct val="0"/>
              </a:spcBef>
            </a:pPr>
            <a:endParaRPr lang="en-GB"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9AE59-3246-4B92-9ABC-663F9B0A3CF5}" type="slidenum">
              <a:rPr lang="en-GB">
                <a:cs typeface="Arial" charset="0"/>
              </a:rPr>
              <a:pPr fontAlgn="base">
                <a:spcBef>
                  <a:spcPct val="0"/>
                </a:spcBef>
                <a:spcAft>
                  <a:spcPct val="0"/>
                </a:spcAft>
                <a:defRPr/>
              </a:pPr>
              <a:t>15</a:t>
            </a:fld>
            <a:endParaRPr lang="en-GB">
              <a:cs typeface="Arial" charset="0"/>
            </a:endParaRPr>
          </a:p>
        </p:txBody>
      </p:sp>
    </p:spTree>
    <p:extLst>
      <p:ext uri="{BB962C8B-B14F-4D97-AF65-F5344CB8AC3E}">
        <p14:creationId xmlns:p14="http://schemas.microsoft.com/office/powerpoint/2010/main" val="429078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Lets talk about harm to our patients...Around 6.5%...</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Potential harm can happen in a few ways through interactions, adverse events and non-adherence.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There are different types of harm that I will briefly touch on that are particularly important to be aware of in your frail care home residents who require interventions to be tailored to their individual needs rather than strictly following guidance designed to manage single diseases. </a:t>
            </a:r>
          </a:p>
          <a:p>
            <a:pPr eaLnBrk="1" fontAlgn="auto" hangingPunct="1">
              <a:spcBef>
                <a:spcPts val="0"/>
              </a:spcBef>
              <a:spcAft>
                <a:spcPts val="0"/>
              </a:spcAft>
              <a:defRPr/>
            </a:pPr>
            <a:r>
              <a:rPr lang="en-GB" dirty="0"/>
              <a:t>.</a:t>
            </a:r>
            <a:r>
              <a:rPr lang="en-GB" baseline="30000" dirty="0"/>
              <a:t>1</a:t>
            </a:r>
            <a:endParaRPr lang="en-GB" dirty="0"/>
          </a:p>
          <a:p>
            <a:pPr eaLnBrk="1" fontAlgn="auto" hangingPunct="1">
              <a:spcBef>
                <a:spcPts val="0"/>
              </a:spcBef>
              <a:spcAft>
                <a:spcPts val="0"/>
              </a:spcAft>
              <a:defRPr/>
            </a:pPr>
            <a:endParaRPr lang="en-GB" dirty="0"/>
          </a:p>
          <a:p>
            <a:pPr marL="228600" indent="-228600" eaLnBrk="1" fontAlgn="auto" hangingPunct="1">
              <a:spcBef>
                <a:spcPts val="0"/>
              </a:spcBef>
              <a:spcAft>
                <a:spcPts val="0"/>
              </a:spcAft>
              <a:buFontTx/>
              <a:buAutoNum type="arabicParenBoth"/>
              <a:defRPr/>
            </a:pPr>
            <a:r>
              <a:rPr lang="en-GB" i="1" dirty="0"/>
              <a:t>The King's Fund 2013. </a:t>
            </a:r>
            <a:r>
              <a:rPr lang="en-GB" i="1" dirty="0" err="1"/>
              <a:t>Polypharmacy</a:t>
            </a:r>
            <a:r>
              <a:rPr lang="en-GB" i="1" dirty="0"/>
              <a:t> and medicines optimisation: making it safe and sound [online]. Available: </a:t>
            </a:r>
            <a:r>
              <a:rPr lang="en-GB" i="1" dirty="0">
                <a:hlinkClick r:id="rId3"/>
              </a:rPr>
              <a:t>http://www.kingsfund.org.uk/publications/polypharmacy-and-medicines-optimisation</a:t>
            </a:r>
            <a:r>
              <a:rPr lang="en-GB" i="1" dirty="0"/>
              <a:t> [Accessed 18 May 2016] Polypharmacy may be harmful in that it can increase the risk of drug interactions and adverse drug reactions, together with impairing medication adherence and quality of life for patients</a:t>
            </a:r>
          </a:p>
          <a:p>
            <a:pPr marL="228600" indent="-228600" eaLnBrk="1" fontAlgn="auto" hangingPunct="1">
              <a:spcBef>
                <a:spcPts val="0"/>
              </a:spcBef>
              <a:spcAft>
                <a:spcPts val="0"/>
              </a:spcAft>
              <a:buFontTx/>
              <a:buAutoNum type="arabicParenBoth"/>
              <a:defRPr/>
            </a:pPr>
            <a:endParaRPr lang="en-GB" dirty="0"/>
          </a:p>
          <a:p>
            <a:pPr eaLnBrk="1" fontAlgn="auto" hangingPunct="1">
              <a:spcBef>
                <a:spcPts val="0"/>
              </a:spcBef>
              <a:spcAft>
                <a:spcPts val="0"/>
              </a:spcAft>
              <a:defRPr/>
            </a:pPr>
            <a:r>
              <a:rPr lang="en-GB" dirty="0"/>
              <a:t>(2) </a:t>
            </a:r>
            <a:r>
              <a:rPr lang="en-GB" dirty="0" err="1"/>
              <a:t>Pirmohamed</a:t>
            </a:r>
            <a:r>
              <a:rPr lang="en-GB" dirty="0"/>
              <a:t> et al. Adverse drug reactions as cause of admission to hospital perspective analysis of 18,820 patients. British Medical Journal 2004; 329:15.</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CB591-B62C-4702-AE3D-2265869AA6F1}" type="slidenum">
              <a:rPr lang="en-GB">
                <a:cs typeface="Arial" charset="0"/>
              </a:rPr>
              <a:pPr fontAlgn="base">
                <a:spcBef>
                  <a:spcPct val="0"/>
                </a:spcBef>
                <a:spcAft>
                  <a:spcPct val="0"/>
                </a:spcAft>
                <a:defRPr/>
              </a:pPr>
              <a:t>16</a:t>
            </a:fld>
            <a:endParaRPr lang="en-GB">
              <a:cs typeface="Arial" charset="0"/>
            </a:endParaRPr>
          </a:p>
        </p:txBody>
      </p:sp>
    </p:spTree>
    <p:extLst>
      <p:ext uri="{BB962C8B-B14F-4D97-AF65-F5344CB8AC3E}">
        <p14:creationId xmlns:p14="http://schemas.microsoft.com/office/powerpoint/2010/main" val="370502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Warfarin interacts with everything – With NSAIDS, not only just increase risk of bleeding but in some individuals NSAIDs may actually alter the pharmacokinetics of warfarin and increase the INR. </a:t>
            </a:r>
            <a:r>
              <a:rPr lang="en-GB" dirty="0" err="1"/>
              <a:t>Metrondiazole</a:t>
            </a:r>
            <a:r>
              <a:rPr lang="en-GB" dirty="0"/>
              <a:t>, statins and </a:t>
            </a:r>
            <a:r>
              <a:rPr lang="en-GB" dirty="0" err="1"/>
              <a:t>clairthromycin</a:t>
            </a:r>
            <a:r>
              <a:rPr lang="en-GB" dirty="0"/>
              <a:t> all increase potency/concentration of warfarin and risk of bleeding.</a:t>
            </a:r>
          </a:p>
          <a:p>
            <a:pPr eaLnBrk="1" hangingPunct="1">
              <a:spcBef>
                <a:spcPct val="0"/>
              </a:spcBef>
            </a:pPr>
            <a:endParaRPr lang="en-GB" dirty="0"/>
          </a:p>
          <a:p>
            <a:pPr eaLnBrk="1" hangingPunct="1">
              <a:spcBef>
                <a:spcPct val="0"/>
              </a:spcBef>
            </a:pPr>
            <a:r>
              <a:rPr lang="en-GB" dirty="0"/>
              <a:t>Digoxin and </a:t>
            </a:r>
            <a:r>
              <a:rPr lang="en-GB" dirty="0" err="1"/>
              <a:t>clairthromycin</a:t>
            </a:r>
            <a:r>
              <a:rPr lang="en-GB" dirty="0"/>
              <a:t>/antifungals - Increased digoxin concentrations and risk of digoxin toxicity</a:t>
            </a:r>
          </a:p>
          <a:p>
            <a:pPr eaLnBrk="1" hangingPunct="1">
              <a:spcBef>
                <a:spcPct val="0"/>
              </a:spcBef>
            </a:pPr>
            <a:endParaRPr lang="en-GB" dirty="0"/>
          </a:p>
          <a:p>
            <a:pPr eaLnBrk="1" hangingPunct="1">
              <a:spcBef>
                <a:spcPct val="0"/>
              </a:spcBef>
            </a:pPr>
            <a:r>
              <a:rPr lang="en-GB" dirty="0"/>
              <a:t>Theo...</a:t>
            </a:r>
          </a:p>
          <a:p>
            <a:pPr eaLnBrk="1" hangingPunct="1">
              <a:spcBef>
                <a:spcPct val="0"/>
              </a:spcBef>
            </a:pPr>
            <a:r>
              <a:rPr lang="en-GB" dirty="0"/>
              <a:t>Carbo...</a:t>
            </a:r>
          </a:p>
          <a:p>
            <a:pPr eaLnBrk="1" hangingPunct="1">
              <a:spcBef>
                <a:spcPct val="0"/>
              </a:spcBef>
            </a:pPr>
            <a:r>
              <a:rPr lang="en-GB" dirty="0"/>
              <a:t>Tamoxifen...</a:t>
            </a:r>
          </a:p>
          <a:p>
            <a:pPr eaLnBrk="1" hangingPunct="1">
              <a:spcBef>
                <a:spcPct val="0"/>
              </a:spcBef>
            </a:pPr>
            <a:endParaRPr lang="en-GB" dirty="0"/>
          </a:p>
          <a:p>
            <a:pPr eaLnBrk="1" hangingPunct="1">
              <a:spcBef>
                <a:spcPct val="0"/>
              </a:spcBef>
            </a:pPr>
            <a:r>
              <a:rPr lang="en-GB" dirty="0"/>
              <a:t>Other drugs cancel each other out e.g. Cholinesterase inhibitors in dementia, where we want to increase the amount of ACH floating about and therefore reduce its breakdown by the enzyme </a:t>
            </a:r>
            <a:r>
              <a:rPr lang="en-GB" dirty="0" err="1"/>
              <a:t>cholinestearse</a:t>
            </a:r>
            <a:r>
              <a:rPr lang="en-GB" dirty="0"/>
              <a:t> so inhibit this enzyme but then we use anti-</a:t>
            </a:r>
            <a:r>
              <a:rPr lang="en-GB" dirty="0" err="1"/>
              <a:t>cholinergics</a:t>
            </a:r>
            <a:r>
              <a:rPr lang="en-GB" dirty="0"/>
              <a:t> that reduce the ACH.</a:t>
            </a:r>
          </a:p>
          <a:p>
            <a:pPr eaLnBrk="1" hangingPunct="1">
              <a:spcBef>
                <a:spcPct val="0"/>
              </a:spcBef>
            </a:pPr>
            <a:endParaRPr lang="en-GB" b="1" dirty="0"/>
          </a:p>
          <a:p>
            <a:pPr eaLnBrk="1" hangingPunct="1">
              <a:spcBef>
                <a:spcPct val="0"/>
              </a:spcBef>
            </a:pPr>
            <a:endParaRPr lang="en-GB"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FD730-F65C-463C-91CA-12684DA9713E}" type="slidenum">
              <a:rPr lang="en-GB">
                <a:cs typeface="Arial" charset="0"/>
              </a:rPr>
              <a:pPr fontAlgn="base">
                <a:spcBef>
                  <a:spcPct val="0"/>
                </a:spcBef>
                <a:spcAft>
                  <a:spcPct val="0"/>
                </a:spcAft>
                <a:defRPr/>
              </a:pPr>
              <a:t>17</a:t>
            </a:fld>
            <a:endParaRPr lang="en-GB">
              <a:cs typeface="Arial" charset="0"/>
            </a:endParaRPr>
          </a:p>
        </p:txBody>
      </p:sp>
    </p:spTree>
    <p:extLst>
      <p:ext uri="{BB962C8B-B14F-4D97-AF65-F5344CB8AC3E}">
        <p14:creationId xmlns:p14="http://schemas.microsoft.com/office/powerpoint/2010/main" val="3853785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Always check the BNF!</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F871E-9DBE-4A1A-9B6E-43F03EF05D2B}" type="slidenum">
              <a:rPr lang="en-GB">
                <a:cs typeface="Arial" charset="0"/>
              </a:rPr>
              <a:pPr fontAlgn="base">
                <a:spcBef>
                  <a:spcPct val="0"/>
                </a:spcBef>
                <a:spcAft>
                  <a:spcPct val="0"/>
                </a:spcAft>
                <a:defRPr/>
              </a:pPr>
              <a:t>18</a:t>
            </a:fld>
            <a:endParaRPr lang="en-GB">
              <a:cs typeface="Arial" charset="0"/>
            </a:endParaRPr>
          </a:p>
        </p:txBody>
      </p:sp>
    </p:spTree>
    <p:extLst>
      <p:ext uri="{BB962C8B-B14F-4D97-AF65-F5344CB8AC3E}">
        <p14:creationId xmlns:p14="http://schemas.microsoft.com/office/powerpoint/2010/main" val="112163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NSAIDS - ibuprofen</a:t>
            </a:r>
          </a:p>
          <a:p>
            <a:pPr eaLnBrk="1" hangingPunct="1">
              <a:spcBef>
                <a:spcPct val="0"/>
              </a:spcBef>
            </a:pPr>
            <a:r>
              <a:rPr lang="en-GB"/>
              <a:t>First generations calcium channel blockers e.g. Verapamil</a:t>
            </a:r>
          </a:p>
          <a:p>
            <a:pPr eaLnBrk="1" hangingPunct="1">
              <a:spcBef>
                <a:spcPct val="0"/>
              </a:spcBef>
            </a:pPr>
            <a:r>
              <a:rPr lang="en-GB"/>
              <a:t>Bblockers e.g. Bisoprolol</a:t>
            </a:r>
          </a:p>
          <a:p>
            <a:pPr eaLnBrk="1" hangingPunct="1">
              <a:spcBef>
                <a:spcPct val="0"/>
              </a:spcBef>
            </a:pPr>
            <a:r>
              <a:rPr lang="en-GB"/>
              <a:t>TMP make chronic kidney disease worse</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439B5-344C-4D96-B39F-DE785873F065}" type="slidenum">
              <a:rPr lang="en-GB">
                <a:cs typeface="Arial" charset="0"/>
              </a:rPr>
              <a:pPr fontAlgn="base">
                <a:spcBef>
                  <a:spcPct val="0"/>
                </a:spcBef>
                <a:spcAft>
                  <a:spcPct val="0"/>
                </a:spcAft>
                <a:defRPr/>
              </a:pPr>
              <a:t>19</a:t>
            </a:fld>
            <a:endParaRPr lang="en-GB">
              <a:cs typeface="Arial" charset="0"/>
            </a:endParaRPr>
          </a:p>
        </p:txBody>
      </p:sp>
    </p:spTree>
    <p:extLst>
      <p:ext uri="{BB962C8B-B14F-4D97-AF65-F5344CB8AC3E}">
        <p14:creationId xmlns:p14="http://schemas.microsoft.com/office/powerpoint/2010/main" val="397251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Always check the BNF!</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EB8627-7B5B-41B9-9CEC-273E255DA17D}" type="slidenum">
              <a:rPr lang="en-GB">
                <a:cs typeface="Arial" charset="0"/>
              </a:rPr>
              <a:pPr fontAlgn="base">
                <a:spcBef>
                  <a:spcPct val="0"/>
                </a:spcBef>
                <a:spcAft>
                  <a:spcPct val="0"/>
                </a:spcAft>
                <a:defRPr/>
              </a:pPr>
              <a:t>20</a:t>
            </a:fld>
            <a:endParaRPr lang="en-GB">
              <a:cs typeface="Arial" charset="0"/>
            </a:endParaRPr>
          </a:p>
        </p:txBody>
      </p:sp>
    </p:spTree>
    <p:extLst>
      <p:ext uri="{BB962C8B-B14F-4D97-AF65-F5344CB8AC3E}">
        <p14:creationId xmlns:p14="http://schemas.microsoft.com/office/powerpoint/2010/main" val="326638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A patient has a significant increase in pain and begins to take over the counter NSAIDs to help alleviate the new pain.  After using the NSAID for a few days to weeks, the patient begins experiencing troublesome GI upset and heartburn type symptoms leading to an Rx of an H2 blocker of PPI. PPI </a:t>
            </a:r>
          </a:p>
          <a:p>
            <a:pPr eaLnBrk="1" hangingPunct="1">
              <a:spcBef>
                <a:spcPct val="0"/>
              </a:spcBef>
            </a:pPr>
            <a:endParaRPr lang="en-GB" dirty="0"/>
          </a:p>
          <a:p>
            <a:pPr eaLnBrk="1" hangingPunct="1">
              <a:spcBef>
                <a:spcPct val="0"/>
              </a:spcBef>
            </a:pPr>
            <a:r>
              <a:rPr lang="en-GB" dirty="0"/>
              <a:t>A patient has worsening hypertension that requires the Rx of Amlodipine.  Following the amlodipine Rx, the patient begins developing troublesome </a:t>
            </a:r>
            <a:r>
              <a:rPr lang="en-GB" dirty="0" err="1"/>
              <a:t>edema</a:t>
            </a:r>
            <a:r>
              <a:rPr lang="en-GB" dirty="0"/>
              <a:t> that requires the addition of furosemide. Furosemide causes drop K+ therefore </a:t>
            </a:r>
            <a:r>
              <a:rPr lang="en-GB" dirty="0" err="1"/>
              <a:t>sando</a:t>
            </a:r>
            <a:r>
              <a:rPr lang="en-GB" dirty="0"/>
              <a:t> k. Or can effect the kidneys</a:t>
            </a:r>
          </a:p>
          <a:p>
            <a:pPr eaLnBrk="1" hangingPunct="1">
              <a:spcBef>
                <a:spcPct val="0"/>
              </a:spcBef>
            </a:pPr>
            <a:endParaRPr lang="en-GB" dirty="0"/>
          </a:p>
          <a:p>
            <a:pPr eaLnBrk="1" hangingPunct="1">
              <a:spcBef>
                <a:spcPct val="0"/>
              </a:spcBef>
            </a:pPr>
            <a:r>
              <a:rPr lang="en-GB" dirty="0"/>
              <a:t>Or…Ace I – cough – inhaler- thrush – antifungal</a:t>
            </a:r>
          </a:p>
          <a:p>
            <a:pPr eaLnBrk="1" hangingPunct="1">
              <a:spcBef>
                <a:spcPct val="0"/>
              </a:spcBef>
            </a:pPr>
            <a:endParaRPr lang="en-GB" dirty="0"/>
          </a:p>
          <a:p>
            <a:pPr eaLnBrk="1" hangingPunct="1">
              <a:spcBef>
                <a:spcPct val="0"/>
              </a:spcBef>
            </a:pPr>
            <a:r>
              <a:rPr lang="en-GB" dirty="0"/>
              <a:t>ALWAYS THINK; COULD THIS BE MEDICATION SE?</a:t>
            </a:r>
          </a:p>
          <a:p>
            <a:pPr eaLnBrk="1" hangingPunct="1">
              <a:spcBef>
                <a:spcPct val="0"/>
              </a:spcBef>
            </a:pPr>
            <a:endParaRPr lang="en-GB" dirty="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AC86C6-D5F2-4D77-ABF8-B020CE28A91D}" type="slidenum">
              <a:rPr lang="en-GB">
                <a:cs typeface="Arial" charset="0"/>
              </a:rPr>
              <a:pPr fontAlgn="base">
                <a:spcBef>
                  <a:spcPct val="0"/>
                </a:spcBef>
                <a:spcAft>
                  <a:spcPct val="0"/>
                </a:spcAft>
                <a:defRPr/>
              </a:pPr>
              <a:t>21</a:t>
            </a:fld>
            <a:endParaRPr lang="en-GB">
              <a:cs typeface="Arial" charset="0"/>
            </a:endParaRPr>
          </a:p>
        </p:txBody>
      </p:sp>
    </p:spTree>
    <p:extLst>
      <p:ext uri="{BB962C8B-B14F-4D97-AF65-F5344CB8AC3E}">
        <p14:creationId xmlns:p14="http://schemas.microsoft.com/office/powerpoint/2010/main" val="382941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b="1" dirty="0"/>
          </a:p>
          <a:p>
            <a:pPr eaLnBrk="1" hangingPunct="1">
              <a:spcBef>
                <a:spcPct val="0"/>
              </a:spcBef>
            </a:pPr>
            <a:r>
              <a:rPr lang="en-GB" b="1" dirty="0"/>
              <a:t>Absorption</a:t>
            </a:r>
            <a:r>
              <a:rPr lang="en-GB" dirty="0"/>
              <a:t>: Increased Gastric pH (sometimes due to medications such as proton pump inhibitors) due to atrophic gastritis. Decrease in gastric emptying.</a:t>
            </a:r>
          </a:p>
          <a:p>
            <a:pPr eaLnBrk="1" hangingPunct="1">
              <a:spcBef>
                <a:spcPct val="0"/>
              </a:spcBef>
            </a:pPr>
            <a:r>
              <a:rPr lang="en-GB" b="1" dirty="0"/>
              <a:t>Distribution</a:t>
            </a:r>
            <a:r>
              <a:rPr lang="en-GB" dirty="0"/>
              <a:t>: Probably the main physiological change that occurs with ageing that leads to adverse drug reactions.</a:t>
            </a:r>
          </a:p>
          <a:p>
            <a:pPr lvl="1" eaLnBrk="1" hangingPunct="1">
              <a:spcBef>
                <a:spcPct val="0"/>
              </a:spcBef>
            </a:pPr>
            <a:r>
              <a:rPr lang="en-GB" u="sng" dirty="0"/>
              <a:t>Increase in body fat and decrease in body water </a:t>
            </a:r>
            <a:r>
              <a:rPr lang="en-GB" dirty="0"/>
              <a:t>(as a proportion of total body weight). </a:t>
            </a:r>
          </a:p>
          <a:p>
            <a:pPr lvl="1" eaLnBrk="1" hangingPunct="1">
              <a:spcBef>
                <a:spcPct val="0"/>
              </a:spcBef>
            </a:pPr>
            <a:r>
              <a:rPr lang="en-GB" dirty="0"/>
              <a:t>Volume of distribution of </a:t>
            </a:r>
            <a:r>
              <a:rPr lang="en-GB" b="1" dirty="0"/>
              <a:t>fat soluble </a:t>
            </a:r>
            <a:r>
              <a:rPr lang="en-GB" b="1" u="sng" dirty="0"/>
              <a:t>drugs increases </a:t>
            </a:r>
            <a:r>
              <a:rPr lang="en-GB" i="1" u="sng" dirty="0"/>
              <a:t>so medications such as benzodiazepines accumulate</a:t>
            </a:r>
            <a:r>
              <a:rPr lang="en-GB" dirty="0"/>
              <a:t>, so can still have an </a:t>
            </a:r>
            <a:r>
              <a:rPr lang="en-GB" b="1" u="sng" dirty="0"/>
              <a:t>effect a long time after the medication has been stopped.</a:t>
            </a:r>
          </a:p>
          <a:p>
            <a:pPr lvl="1" eaLnBrk="1" hangingPunct="1">
              <a:spcBef>
                <a:spcPct val="0"/>
              </a:spcBef>
            </a:pPr>
            <a:r>
              <a:rPr lang="en-GB" dirty="0"/>
              <a:t>Volume of distribution of </a:t>
            </a:r>
            <a:r>
              <a:rPr lang="en-GB" b="1" u="sng" dirty="0"/>
              <a:t>water soluble drugs  is decreased </a:t>
            </a:r>
            <a:r>
              <a:rPr lang="en-GB" dirty="0"/>
              <a:t>so water soluble drugs e.g. such as </a:t>
            </a:r>
            <a:r>
              <a:rPr lang="en-GB" u="sng" dirty="0"/>
              <a:t>digoxin need a reduced loading dose</a:t>
            </a:r>
            <a:r>
              <a:rPr lang="en-GB" dirty="0"/>
              <a:t>.</a:t>
            </a:r>
          </a:p>
          <a:p>
            <a:pPr eaLnBrk="1" hangingPunct="1">
              <a:spcBef>
                <a:spcPct val="0"/>
              </a:spcBef>
            </a:pPr>
            <a:r>
              <a:rPr lang="en-GB" b="1" dirty="0"/>
              <a:t>Metabolism</a:t>
            </a:r>
            <a:endParaRPr lang="en-GB" dirty="0"/>
          </a:p>
          <a:p>
            <a:pPr lvl="1" eaLnBrk="1" hangingPunct="1">
              <a:spcBef>
                <a:spcPct val="0"/>
              </a:spcBef>
            </a:pPr>
            <a:r>
              <a:rPr lang="en-GB" dirty="0"/>
              <a:t>Reduced hepatic blood flow can reduce clearance of medications that have high hepatic excretion ratio e.g. </a:t>
            </a:r>
            <a:r>
              <a:rPr lang="en-GB" dirty="0" err="1"/>
              <a:t>Amitryptiline</a:t>
            </a:r>
            <a:r>
              <a:rPr lang="en-GB" dirty="0"/>
              <a:t>.</a:t>
            </a:r>
          </a:p>
          <a:p>
            <a:pPr eaLnBrk="1" hangingPunct="1">
              <a:spcBef>
                <a:spcPct val="0"/>
              </a:spcBef>
            </a:pPr>
            <a:r>
              <a:rPr lang="en-GB" b="1" dirty="0"/>
              <a:t>Elimination/Kidneys</a:t>
            </a:r>
            <a:endParaRPr lang="en-GB" dirty="0"/>
          </a:p>
          <a:p>
            <a:pPr lvl="1" eaLnBrk="1" hangingPunct="1">
              <a:spcBef>
                <a:spcPct val="0"/>
              </a:spcBef>
            </a:pPr>
            <a:r>
              <a:rPr lang="en-GB" dirty="0"/>
              <a:t>As people age there is a reduction in renal mass and renal blood flow. </a:t>
            </a:r>
            <a:r>
              <a:rPr lang="en-GB" dirty="0" err="1"/>
              <a:t>eGFR</a:t>
            </a:r>
            <a:r>
              <a:rPr lang="en-GB" dirty="0"/>
              <a:t> decreases by 0.5% a year after age 20.</a:t>
            </a:r>
          </a:p>
          <a:p>
            <a:pPr lvl="1" eaLnBrk="1" hangingPunct="1">
              <a:spcBef>
                <a:spcPct val="0"/>
              </a:spcBef>
            </a:pPr>
            <a:r>
              <a:rPr lang="en-GB" dirty="0"/>
              <a:t>Affects clearance of water soluble drugs such as diuretics, digoxin and NSAIDs.</a:t>
            </a:r>
          </a:p>
          <a:p>
            <a:pPr eaLnBrk="1" hangingPunct="1">
              <a:spcBef>
                <a:spcPct val="0"/>
              </a:spcBef>
            </a:pPr>
            <a:endParaRPr lang="en-GB" dirty="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92EE54-7592-4C72-ABE2-2629B2E769E2}" type="slidenum">
              <a:rPr lang="en-GB">
                <a:cs typeface="Arial" charset="0"/>
              </a:rPr>
              <a:pPr fontAlgn="base">
                <a:spcBef>
                  <a:spcPct val="0"/>
                </a:spcBef>
                <a:spcAft>
                  <a:spcPct val="0"/>
                </a:spcAft>
                <a:defRPr/>
              </a:pPr>
              <a:t>22</a:t>
            </a:fld>
            <a:endParaRPr lang="en-GB">
              <a:cs typeface="Arial" charset="0"/>
            </a:endParaRPr>
          </a:p>
        </p:txBody>
      </p:sp>
    </p:spTree>
    <p:extLst>
      <p:ext uri="{BB962C8B-B14F-4D97-AF65-F5344CB8AC3E}">
        <p14:creationId xmlns:p14="http://schemas.microsoft.com/office/powerpoint/2010/main" val="336122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So to specifically now talk about side effects of drugs...whether you are on 15 drugs or just this one drug you can get the side effect.</a:t>
            </a:r>
          </a:p>
          <a:p>
            <a:pPr eaLnBrk="1" hangingPunct="1">
              <a:spcBef>
                <a:spcPct val="0"/>
              </a:spcBef>
            </a:pPr>
            <a:endParaRPr lang="en-GB"/>
          </a:p>
          <a:p>
            <a:pPr eaLnBrk="1" hangingPunct="1">
              <a:spcBef>
                <a:spcPct val="0"/>
              </a:spcBef>
            </a:pPr>
            <a:r>
              <a:rPr lang="en-GB"/>
              <a:t>Useful to know while you look after the care home patients</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DF399-C49D-4E58-9E41-067F6930F944}" type="slidenum">
              <a:rPr lang="en-GB">
                <a:cs typeface="Arial" charset="0"/>
              </a:rPr>
              <a:pPr fontAlgn="base">
                <a:spcBef>
                  <a:spcPct val="0"/>
                </a:spcBef>
                <a:spcAft>
                  <a:spcPct val="0"/>
                </a:spcAft>
                <a:defRPr/>
              </a:pPr>
              <a:t>23</a:t>
            </a:fld>
            <a:endParaRPr lang="en-GB">
              <a:cs typeface="Arial" charset="0"/>
            </a:endParaRPr>
          </a:p>
        </p:txBody>
      </p:sp>
    </p:spTree>
    <p:extLst>
      <p:ext uri="{BB962C8B-B14F-4D97-AF65-F5344CB8AC3E}">
        <p14:creationId xmlns:p14="http://schemas.microsoft.com/office/powerpoint/2010/main" val="105042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We are taking more drugs than ever! Why ?</a:t>
            </a:r>
          </a:p>
          <a:p>
            <a:pPr eaLnBrk="1" fontAlgn="auto" hangingPunct="1">
              <a:spcBef>
                <a:spcPts val="0"/>
              </a:spcBef>
              <a:spcAft>
                <a:spcPts val="0"/>
              </a:spcAft>
              <a:defRPr/>
            </a:pPr>
            <a:endParaRPr lang="en-GB" dirty="0"/>
          </a:p>
          <a:p>
            <a:pPr marL="228600" indent="-228600" eaLnBrk="1" fontAlgn="auto" hangingPunct="1">
              <a:spcBef>
                <a:spcPts val="0"/>
              </a:spcBef>
              <a:spcAft>
                <a:spcPts val="0"/>
              </a:spcAft>
              <a:buFontTx/>
              <a:buAutoNum type="arabicParenR"/>
              <a:defRPr/>
            </a:pPr>
            <a:r>
              <a:rPr lang="en-GB" dirty="0"/>
              <a:t>Aging population - The proportion of older people in the UK is increasing. Estimates from the Office for National Statistics predict that by 2040, &gt;75 years or older will have increased by </a:t>
            </a:r>
            <a:r>
              <a:rPr lang="en-GB" b="1" dirty="0"/>
              <a:t>nearly 90% </a:t>
            </a:r>
            <a:r>
              <a:rPr lang="en-GB" dirty="0"/>
              <a:t>to </a:t>
            </a:r>
            <a:r>
              <a:rPr lang="en-GB" b="1" dirty="0"/>
              <a:t>10 million </a:t>
            </a:r>
            <a:r>
              <a:rPr lang="en-GB" dirty="0"/>
              <a:t>and the number &gt;85 years or older will </a:t>
            </a:r>
            <a:r>
              <a:rPr lang="en-GB" b="1" dirty="0"/>
              <a:t>double </a:t>
            </a:r>
            <a:r>
              <a:rPr lang="en-GB" dirty="0"/>
              <a:t>to </a:t>
            </a:r>
            <a:r>
              <a:rPr lang="en-GB" b="1" dirty="0"/>
              <a:t>3.6 million</a:t>
            </a:r>
            <a:r>
              <a:rPr lang="en-GB" dirty="0"/>
              <a:t>.) As you age , increase in no. of conditions, more conditions = more drugs …</a:t>
            </a:r>
          </a:p>
          <a:p>
            <a:pPr marL="228600" indent="-228600" eaLnBrk="1" fontAlgn="auto" hangingPunct="1">
              <a:spcBef>
                <a:spcPts val="0"/>
              </a:spcBef>
              <a:spcAft>
                <a:spcPts val="0"/>
              </a:spcAft>
              <a:buFontTx/>
              <a:buAutoNum type="arabicParenR"/>
              <a:defRPr/>
            </a:pPr>
            <a:endParaRPr lang="en-GB" dirty="0"/>
          </a:p>
          <a:p>
            <a:pPr marL="228600" indent="-228600" eaLnBrk="1" fontAlgn="auto" hangingPunct="1">
              <a:spcBef>
                <a:spcPts val="0"/>
              </a:spcBef>
              <a:spcAft>
                <a:spcPts val="0"/>
              </a:spcAft>
              <a:buFontTx/>
              <a:buAutoNum type="arabicParenR"/>
              <a:defRPr/>
            </a:pPr>
            <a:r>
              <a:rPr lang="en-GB" dirty="0"/>
              <a:t>Healthy people take more medication, primary prevention, </a:t>
            </a:r>
          </a:p>
          <a:p>
            <a:pPr marL="228600" indent="-228600" eaLnBrk="1" fontAlgn="auto" hangingPunct="1">
              <a:spcBef>
                <a:spcPts val="0"/>
              </a:spcBef>
              <a:spcAft>
                <a:spcPts val="0"/>
              </a:spcAft>
              <a:buFontTx/>
              <a:buAutoNum type="arabicParenR"/>
              <a:defRPr/>
            </a:pPr>
            <a:r>
              <a:rPr lang="en-GB" dirty="0"/>
              <a:t>More awareness, herbal remedies</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https://www.pharmaceutical-journal.com/news-and-analysis/features/deprescribing-the-fightback-against-polypharmacy-has-begun/20205686.article?firstPass=false</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(1) </a:t>
            </a:r>
            <a:r>
              <a:rPr lang="en-GB" i="1" dirty="0"/>
              <a:t>Office for National Statistics, 2015. National population projections: 2014-based statistical bulletin [online]. Available: </a:t>
            </a:r>
            <a:r>
              <a:rPr lang="en-GB" i="1" dirty="0">
                <a:hlinkClick r:id="rId3"/>
              </a:rPr>
              <a:t>http://ons.gov.uk/ons/rel/npp/national-population-projections/2014-based-projections/stb-npp-2014-based-projections.html</a:t>
            </a:r>
            <a:r>
              <a:rPr lang="en-GB" i="1" dirty="0"/>
              <a:t> [Accessed 18 May 2016].</a:t>
            </a:r>
            <a:endParaRPr lang="en-GB" dirty="0"/>
          </a:p>
          <a:p>
            <a:pPr eaLnBrk="1" fontAlgn="auto" hangingPunct="1">
              <a:spcBef>
                <a:spcPts val="0"/>
              </a:spcBef>
              <a:spcAft>
                <a:spcPts val="0"/>
              </a:spcAft>
              <a:defRPr/>
            </a:pPr>
            <a:endParaRPr lang="en-GB"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0EA63-F39F-4768-86D3-A9B3DFD53823}" type="slidenum">
              <a:rPr lang="en-GB">
                <a:cs typeface="Arial" charset="0"/>
              </a:rPr>
              <a:pPr fontAlgn="base">
                <a:spcBef>
                  <a:spcPct val="0"/>
                </a:spcBef>
                <a:spcAft>
                  <a:spcPct val="0"/>
                </a:spcAft>
                <a:defRPr/>
              </a:pPr>
              <a:t>5</a:t>
            </a:fld>
            <a:endParaRPr lang="en-GB">
              <a:cs typeface="Arial" charset="0"/>
            </a:endParaRPr>
          </a:p>
        </p:txBody>
      </p:sp>
    </p:spTree>
    <p:extLst>
      <p:ext uri="{BB962C8B-B14F-4D97-AF65-F5344CB8AC3E}">
        <p14:creationId xmlns:p14="http://schemas.microsoft.com/office/powerpoint/2010/main" val="3278779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a:t>Elderly patients are at higher risk for developing drug-induced urinary retention, It is estimated that up to 10% of acute urinary retention is drug-induced.</a:t>
            </a:r>
            <a:r>
              <a:rPr lang="en-GB" baseline="30000" dirty="0"/>
              <a:t> (1) </a:t>
            </a:r>
            <a:r>
              <a:rPr lang="en-GB" dirty="0"/>
              <a:t> And then in addition to that elderly men often have pre-existing co-morbidities such as benign prostatic hyperplasia which increases the risk.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Constipation is a major cause of urinary retention that elderly </a:t>
            </a:r>
            <a:r>
              <a:rPr lang="en-GB" dirty="0" err="1"/>
              <a:t>ppl</a:t>
            </a:r>
            <a:r>
              <a:rPr lang="en-GB" dirty="0"/>
              <a:t> are more prone to. We will talk about drugs that cause constipation next.</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baseline="30000" dirty="0"/>
          </a:p>
          <a:p>
            <a:pPr eaLnBrk="1" fontAlgn="auto" hangingPunct="1">
              <a:spcBef>
                <a:spcPts val="0"/>
              </a:spcBef>
              <a:spcAft>
                <a:spcPts val="0"/>
              </a:spcAft>
              <a:defRPr/>
            </a:pPr>
            <a:r>
              <a:rPr lang="en-GB" dirty="0"/>
              <a:t>(1)</a:t>
            </a:r>
            <a:r>
              <a:rPr lang="en-GB" dirty="0" err="1"/>
              <a:t>Verhamme</a:t>
            </a:r>
            <a:r>
              <a:rPr lang="en-GB" dirty="0"/>
              <a:t> K, </a:t>
            </a:r>
            <a:r>
              <a:rPr lang="en-GB" dirty="0" err="1"/>
              <a:t>Sturkenboom</a:t>
            </a:r>
            <a:r>
              <a:rPr lang="en-GB" dirty="0"/>
              <a:t> M, </a:t>
            </a:r>
            <a:r>
              <a:rPr lang="en-GB" dirty="0" err="1"/>
              <a:t>Stricker</a:t>
            </a:r>
            <a:r>
              <a:rPr lang="en-GB" dirty="0"/>
              <a:t> B, Bosch R. Drug-induced urinary retention – Incidence, management and prevention. </a:t>
            </a:r>
            <a:r>
              <a:rPr lang="en-GB" i="1" dirty="0"/>
              <a:t>Drug </a:t>
            </a:r>
            <a:r>
              <a:rPr lang="en-GB" i="1" dirty="0" err="1"/>
              <a:t>Saf</a:t>
            </a:r>
            <a:r>
              <a:rPr lang="en-GB" dirty="0"/>
              <a:t>. 2008:31(5):373-88</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Mechanism by which medications cause it include</a:t>
            </a:r>
          </a:p>
          <a:p>
            <a:pPr eaLnBrk="1" fontAlgn="auto" hangingPunct="1">
              <a:spcBef>
                <a:spcPts val="0"/>
              </a:spcBef>
              <a:spcAft>
                <a:spcPts val="0"/>
              </a:spcAft>
              <a:defRPr/>
            </a:pPr>
            <a:endParaRPr lang="en-GB" dirty="0"/>
          </a:p>
          <a:p>
            <a:pPr marL="228600" indent="-228600" eaLnBrk="1" fontAlgn="auto" hangingPunct="1">
              <a:spcBef>
                <a:spcPts val="0"/>
              </a:spcBef>
              <a:spcAft>
                <a:spcPts val="0"/>
              </a:spcAft>
              <a:buFontTx/>
              <a:buAutoNum type="arabicParenR"/>
              <a:defRPr/>
            </a:pPr>
            <a:r>
              <a:rPr lang="en-GB" dirty="0"/>
              <a:t>decrease….</a:t>
            </a:r>
            <a:r>
              <a:rPr lang="en-GB" dirty="0" err="1"/>
              <a:t>antimuscarinics</a:t>
            </a:r>
            <a:r>
              <a:rPr lang="en-GB" dirty="0"/>
              <a:t> e.g. tiotropium/Ipratropium used in COPD, asthma. Even medication used to treat overactive bladder by relaxing the detrusor e.g. </a:t>
            </a:r>
            <a:r>
              <a:rPr lang="en-GB" dirty="0" err="1"/>
              <a:t>solfenacin</a:t>
            </a:r>
            <a:r>
              <a:rPr lang="en-GB" dirty="0"/>
              <a:t>. Others that relax bladder </a:t>
            </a:r>
            <a:r>
              <a:rPr lang="en-GB" dirty="0" err="1"/>
              <a:t>inc.</a:t>
            </a:r>
            <a:r>
              <a:rPr lang="en-GB" dirty="0"/>
              <a:t> </a:t>
            </a:r>
            <a:r>
              <a:rPr lang="en-GB" dirty="0" err="1"/>
              <a:t>antipychotics</a:t>
            </a:r>
            <a:r>
              <a:rPr lang="en-GB" dirty="0"/>
              <a:t> e.g. chlorpromazine, clozapine, risperidone. And sedating antihistamines, </a:t>
            </a:r>
            <a:r>
              <a:rPr lang="en-GB" dirty="0" err="1"/>
              <a:t>chlorphenamine</a:t>
            </a:r>
            <a:endParaRPr lang="en-GB" dirty="0"/>
          </a:p>
          <a:p>
            <a:pPr marL="228600" indent="-228600" eaLnBrk="1" fontAlgn="auto" hangingPunct="1">
              <a:spcBef>
                <a:spcPts val="0"/>
              </a:spcBef>
              <a:spcAft>
                <a:spcPts val="0"/>
              </a:spcAft>
              <a:buFontTx/>
              <a:buAutoNum type="arabicParenR"/>
              <a:defRPr/>
            </a:pPr>
            <a:endParaRPr lang="en-GB" dirty="0"/>
          </a:p>
          <a:p>
            <a:pPr marL="228600" indent="-228600" eaLnBrk="1" fontAlgn="auto" hangingPunct="1">
              <a:spcBef>
                <a:spcPts val="0"/>
              </a:spcBef>
              <a:spcAft>
                <a:spcPts val="0"/>
              </a:spcAft>
              <a:buFontTx/>
              <a:buAutoNum type="arabicParenR"/>
              <a:defRPr/>
            </a:pPr>
            <a:r>
              <a:rPr lang="en-GB" dirty="0"/>
              <a:t>Benzodiazepines can cause urinary retention due to their muscle relaxant effects.   Non cardio-selective beta blockers </a:t>
            </a:r>
          </a:p>
          <a:p>
            <a:pPr marL="228600" indent="-228600" eaLnBrk="1" fontAlgn="auto" hangingPunct="1">
              <a:spcBef>
                <a:spcPts val="0"/>
              </a:spcBef>
              <a:spcAft>
                <a:spcPts val="0"/>
              </a:spcAft>
              <a:buFontTx/>
              <a:buAutoNum type="arabicParenR"/>
              <a:defRPr/>
            </a:pPr>
            <a:endParaRPr lang="en-GB" dirty="0"/>
          </a:p>
          <a:p>
            <a:pPr marL="228600" indent="-228600" eaLnBrk="1" fontAlgn="auto" hangingPunct="1">
              <a:spcBef>
                <a:spcPts val="0"/>
              </a:spcBef>
              <a:spcAft>
                <a:spcPts val="0"/>
              </a:spcAft>
              <a:buFontTx/>
              <a:buAutoNum type="arabicParenR"/>
              <a:defRPr/>
            </a:pPr>
            <a:r>
              <a:rPr lang="en-GB" dirty="0"/>
              <a:t>Prostaglandins provoke contractions of the detrusor muscle. </a:t>
            </a:r>
            <a:r>
              <a:rPr lang="en-GB" b="1" dirty="0"/>
              <a:t>NSAIDs</a:t>
            </a:r>
            <a:r>
              <a:rPr lang="en-GB" dirty="0"/>
              <a:t> inhibit prostaglandin synthesis and therefore can relax the detrusor muscle, disrupting this process. Men using NSAIDs are twice as likely to experience acute urinary retention.</a:t>
            </a:r>
            <a:r>
              <a:rPr lang="en-GB" baseline="30000" dirty="0"/>
              <a:t>1,3</a:t>
            </a:r>
            <a:r>
              <a:rPr lang="en-GB" dirty="0"/>
              <a:t> The risk is </a:t>
            </a:r>
            <a:r>
              <a:rPr lang="en-GB" b="1" dirty="0"/>
              <a:t>not associated with aspirin</a:t>
            </a:r>
            <a:r>
              <a:rPr lang="en-GB" dirty="0"/>
              <a:t>, probably due to the low doses used for cardiovascular indications.</a:t>
            </a:r>
            <a:r>
              <a:rPr lang="en-GB" baseline="30000" dirty="0"/>
              <a:t>3</a:t>
            </a:r>
          </a:p>
          <a:p>
            <a:pPr marL="228600" indent="-228600" eaLnBrk="1" fontAlgn="auto" hangingPunct="1">
              <a:spcBef>
                <a:spcPts val="0"/>
              </a:spcBef>
              <a:spcAft>
                <a:spcPts val="0"/>
              </a:spcAft>
              <a:buFontTx/>
              <a:buAutoNum type="arabicParenR"/>
              <a:defRPr/>
            </a:pPr>
            <a:endParaRPr lang="en-GB" baseline="30000" dirty="0"/>
          </a:p>
          <a:p>
            <a:pPr marL="228600" indent="-228600" eaLnBrk="1" fontAlgn="auto" hangingPunct="1">
              <a:spcBef>
                <a:spcPts val="0"/>
              </a:spcBef>
              <a:spcAft>
                <a:spcPts val="0"/>
              </a:spcAft>
              <a:buFontTx/>
              <a:buAutoNum type="arabicParenR"/>
              <a:defRPr/>
            </a:pPr>
            <a:endParaRPr lang="en-GB" dirty="0"/>
          </a:p>
          <a:p>
            <a:pPr marL="228600" indent="-228600" eaLnBrk="1" fontAlgn="auto" hangingPunct="1">
              <a:spcBef>
                <a:spcPts val="0"/>
              </a:spcBef>
              <a:spcAft>
                <a:spcPts val="0"/>
              </a:spcAft>
              <a:buFontTx/>
              <a:buAutoNum type="arabicParenR"/>
              <a:defRPr/>
            </a:pPr>
            <a:endParaRPr lang="en-GB" dirty="0"/>
          </a:p>
          <a:p>
            <a:pPr marL="228600" indent="-228600" eaLnBrk="1" fontAlgn="auto" hangingPunct="1">
              <a:spcBef>
                <a:spcPts val="0"/>
              </a:spcBef>
              <a:spcAft>
                <a:spcPts val="0"/>
              </a:spcAft>
              <a:buFontTx/>
              <a:buAutoNum type="arabicParenR"/>
              <a:defRPr/>
            </a:pPr>
            <a:endParaRPr lang="en-GB" dirty="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2167C-C299-4D20-B278-805F732511EA}" type="slidenum">
              <a:rPr lang="en-GB">
                <a:cs typeface="Arial" charset="0"/>
              </a:rPr>
              <a:pPr fontAlgn="base">
                <a:spcBef>
                  <a:spcPct val="0"/>
                </a:spcBef>
                <a:spcAft>
                  <a:spcPct val="0"/>
                </a:spcAft>
                <a:defRPr/>
              </a:pPr>
              <a:t>24</a:t>
            </a:fld>
            <a:endParaRPr lang="en-GB">
              <a:cs typeface="Arial" charset="0"/>
            </a:endParaRPr>
          </a:p>
        </p:txBody>
      </p:sp>
    </p:spTree>
    <p:extLst>
      <p:ext uri="{BB962C8B-B14F-4D97-AF65-F5344CB8AC3E}">
        <p14:creationId xmlns:p14="http://schemas.microsoft.com/office/powerpoint/2010/main" val="2649813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Constipation leads to urinary retention….by itself can also be troublesome and is a cause of delirium. As </a:t>
            </a:r>
            <a:r>
              <a:rPr lang="en-GB" dirty="0" err="1"/>
              <a:t>geriatrians</a:t>
            </a:r>
            <a:r>
              <a:rPr lang="en-GB" dirty="0"/>
              <a:t> we are obsessed with bowels.</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Main culprit </a:t>
            </a:r>
            <a:r>
              <a:rPr lang="en-GB" dirty="0" err="1"/>
              <a:t>mediacations</a:t>
            </a:r>
            <a:r>
              <a:rPr lang="en-GB" dirty="0"/>
              <a:t> include</a:t>
            </a:r>
          </a:p>
          <a:p>
            <a:pPr eaLnBrk="1" fontAlgn="auto" hangingPunct="1">
              <a:spcBef>
                <a:spcPts val="0"/>
              </a:spcBef>
              <a:spcAft>
                <a:spcPts val="0"/>
              </a:spcAft>
              <a:defRPr/>
            </a:pPr>
            <a:endParaRPr lang="en-GB" dirty="0"/>
          </a:p>
          <a:p>
            <a:pPr marL="228600" indent="-228600" eaLnBrk="1" fontAlgn="auto" hangingPunct="1">
              <a:spcBef>
                <a:spcPts val="0"/>
              </a:spcBef>
              <a:spcAft>
                <a:spcPts val="0"/>
              </a:spcAft>
              <a:buFontTx/>
              <a:buAutoNum type="arabicParenR"/>
              <a:defRPr/>
            </a:pPr>
            <a:r>
              <a:rPr lang="en-GB" dirty="0"/>
              <a:t>Opioids - Opioids cause constipation via several different mechanisms; </a:t>
            </a:r>
          </a:p>
          <a:p>
            <a:pPr marL="1085850" lvl="2" indent="-171450" eaLnBrk="1" fontAlgn="auto" hangingPunct="1">
              <a:spcBef>
                <a:spcPts val="0"/>
              </a:spcBef>
              <a:spcAft>
                <a:spcPts val="0"/>
              </a:spcAft>
              <a:buFont typeface="Arial" panose="020B0604020202020204" pitchFamily="34" charset="0"/>
              <a:buChar char="•"/>
              <a:defRPr/>
            </a:pPr>
            <a:r>
              <a:rPr lang="en-GB" dirty="0"/>
              <a:t>they reduce intestinal motility; </a:t>
            </a:r>
          </a:p>
          <a:p>
            <a:pPr marL="1085850" lvl="2" indent="-171450" eaLnBrk="1" fontAlgn="auto" hangingPunct="1">
              <a:spcBef>
                <a:spcPts val="0"/>
              </a:spcBef>
              <a:spcAft>
                <a:spcPts val="0"/>
              </a:spcAft>
              <a:buFont typeface="Arial" panose="020B0604020202020204" pitchFamily="34" charset="0"/>
              <a:buChar char="•"/>
              <a:defRPr/>
            </a:pPr>
            <a:r>
              <a:rPr lang="en-GB" dirty="0"/>
              <a:t>intestinal secretion; </a:t>
            </a:r>
          </a:p>
          <a:p>
            <a:pPr marL="1085850" lvl="2" indent="-171450" eaLnBrk="1" fontAlgn="auto" hangingPunct="1">
              <a:spcBef>
                <a:spcPts val="0"/>
              </a:spcBef>
              <a:spcAft>
                <a:spcPts val="0"/>
              </a:spcAft>
              <a:buFont typeface="Arial" panose="020B0604020202020204" pitchFamily="34" charset="0"/>
              <a:buChar char="•"/>
              <a:defRPr/>
            </a:pPr>
            <a:r>
              <a:rPr lang="en-GB" dirty="0"/>
              <a:t>increases intestinal fluid absorption. </a:t>
            </a:r>
          </a:p>
          <a:p>
            <a:pPr marL="1085850" lvl="2" indent="-171450" eaLnBrk="1" fontAlgn="auto" hangingPunct="1">
              <a:spcBef>
                <a:spcPts val="0"/>
              </a:spcBef>
              <a:spcAft>
                <a:spcPts val="0"/>
              </a:spcAft>
              <a:buFont typeface="Arial" panose="020B0604020202020204" pitchFamily="34" charset="0"/>
              <a:buChar char="•"/>
              <a:defRPr/>
            </a:pPr>
            <a:r>
              <a:rPr lang="en-GB" dirty="0"/>
              <a:t>Also believed to decrease the urge to </a:t>
            </a:r>
            <a:r>
              <a:rPr lang="en-GB" dirty="0" err="1"/>
              <a:t>defaecate</a:t>
            </a:r>
            <a:r>
              <a:rPr lang="en-GB" dirty="0"/>
              <a:t> by interfering with the </a:t>
            </a:r>
            <a:r>
              <a:rPr lang="en-GB" dirty="0" err="1"/>
              <a:t>rectoanal</a:t>
            </a:r>
            <a:r>
              <a:rPr lang="en-GB" dirty="0"/>
              <a:t> inhibitory reflex, which relaxes the internal anal sphincter.</a:t>
            </a:r>
            <a:r>
              <a:rPr lang="en-GB" baseline="30000" dirty="0"/>
              <a:t>5</a:t>
            </a:r>
            <a:r>
              <a:rPr lang="en-GB" dirty="0"/>
              <a:t> </a:t>
            </a:r>
          </a:p>
          <a:p>
            <a:pPr eaLnBrk="1" fontAlgn="auto" hangingPunct="1">
              <a:spcBef>
                <a:spcPts val="0"/>
              </a:spcBef>
              <a:spcAft>
                <a:spcPts val="0"/>
              </a:spcAft>
              <a:defRPr/>
            </a:pPr>
            <a:r>
              <a:rPr lang="en-GB" dirty="0"/>
              <a:t>Estimates suggest that 40 to 90% of patients taking opioids develop constipation and other gastrointestinal adverse effects. If on an opioid, should be on a laxative.</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2) NSAIDS - NSAID-Decrease in mucous secretion and gastrointestinal smooth muscle contraction results in constipation.</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3) Antacids - Aluminium- and calcium-containing antacids (including sucralfate) can cause constipation and (in large doses) intestinal obstruction. Note the magnesium containing antacids cause diarrhoea</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4) Drugs with anticholinergic effects exert an inhibitory effect on the parasympathetic branch of the autonomic nervous system. This results in a reduction in the tone and motility of the gastro-intestinal tract, leading to constipation.</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5) Though the exact mechanism is unknown, calcium-channel blockers are suggested to cause constipation by reducing intestinal motility (particularly of the colon) resulting in an increased transit time and subsequent increase in fluid absorption.</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6) Because diuresis dehydrates the body, it results in increased intestinal fluid absorption from the gastrointestinal tract. This increased fluid absorption can lead to faeces becoming congealed and impacted, thus causing constipation.</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7) Iron salts can cause both constipation and diarrhoea. The mechanism by which constipation occurs is possibly through alteration of intestinal bacteria.</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8) As a neurotransmitter of the brain-gut axis, serotonin regulates several functions within the gastrointestinal tract. Ondansetron and other 5-HT</a:t>
            </a:r>
            <a:r>
              <a:rPr lang="en-GB" baseline="-25000" dirty="0"/>
              <a:t>3</a:t>
            </a:r>
            <a:r>
              <a:rPr lang="en-GB" dirty="0"/>
              <a:t>-receptor antagonists cause constipation by delaying gastrointestinal transit time through their action on 5-HT</a:t>
            </a:r>
            <a:r>
              <a:rPr lang="en-GB" baseline="-25000" dirty="0"/>
              <a:t>3</a:t>
            </a:r>
            <a:r>
              <a:rPr lang="en-GB" dirty="0"/>
              <a:t>-receptors in the intestines.</a:t>
            </a:r>
            <a:r>
              <a:rPr lang="en-GB" baseline="30000" dirty="0"/>
              <a:t>12</a:t>
            </a: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87C32-B6F2-495C-B8D5-646D37E2BE8A}" type="slidenum">
              <a:rPr lang="en-GB">
                <a:cs typeface="Arial" charset="0"/>
              </a:rPr>
              <a:pPr fontAlgn="base">
                <a:spcBef>
                  <a:spcPct val="0"/>
                </a:spcBef>
                <a:spcAft>
                  <a:spcPct val="0"/>
                </a:spcAft>
                <a:defRPr/>
              </a:pPr>
              <a:t>25</a:t>
            </a:fld>
            <a:endParaRPr lang="en-GB">
              <a:cs typeface="Arial" charset="0"/>
            </a:endParaRPr>
          </a:p>
        </p:txBody>
      </p:sp>
    </p:spTree>
    <p:extLst>
      <p:ext uri="{BB962C8B-B14F-4D97-AF65-F5344CB8AC3E}">
        <p14:creationId xmlns:p14="http://schemas.microsoft.com/office/powerpoint/2010/main" val="288399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Acute diarrhoea—lasting less than 14 days</a:t>
            </a:r>
          </a:p>
          <a:p>
            <a:pPr eaLnBrk="1" hangingPunct="1">
              <a:spcBef>
                <a:spcPct val="0"/>
              </a:spcBef>
            </a:pPr>
            <a:r>
              <a:rPr lang="en-GB" dirty="0"/>
              <a:t>Persistent diarrhoea—lasting from 14 days to 4 week</a:t>
            </a:r>
          </a:p>
          <a:p>
            <a:pPr eaLnBrk="1" hangingPunct="1">
              <a:spcBef>
                <a:spcPct val="0"/>
              </a:spcBef>
            </a:pPr>
            <a:r>
              <a:rPr lang="en-GB" dirty="0"/>
              <a:t>Chronic diarrhoea—lasting for more than 4 weeks</a:t>
            </a:r>
          </a:p>
          <a:p>
            <a:pPr eaLnBrk="1" hangingPunct="1">
              <a:spcBef>
                <a:spcPct val="0"/>
              </a:spcBef>
            </a:pPr>
            <a:endParaRPr lang="en-GB" dirty="0"/>
          </a:p>
          <a:p>
            <a:pPr eaLnBrk="1" hangingPunct="1">
              <a:spcBef>
                <a:spcPct val="0"/>
              </a:spcBef>
            </a:pPr>
            <a:r>
              <a:rPr lang="en-GB" sz="600" dirty="0"/>
              <a:t>The four main types of drug-induced diarrhoea are </a:t>
            </a:r>
          </a:p>
          <a:p>
            <a:pPr eaLnBrk="1" hangingPunct="1">
              <a:spcBef>
                <a:spcPct val="0"/>
              </a:spcBef>
            </a:pPr>
            <a:r>
              <a:rPr lang="en-GB" sz="600" dirty="0"/>
              <a:t>osmotic - when the drug causes water to be drawn into the intestine</a:t>
            </a:r>
            <a:r>
              <a:rPr lang="en-GB" sz="600" baseline="30000" dirty="0"/>
              <a:t>1</a:t>
            </a:r>
            <a:endParaRPr lang="en-GB" sz="600" dirty="0"/>
          </a:p>
          <a:p>
            <a:pPr eaLnBrk="1" hangingPunct="1">
              <a:spcBef>
                <a:spcPct val="0"/>
              </a:spcBef>
            </a:pPr>
            <a:r>
              <a:rPr lang="en-GB" sz="600" dirty="0"/>
              <a:t>Secretory – balance of </a:t>
            </a:r>
            <a:r>
              <a:rPr lang="en-GB" sz="600" dirty="0" err="1"/>
              <a:t>secrections</a:t>
            </a:r>
            <a:r>
              <a:rPr lang="en-GB" sz="600" dirty="0"/>
              <a:t> and absorptions altered and there are excess of secretions. Digoxin affects sodium K+ pumps. Which is why at toxic drug levels and in elderly patients get diarrhoea</a:t>
            </a:r>
          </a:p>
          <a:p>
            <a:pPr eaLnBrk="1" hangingPunct="1">
              <a:spcBef>
                <a:spcPct val="0"/>
              </a:spcBef>
            </a:pPr>
            <a:r>
              <a:rPr lang="en-GB" sz="600" dirty="0"/>
              <a:t>Motility - Drugs that increase or decrease intestinal motility</a:t>
            </a:r>
          </a:p>
          <a:p>
            <a:pPr eaLnBrk="1" hangingPunct="1">
              <a:spcBef>
                <a:spcPct val="0"/>
              </a:spcBef>
            </a:pPr>
            <a:r>
              <a:rPr lang="en-GB" sz="600" dirty="0"/>
              <a:t>Inflammatory - occurs as a result of disruption of the epithelium of the intestinal lining</a:t>
            </a:r>
          </a:p>
          <a:p>
            <a:pPr eaLnBrk="1" hangingPunct="1">
              <a:spcBef>
                <a:spcPct val="0"/>
              </a:spcBef>
            </a:pPr>
            <a:r>
              <a:rPr lang="en-GB" sz="600" dirty="0"/>
              <a:t>Impaired digestion - may cause diarrhoea by altering intestinal microflora,</a:t>
            </a:r>
            <a:r>
              <a:rPr lang="en-GB" sz="600" baseline="30000" dirty="0"/>
              <a:t> 5</a:t>
            </a:r>
            <a:r>
              <a:rPr lang="en-GB" sz="600" dirty="0"/>
              <a:t> or through malabsorption or </a:t>
            </a:r>
            <a:r>
              <a:rPr lang="en-GB" sz="600" dirty="0" err="1"/>
              <a:t>maldigestion</a:t>
            </a:r>
            <a:r>
              <a:rPr lang="en-GB" sz="600" dirty="0"/>
              <a:t> of fat or carbohydrate.</a:t>
            </a:r>
            <a:r>
              <a:rPr lang="en-GB" sz="600" baseline="30000" dirty="0"/>
              <a:t>5</a:t>
            </a:r>
            <a:endParaRPr lang="en-GB" dirty="0"/>
          </a:p>
          <a:p>
            <a:pPr eaLnBrk="1" hangingPunct="1">
              <a:spcBef>
                <a:spcPct val="0"/>
              </a:spcBef>
            </a:pPr>
            <a:endParaRPr lang="en-GB" dirty="0"/>
          </a:p>
          <a:p>
            <a:pPr eaLnBrk="1" hangingPunct="1">
              <a:spcBef>
                <a:spcPct val="0"/>
              </a:spcBef>
            </a:pPr>
            <a:r>
              <a:rPr lang="en-GB" dirty="0"/>
              <a:t>Multiple mechanisms - </a:t>
            </a:r>
            <a:r>
              <a:rPr lang="en-GB" sz="600" dirty="0"/>
              <a:t>Between 2 and 25% of patients taking </a:t>
            </a:r>
            <a:r>
              <a:rPr lang="en-GB" sz="600" dirty="0" err="1"/>
              <a:t>antibacterials</a:t>
            </a:r>
            <a:r>
              <a:rPr lang="en-GB" sz="600" dirty="0"/>
              <a:t> are estimated to develop antibiotic-associated diarrhoea.</a:t>
            </a:r>
            <a:r>
              <a:rPr lang="en-GB" sz="600" baseline="30000" dirty="0"/>
              <a:t>16</a:t>
            </a:r>
            <a:r>
              <a:rPr lang="en-GB" sz="600" dirty="0"/>
              <a:t> is overgrowth of the toxin-producing bacterium </a:t>
            </a:r>
            <a:r>
              <a:rPr lang="en-GB" sz="600" i="1" dirty="0"/>
              <a:t>Clostridium difficile.</a:t>
            </a:r>
            <a:r>
              <a:rPr lang="en-GB" sz="600" baseline="30000" dirty="0"/>
              <a:t>18 </a:t>
            </a:r>
            <a:r>
              <a:rPr lang="en-GB" sz="600" dirty="0"/>
              <a:t>Iron salts are best known for causing constipation but can also cause diarrhoea, Approximately 3% to 9% of patients taking an NSAID present with diarrhoea.</a:t>
            </a:r>
            <a:r>
              <a:rPr lang="en-GB" sz="600" baseline="30000" dirty="0"/>
              <a:t>1</a:t>
            </a:r>
            <a:r>
              <a:rPr lang="en-GB" sz="600" dirty="0"/>
              <a:t>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F870EB-E12E-4652-A96F-A1AB2EC208E2}" type="slidenum">
              <a:rPr lang="en-GB">
                <a:cs typeface="Arial" charset="0"/>
              </a:rPr>
              <a:pPr fontAlgn="base">
                <a:spcBef>
                  <a:spcPct val="0"/>
                </a:spcBef>
                <a:spcAft>
                  <a:spcPct val="0"/>
                </a:spcAft>
                <a:defRPr/>
              </a:pPr>
              <a:t>26</a:t>
            </a:fld>
            <a:endParaRPr lang="en-GB">
              <a:cs typeface="Arial" charset="0"/>
            </a:endParaRPr>
          </a:p>
        </p:txBody>
      </p:sp>
    </p:spTree>
    <p:extLst>
      <p:ext uri="{BB962C8B-B14F-4D97-AF65-F5344CB8AC3E}">
        <p14:creationId xmlns:p14="http://schemas.microsoft.com/office/powerpoint/2010/main" val="162706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t>
            </a:r>
            <a:r>
              <a:rPr lang="en-GB" sz="800"/>
              <a:t>which disrupts the normal pressure relationship between the bladder and urethra and leads to urinary leakage…</a:t>
            </a:r>
          </a:p>
          <a:p>
            <a:pPr eaLnBrk="1" hangingPunct="1">
              <a:spcBef>
                <a:spcPct val="0"/>
              </a:spcBef>
            </a:pPr>
            <a:endParaRPr lang="en-GB" sz="800"/>
          </a:p>
          <a:p>
            <a:pPr eaLnBrk="1" hangingPunct="1">
              <a:spcBef>
                <a:spcPct val="0"/>
              </a:spcBef>
            </a:pPr>
            <a:r>
              <a:rPr lang="en-GB" sz="800"/>
              <a:t>…BUT… While many drug groups could theoretically induce urinary incontinence based upon pathophysiological considerations</a:t>
            </a:r>
          </a:p>
          <a:p>
            <a:pPr eaLnBrk="1" hangingPunct="1">
              <a:spcBef>
                <a:spcPct val="0"/>
              </a:spcBef>
            </a:pPr>
            <a:endParaRPr lang="en-GB"/>
          </a:p>
          <a:p>
            <a:pPr eaLnBrk="1" hangingPunct="1">
              <a:spcBef>
                <a:spcPct val="0"/>
              </a:spcBef>
            </a:pPr>
            <a:endParaRPr lang="en-GB"/>
          </a:p>
          <a:p>
            <a:pPr eaLnBrk="1" hangingPunct="1">
              <a:spcBef>
                <a:spcPct val="0"/>
              </a:spcBef>
            </a:pPr>
            <a:r>
              <a:rPr lang="en-GB"/>
              <a:t>https://www.uspharmacist.com/article/druginduced-urinary-incontinenceα</a:t>
            </a:r>
            <a:r>
              <a:rPr lang="en-GB" baseline="-25000"/>
              <a:t>1</a:t>
            </a:r>
            <a:r>
              <a:rPr lang="en-GB"/>
              <a:t>-adrenoceptor antagonists, antipsychotics, benzodiazepines, antidepressants and hormone replacement therapy in postmenopausal women. However, other drug classes are not innocent in terms of causing urinary incontinence and physicians are well advised to closely monitor patients for the occurrence of incontinence after new prescriptions and/or major dosage changes</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A93C90-038E-46BA-9537-7C1883984C24}" type="slidenum">
              <a:rPr lang="en-GB">
                <a:cs typeface="Arial" charset="0"/>
              </a:rPr>
              <a:pPr fontAlgn="base">
                <a:spcBef>
                  <a:spcPct val="0"/>
                </a:spcBef>
                <a:spcAft>
                  <a:spcPct val="0"/>
                </a:spcAft>
                <a:defRPr/>
              </a:pPr>
              <a:t>27</a:t>
            </a:fld>
            <a:endParaRPr lang="en-GB">
              <a:cs typeface="Arial" charset="0"/>
            </a:endParaRPr>
          </a:p>
        </p:txBody>
      </p:sp>
    </p:spTree>
    <p:extLst>
      <p:ext uri="{BB962C8B-B14F-4D97-AF65-F5344CB8AC3E}">
        <p14:creationId xmlns:p14="http://schemas.microsoft.com/office/powerpoint/2010/main" val="23824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This is a list of mainly</a:t>
            </a:r>
            <a:r>
              <a:rPr lang="en-GB" baseline="0" dirty="0"/>
              <a:t> </a:t>
            </a:r>
            <a:r>
              <a:rPr lang="en-GB" dirty="0"/>
              <a:t>theoretical indirect causes of UI. Many drugs make continence issues worse rather than directly cause the incontinence </a:t>
            </a:r>
          </a:p>
          <a:p>
            <a:pPr eaLnBrk="1" hangingPunct="1"/>
            <a:endParaRPr lang="en-GB" dirty="0"/>
          </a:p>
          <a:p>
            <a:pPr eaLnBrk="1" hangingPunct="1"/>
            <a:r>
              <a:rPr lang="en-GB" dirty="0"/>
              <a:t>E.G ace – I common 1 in 10 side effect is a cough, if prone to stress incontinence or weak pelvic floor this will be made worse.</a:t>
            </a:r>
          </a:p>
          <a:p>
            <a:pPr eaLnBrk="1" hangingPunct="1"/>
            <a:r>
              <a:rPr lang="en-GB" dirty="0"/>
              <a:t>E.G. diuretics and </a:t>
            </a:r>
            <a:r>
              <a:rPr lang="en-GB" dirty="0" err="1"/>
              <a:t>caffine</a:t>
            </a:r>
            <a:r>
              <a:rPr lang="en-GB" dirty="0"/>
              <a:t> don’t directly cause incontinence, but if you are passing and producing a lot of urine during the day and prone to stress or urge incontinence this will be made worse. </a:t>
            </a:r>
          </a:p>
          <a:p>
            <a:pPr eaLnBrk="1" hangingPunct="1"/>
            <a:r>
              <a:rPr lang="en-GB" dirty="0" err="1"/>
              <a:t>Opiods</a:t>
            </a:r>
            <a:r>
              <a:rPr lang="en-GB" dirty="0"/>
              <a:t> / morphine cause </a:t>
            </a:r>
            <a:r>
              <a:rPr lang="en-GB" dirty="0" err="1"/>
              <a:t>consitpation</a:t>
            </a:r>
            <a:r>
              <a:rPr lang="en-GB" dirty="0"/>
              <a:t> which can make urge </a:t>
            </a:r>
            <a:r>
              <a:rPr lang="en-GB" dirty="0" err="1"/>
              <a:t>sypmtoms</a:t>
            </a:r>
            <a:r>
              <a:rPr lang="en-GB" dirty="0"/>
              <a:t> worse and therefore cause Urge UI, or can cause urinary retention, which can cause overflow incontinence</a:t>
            </a:r>
          </a:p>
          <a:p>
            <a:pPr eaLnBrk="1" hangingPunct="1"/>
            <a:r>
              <a:rPr lang="en-GB" dirty="0"/>
              <a:t>Any drug that causes constipation can make urge symptoms worse</a:t>
            </a:r>
          </a:p>
          <a:p>
            <a:pPr eaLnBrk="1" hangingPunct="1"/>
            <a:endParaRPr lang="en-GB" dirty="0"/>
          </a:p>
          <a:p>
            <a:pPr eaLnBrk="1" hangingPunct="1"/>
            <a:r>
              <a:rPr lang="en-GB" dirty="0"/>
              <a:t>There is some evidence</a:t>
            </a:r>
            <a:r>
              <a:rPr lang="en-GB" baseline="0" dirty="0"/>
              <a:t> that SSRIs can directly cause Urge incontinence</a:t>
            </a:r>
            <a:endParaRPr lang="en-GB" dirty="0"/>
          </a:p>
        </p:txBody>
      </p:sp>
    </p:spTree>
    <p:extLst>
      <p:ext uri="{BB962C8B-B14F-4D97-AF65-F5344CB8AC3E}">
        <p14:creationId xmlns:p14="http://schemas.microsoft.com/office/powerpoint/2010/main" val="2192729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Always check the BNF!</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14738-A813-4948-8E0B-5CD3ADA31905}" type="slidenum">
              <a:rPr lang="en-GB">
                <a:cs typeface="Arial" charset="0"/>
              </a:rPr>
              <a:pPr fontAlgn="base">
                <a:spcBef>
                  <a:spcPct val="0"/>
                </a:spcBef>
                <a:spcAft>
                  <a:spcPct val="0"/>
                </a:spcAft>
                <a:defRPr/>
              </a:pPr>
              <a:t>29</a:t>
            </a:fld>
            <a:endParaRPr lang="en-GB">
              <a:cs typeface="Arial" charset="0"/>
            </a:endParaRPr>
          </a:p>
        </p:txBody>
      </p:sp>
    </p:spTree>
    <p:extLst>
      <p:ext uri="{BB962C8B-B14F-4D97-AF65-F5344CB8AC3E}">
        <p14:creationId xmlns:p14="http://schemas.microsoft.com/office/powerpoint/2010/main" val="188371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So, we have spoken about drug-drug interactions, drug – disease interactions, prescription cascade, side effects and all the ways in which drugs can cause harm. And this is a list from a good study that showed the top ten offenders. </a:t>
            </a:r>
          </a:p>
          <a:p>
            <a:pPr eaLnBrk="1" hangingPunct="1">
              <a:spcBef>
                <a:spcPct val="0"/>
              </a:spcBef>
            </a:pPr>
            <a:endParaRPr lang="en-GB" dirty="0"/>
          </a:p>
          <a:p>
            <a:pPr eaLnBrk="1" hangingPunct="1">
              <a:spcBef>
                <a:spcPct val="0"/>
              </a:spcBef>
            </a:pPr>
            <a:r>
              <a:rPr lang="en-GB" dirty="0"/>
              <a:t>Not sure if you are surprised or not by the top 3 after what we have said and your own experience? These are the drugs that when you see in a patients </a:t>
            </a:r>
            <a:r>
              <a:rPr lang="en-GB" dirty="0" err="1"/>
              <a:t>kardex</a:t>
            </a:r>
            <a:r>
              <a:rPr lang="en-GB" dirty="0"/>
              <a:t> you need to think about. </a:t>
            </a:r>
          </a:p>
          <a:p>
            <a:pPr eaLnBrk="1" hangingPunct="1">
              <a:spcBef>
                <a:spcPct val="0"/>
              </a:spcBef>
            </a:pPr>
            <a:endParaRPr lang="en-GB" dirty="0"/>
          </a:p>
          <a:p>
            <a:pPr eaLnBrk="1" hangingPunct="1">
              <a:spcBef>
                <a:spcPct val="0"/>
              </a:spcBef>
            </a:pPr>
            <a:r>
              <a:rPr lang="en-GB" dirty="0"/>
              <a:t>https://www.ncbi.nlm.nih.gov/pubmed/15231615</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66673-AAA7-456C-AF9E-20247A8B1AF3}" type="slidenum">
              <a:rPr lang="en-GB">
                <a:cs typeface="Arial" charset="0"/>
              </a:rPr>
              <a:pPr fontAlgn="base">
                <a:spcBef>
                  <a:spcPct val="0"/>
                </a:spcBef>
                <a:spcAft>
                  <a:spcPct val="0"/>
                </a:spcAft>
                <a:defRPr/>
              </a:pPr>
              <a:t>30</a:t>
            </a:fld>
            <a:endParaRPr lang="en-GB">
              <a:cs typeface="Arial" charset="0"/>
            </a:endParaRPr>
          </a:p>
        </p:txBody>
      </p:sp>
    </p:spTree>
    <p:extLst>
      <p:ext uri="{BB962C8B-B14F-4D97-AF65-F5344CB8AC3E}">
        <p14:creationId xmlns:p14="http://schemas.microsoft.com/office/powerpoint/2010/main" val="350544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Deprescribing is the process of safe and effective cessation (stopping) of inappropriate medication. It recognises that much of the evidence to support stopping medicines is empirical. </a:t>
            </a:r>
          </a:p>
          <a:p>
            <a:pPr eaLnBrk="1" hangingPunct="1">
              <a:spcBef>
                <a:spcPct val="0"/>
              </a:spcBef>
            </a:pPr>
            <a:endParaRPr lang="en-GB" dirty="0"/>
          </a:p>
          <a:p>
            <a:pPr eaLnBrk="1" hangingPunct="1">
              <a:spcBef>
                <a:spcPct val="0"/>
              </a:spcBef>
            </a:pPr>
            <a:endParaRPr lang="en-GB" dirty="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17EED1-567C-4EFC-AF09-5C0A96535843}" type="slidenum">
              <a:rPr lang="en-GB">
                <a:cs typeface="Arial" charset="0"/>
              </a:rPr>
              <a:pPr fontAlgn="base">
                <a:spcBef>
                  <a:spcPct val="0"/>
                </a:spcBef>
                <a:spcAft>
                  <a:spcPct val="0"/>
                </a:spcAft>
                <a:defRPr/>
              </a:pPr>
              <a:t>32</a:t>
            </a:fld>
            <a:endParaRPr lang="en-GB">
              <a:cs typeface="Arial" charset="0"/>
            </a:endParaRPr>
          </a:p>
        </p:txBody>
      </p:sp>
    </p:spTree>
    <p:extLst>
      <p:ext uri="{BB962C8B-B14F-4D97-AF65-F5344CB8AC3E}">
        <p14:creationId xmlns:p14="http://schemas.microsoft.com/office/powerpoint/2010/main" val="801929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Time – easier to not stop and think</a:t>
            </a:r>
          </a:p>
          <a:p>
            <a:pPr eaLnBrk="1" hangingPunct="1">
              <a:spcBef>
                <a:spcPct val="0"/>
              </a:spcBef>
            </a:pPr>
            <a:r>
              <a:rPr lang="en-GB"/>
              <a:t>‘drug withdrawal’ </a:t>
            </a:r>
          </a:p>
          <a:p>
            <a:pPr eaLnBrk="1" hangingPunct="1">
              <a:spcBef>
                <a:spcPct val="0"/>
              </a:spcBef>
            </a:pPr>
            <a:r>
              <a:rPr lang="en-GB"/>
              <a:t>Lack of resources – pharmacy advice / GP availability</a:t>
            </a:r>
          </a:p>
          <a:p>
            <a:pPr eaLnBrk="1" hangingPunct="1">
              <a:spcBef>
                <a:spcPct val="0"/>
              </a:spcBef>
            </a:pPr>
            <a:r>
              <a:rPr lang="en-GB"/>
              <a:t>Resistance – goes back to belief</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4938E1-C3FC-4B30-8245-3EADA817CEC3}" type="slidenum">
              <a:rPr lang="en-GB">
                <a:cs typeface="Arial" charset="0"/>
              </a:rPr>
              <a:pPr fontAlgn="base">
                <a:spcBef>
                  <a:spcPct val="0"/>
                </a:spcBef>
                <a:spcAft>
                  <a:spcPct val="0"/>
                </a:spcAft>
                <a:defRPr/>
              </a:pPr>
              <a:t>34</a:t>
            </a:fld>
            <a:endParaRPr lang="en-GB">
              <a:cs typeface="Arial" charset="0"/>
            </a:endParaRPr>
          </a:p>
        </p:txBody>
      </p:sp>
    </p:spTree>
    <p:extLst>
      <p:ext uri="{BB962C8B-B14F-4D97-AF65-F5344CB8AC3E}">
        <p14:creationId xmlns:p14="http://schemas.microsoft.com/office/powerpoint/2010/main" val="2593448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Dramatic increase in use over the last two decades,…Quadrupling….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Although there is an increasing evidence base for many drug interventions. However, the evidence base for </a:t>
            </a:r>
            <a:r>
              <a:rPr lang="en-GB" b="1" dirty="0"/>
              <a:t>multiple interventions </a:t>
            </a:r>
            <a:r>
              <a:rPr lang="en-GB" dirty="0"/>
              <a:t>for </a:t>
            </a:r>
            <a:r>
              <a:rPr lang="en-GB" b="1" dirty="0"/>
              <a:t>several</a:t>
            </a:r>
            <a:r>
              <a:rPr lang="en-GB" dirty="0"/>
              <a:t> conditions in an </a:t>
            </a:r>
            <a:r>
              <a:rPr lang="en-GB" b="1" dirty="0"/>
              <a:t>individual</a:t>
            </a:r>
            <a:r>
              <a:rPr lang="en-GB" dirty="0"/>
              <a:t> patient is poor</a:t>
            </a:r>
          </a:p>
          <a:p>
            <a:pPr eaLnBrk="1" fontAlgn="auto" hangingPunct="1">
              <a:spcBef>
                <a:spcPts val="0"/>
              </a:spcBef>
              <a:spcAft>
                <a:spcPts val="0"/>
              </a:spcAft>
              <a:defRPr/>
            </a:pPr>
            <a:endParaRPr lang="en-GB" dirty="0"/>
          </a:p>
          <a:p>
            <a:pPr marL="228600" indent="-228600" eaLnBrk="1" fontAlgn="auto" hangingPunct="1">
              <a:spcBef>
                <a:spcPts val="0"/>
              </a:spcBef>
              <a:spcAft>
                <a:spcPts val="0"/>
              </a:spcAft>
              <a:buFontTx/>
              <a:buAutoNum type="arabicParenBoth"/>
              <a:defRPr/>
            </a:pPr>
            <a:endParaRPr lang="en-GB" dirty="0"/>
          </a:p>
          <a:p>
            <a:pPr marL="228600" indent="-228600" eaLnBrk="1" fontAlgn="auto" hangingPunct="1">
              <a:spcBef>
                <a:spcPts val="0"/>
              </a:spcBef>
              <a:spcAft>
                <a:spcPts val="0"/>
              </a:spcAft>
              <a:buFontTx/>
              <a:buAutoNum type="arabicParenBoth"/>
              <a:defRPr/>
            </a:pPr>
            <a:r>
              <a:rPr lang="en-GB" dirty="0"/>
              <a:t>National Institute for Health and Care Excellence. Medicines optimisation: the safe and effective use of medicines to enable the best possible outcomes. (NG5) 2015. </a:t>
            </a:r>
            <a:r>
              <a:rPr lang="en-GB" u="sng" dirty="0">
                <a:hlinkClick r:id="rId3"/>
              </a:rPr>
              <a:t>https://www.nice.org.uk/guidance/ng5</a:t>
            </a:r>
            <a:endParaRPr lang="en-GB" u="sng" dirty="0"/>
          </a:p>
          <a:p>
            <a:pPr marL="228600" indent="-228600" eaLnBrk="1" fontAlgn="auto" hangingPunct="1">
              <a:spcBef>
                <a:spcPts val="0"/>
              </a:spcBef>
              <a:spcAft>
                <a:spcPts val="0"/>
              </a:spcAft>
              <a:buFontTx/>
              <a:buAutoNum type="arabicParenBoth"/>
              <a:defRPr/>
            </a:pPr>
            <a:endParaRPr lang="en-GB" u="sng" dirty="0"/>
          </a:p>
          <a:p>
            <a:pPr marL="228600" indent="-228600" eaLnBrk="1" fontAlgn="auto" hangingPunct="1">
              <a:spcBef>
                <a:spcPts val="0"/>
              </a:spcBef>
              <a:spcAft>
                <a:spcPts val="0"/>
              </a:spcAft>
              <a:buFontTx/>
              <a:buAutoNum type="arabicParenBoth"/>
              <a:defRPr/>
            </a:pPr>
            <a:r>
              <a:rPr lang="en-GB" dirty="0" err="1"/>
              <a:t>Gao</a:t>
            </a:r>
            <a:r>
              <a:rPr lang="en-GB" dirty="0"/>
              <a:t> et al. Medication usage change in older people (65+) in England over 20 years: Findings from CFAS I and CFAS I. Age and Ageing. 47. 1-6</a:t>
            </a:r>
          </a:p>
          <a:p>
            <a:pPr marL="228600" indent="-228600" eaLnBrk="1" fontAlgn="auto" hangingPunct="1">
              <a:spcBef>
                <a:spcPts val="0"/>
              </a:spcBef>
              <a:spcAft>
                <a:spcPts val="0"/>
              </a:spcAft>
              <a:buFontTx/>
              <a:buAutoNum type="arabicParenBoth"/>
              <a:defRPr/>
            </a:pPr>
            <a:endParaRPr lang="en-GB" dirty="0"/>
          </a:p>
          <a:p>
            <a:pPr marL="228600" indent="-228600" eaLnBrk="1" fontAlgn="auto" hangingPunct="1">
              <a:spcBef>
                <a:spcPts val="0"/>
              </a:spcBef>
              <a:spcAft>
                <a:spcPts val="0"/>
              </a:spcAft>
              <a:buFontTx/>
              <a:buAutoNum type="arabicParenBoth"/>
              <a:defRPr/>
            </a:pPr>
            <a:r>
              <a:rPr lang="en-GB" dirty="0"/>
              <a:t>Health and Social Care Information Centre. Prescriptions dispensed in the community, statistics for England, 2004 – 2014. </a:t>
            </a:r>
            <a:r>
              <a:rPr lang="en-GB" u="sng" dirty="0">
                <a:hlinkClick r:id="rId4"/>
              </a:rPr>
              <a:t>www.hscic.gov.uk/catalogue/PUB17644</a:t>
            </a:r>
            <a:endParaRPr lang="en-GB" dirty="0"/>
          </a:p>
          <a:p>
            <a:pPr marL="228600" indent="-228600" eaLnBrk="1" fontAlgn="auto" hangingPunct="1">
              <a:spcBef>
                <a:spcPts val="0"/>
              </a:spcBef>
              <a:spcAft>
                <a:spcPts val="0"/>
              </a:spcAft>
              <a:buFontTx/>
              <a:buAutoNum type="arabicParenBoth"/>
              <a:defRPr/>
            </a:pPr>
            <a:endParaRPr lang="en-GB" dirty="0"/>
          </a:p>
          <a:p>
            <a:pPr marL="228600" indent="-228600" eaLnBrk="1" fontAlgn="auto" hangingPunct="1">
              <a:spcBef>
                <a:spcPts val="0"/>
              </a:spcBef>
              <a:spcAft>
                <a:spcPts val="0"/>
              </a:spcAft>
              <a:buFontTx/>
              <a:buAutoNum type="arabicParenBoth"/>
              <a:defRPr/>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9294A8-4290-4E7F-A94F-483BF2BE0015}" type="slidenum">
              <a:rPr lang="en-GB">
                <a:cs typeface="Arial" charset="0"/>
              </a:rPr>
              <a:pPr fontAlgn="base">
                <a:spcBef>
                  <a:spcPct val="0"/>
                </a:spcBef>
                <a:spcAft>
                  <a:spcPct val="0"/>
                </a:spcAft>
                <a:defRPr/>
              </a:pPr>
              <a:t>6</a:t>
            </a:fld>
            <a:endParaRPr lang="en-GB">
              <a:cs typeface="Arial" charset="0"/>
            </a:endParaRPr>
          </a:p>
        </p:txBody>
      </p:sp>
    </p:spTree>
    <p:extLst>
      <p:ext uri="{BB962C8B-B14F-4D97-AF65-F5344CB8AC3E}">
        <p14:creationId xmlns:p14="http://schemas.microsoft.com/office/powerpoint/2010/main" val="230401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a:p>
            <a:pPr eaLnBrk="1" hangingPunct="1">
              <a:spcBef>
                <a:spcPct val="0"/>
              </a:spcBef>
            </a:pPr>
            <a:r>
              <a:rPr lang="en-GB" dirty="0"/>
              <a:t>This is a graph which shoes the trends in items dispensed in England over 10 years 2001 – 2011. </a:t>
            </a:r>
          </a:p>
          <a:p>
            <a:pPr eaLnBrk="1" hangingPunct="1">
              <a:spcBef>
                <a:spcPct val="0"/>
              </a:spcBef>
            </a:pPr>
            <a:endParaRPr lang="en-GB" dirty="0"/>
          </a:p>
          <a:p>
            <a:pPr eaLnBrk="1" hangingPunct="1">
              <a:spcBef>
                <a:spcPct val="0"/>
              </a:spcBef>
            </a:pPr>
            <a:r>
              <a:rPr lang="en-GB" dirty="0"/>
              <a:t>You can see all are in an upward trend. Steepest curve is for lipid-regulating drugs, </a:t>
            </a:r>
            <a:r>
              <a:rPr lang="en-GB" dirty="0" err="1"/>
              <a:t>ppl</a:t>
            </a:r>
            <a:r>
              <a:rPr lang="en-GB" dirty="0"/>
              <a:t> who have had a heart attack or those haven’t with HTN who want to avoid having one.</a:t>
            </a:r>
          </a:p>
          <a:p>
            <a:pPr eaLnBrk="1" hangingPunct="1">
              <a:spcBef>
                <a:spcPct val="0"/>
              </a:spcBef>
            </a:pPr>
            <a:r>
              <a:rPr lang="en-GB" dirty="0"/>
              <a:t>DM is also on the rise, due to the obesity epidemic and with that comes complications that require medications e.g. Neuropathy, nephropathy, HTN, Infections,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19208-57B4-46D6-9F71-65AF4BD731EB}" type="slidenum">
              <a:rPr lang="en-GB">
                <a:cs typeface="Arial" charset="0"/>
              </a:rPr>
              <a:pPr fontAlgn="base">
                <a:spcBef>
                  <a:spcPct val="0"/>
                </a:spcBef>
                <a:spcAft>
                  <a:spcPct val="0"/>
                </a:spcAft>
                <a:defRPr/>
              </a:pPr>
              <a:t>7</a:t>
            </a:fld>
            <a:endParaRPr lang="en-GB">
              <a:cs typeface="Arial" charset="0"/>
            </a:endParaRPr>
          </a:p>
        </p:txBody>
      </p:sp>
    </p:spTree>
    <p:extLst>
      <p:ext uri="{BB962C8B-B14F-4D97-AF65-F5344CB8AC3E}">
        <p14:creationId xmlns:p14="http://schemas.microsoft.com/office/powerpoint/2010/main" val="90002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This graph compares the no. Of people on 1, &gt;5 or &gt;10 drugs from period of 1995 – 2010 in Scotland. All categories are increasing, can see &gt;10 looks like its tripled</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745480-015A-4B61-947D-08C6A448BDB5}" type="slidenum">
              <a:rPr lang="en-GB">
                <a:cs typeface="Arial" charset="0"/>
              </a:rPr>
              <a:pPr fontAlgn="base">
                <a:spcBef>
                  <a:spcPct val="0"/>
                </a:spcBef>
                <a:spcAft>
                  <a:spcPct val="0"/>
                </a:spcAft>
                <a:defRPr/>
              </a:pPr>
              <a:t>8</a:t>
            </a:fld>
            <a:endParaRPr lang="en-GB">
              <a:cs typeface="Arial" charset="0"/>
            </a:endParaRPr>
          </a:p>
        </p:txBody>
      </p:sp>
    </p:spTree>
    <p:extLst>
      <p:ext uri="{BB962C8B-B14F-4D97-AF65-F5344CB8AC3E}">
        <p14:creationId xmlns:p14="http://schemas.microsoft.com/office/powerpoint/2010/main" val="53142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And therein lies the problem...</a:t>
            </a:r>
          </a:p>
          <a:p>
            <a:pPr eaLnBrk="1" hangingPunct="1">
              <a:spcBef>
                <a:spcPct val="0"/>
              </a:spcBef>
            </a:pPr>
            <a:endParaRPr lang="en-GB"/>
          </a:p>
          <a:p>
            <a:pPr eaLnBrk="1" hangingPunct="1">
              <a:spcBef>
                <a:spcPct val="0"/>
              </a:spcBef>
            </a:pPr>
            <a:r>
              <a:rPr lang="en-GB"/>
              <a:t>We have multiple clinical guidelines based on single conditions, but what happens if you take all the medication recommended for the 6 chronic conditions? We don’t really know. How does that impact your frail elderly care home residents.</a:t>
            </a:r>
          </a:p>
          <a:p>
            <a:pPr eaLnBrk="1" hangingPunct="1">
              <a:spcBef>
                <a:spcPct val="0"/>
              </a:spcBef>
            </a:pPr>
            <a:r>
              <a:rPr lang="en-GB"/>
              <a:t> </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12343-9169-48F1-90C8-1AA0AF427891}" type="slidenum">
              <a:rPr lang="en-GB">
                <a:cs typeface="Arial" charset="0"/>
              </a:rPr>
              <a:pPr fontAlgn="base">
                <a:spcBef>
                  <a:spcPct val="0"/>
                </a:spcBef>
                <a:spcAft>
                  <a:spcPct val="0"/>
                </a:spcAft>
                <a:defRPr/>
              </a:pPr>
              <a:t>9</a:t>
            </a:fld>
            <a:endParaRPr lang="en-GB">
              <a:cs typeface="Arial" charset="0"/>
            </a:endParaRPr>
          </a:p>
        </p:txBody>
      </p:sp>
    </p:spTree>
    <p:extLst>
      <p:ext uri="{BB962C8B-B14F-4D97-AF65-F5344CB8AC3E}">
        <p14:creationId xmlns:p14="http://schemas.microsoft.com/office/powerpoint/2010/main" val="415143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So what is Polypharmacy? Well, Polypharmacy is an expression that has been commonly used for many years in medicine. It used to be defined numerically ( more than 4, more than 10, more than 15). This old numerical approach does not consider the </a:t>
            </a:r>
            <a:r>
              <a:rPr lang="en-GB" i="1" dirty="0"/>
              <a:t>appropriateness</a:t>
            </a:r>
            <a:r>
              <a:rPr lang="en-GB" dirty="0"/>
              <a:t> of medications. So I would define it as the concurrent use of multiple....</a:t>
            </a:r>
          </a:p>
          <a:p>
            <a:pPr eaLnBrk="1" hangingPunct="1">
              <a:spcBef>
                <a:spcPct val="0"/>
              </a:spcBef>
            </a:pPr>
            <a:endParaRPr lang="en-GB" dirty="0"/>
          </a:p>
          <a:p>
            <a:pPr eaLnBrk="1" hangingPunct="1">
              <a:spcBef>
                <a:spcPct val="0"/>
              </a:spcBef>
            </a:pPr>
            <a:r>
              <a:rPr lang="en-GB" dirty="0"/>
              <a:t>In the past it was felt to be bad.. As </a:t>
            </a:r>
            <a:r>
              <a:rPr lang="en-GB" dirty="0" err="1"/>
              <a:t>i</a:t>
            </a:r>
            <a:r>
              <a:rPr lang="en-GB" dirty="0"/>
              <a:t> said at the start, there is good evidence for lots of drugs.</a:t>
            </a:r>
          </a:p>
          <a:p>
            <a:pPr eaLnBrk="1" hangingPunct="1">
              <a:spcBef>
                <a:spcPct val="0"/>
              </a:spcBef>
            </a:pPr>
            <a:endParaRPr lang="en-GB" dirty="0"/>
          </a:p>
          <a:p>
            <a:pPr eaLnBrk="1" hangingPunct="1">
              <a:spcBef>
                <a:spcPct val="0"/>
              </a:spcBef>
            </a:pPr>
            <a:r>
              <a:rPr lang="en-GB" dirty="0"/>
              <a:t>NICE uses the definitions of </a:t>
            </a:r>
            <a:r>
              <a:rPr lang="en-GB" b="1" dirty="0"/>
              <a:t>appropriate</a:t>
            </a:r>
            <a:r>
              <a:rPr lang="en-GB" dirty="0"/>
              <a:t> and </a:t>
            </a:r>
            <a:r>
              <a:rPr lang="en-GB" b="1" dirty="0"/>
              <a:t>problematic</a:t>
            </a:r>
            <a:r>
              <a:rPr lang="en-GB" dirty="0"/>
              <a:t> polypharmacy which were proposed in the </a:t>
            </a:r>
            <a:r>
              <a:rPr lang="en-GB" b="1" dirty="0"/>
              <a:t>King's Fund report on the subject of polypharmacy and medicines optimisation </a:t>
            </a:r>
          </a:p>
          <a:p>
            <a:pPr eaLnBrk="1" hangingPunct="1">
              <a:spcBef>
                <a:spcPct val="0"/>
              </a:spcBef>
            </a:pPr>
            <a:endParaRPr lang="en-GB"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E96251-B6B2-4ED9-8585-71C601A085E7}" type="slidenum">
              <a:rPr lang="en-GB">
                <a:cs typeface="Arial" charset="0"/>
              </a:rPr>
              <a:pPr fontAlgn="base">
                <a:spcBef>
                  <a:spcPct val="0"/>
                </a:spcBef>
                <a:spcAft>
                  <a:spcPct val="0"/>
                </a:spcAft>
                <a:defRPr/>
              </a:pPr>
              <a:t>11</a:t>
            </a:fld>
            <a:endParaRPr lang="en-GB">
              <a:cs typeface="Arial" charset="0"/>
            </a:endParaRPr>
          </a:p>
        </p:txBody>
      </p:sp>
    </p:spTree>
    <p:extLst>
      <p:ext uri="{BB962C8B-B14F-4D97-AF65-F5344CB8AC3E}">
        <p14:creationId xmlns:p14="http://schemas.microsoft.com/office/powerpoint/2010/main" val="360628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When prescribing medications it is all well and good to follow guidelines, important to be aware that the best evidence available to produce guidelines is often based on studies of younger fitter people. </a:t>
            </a:r>
          </a:p>
          <a:p>
            <a:pPr eaLnBrk="1" hangingPunct="1">
              <a:spcBef>
                <a:spcPct val="0"/>
              </a:spcBef>
            </a:pPr>
            <a:endParaRPr lang="en-GB" dirty="0"/>
          </a:p>
          <a:p>
            <a:pPr eaLnBrk="1" hangingPunct="1">
              <a:spcBef>
                <a:spcPct val="0"/>
              </a:spcBef>
            </a:pPr>
            <a:r>
              <a:rPr lang="en-GB" dirty="0"/>
              <a:t>Therefore the results are sometimes </a:t>
            </a:r>
            <a:r>
              <a:rPr lang="en-GB" b="1" dirty="0"/>
              <a:t>not applicable to the frail elderly patient that you look after</a:t>
            </a:r>
            <a:r>
              <a:rPr lang="en-GB" dirty="0"/>
              <a:t>, as </a:t>
            </a:r>
            <a:r>
              <a:rPr lang="en-GB" dirty="0" err="1"/>
              <a:t>geriatricains</a:t>
            </a:r>
            <a:r>
              <a:rPr lang="en-GB" dirty="0"/>
              <a:t> we are well aware of this and we tailor our prescriptions. I am not sure if that is true for the average cardiologist. </a:t>
            </a:r>
            <a:r>
              <a:rPr lang="en-GB" b="1" dirty="0"/>
              <a:t>Frailty</a:t>
            </a:r>
            <a:r>
              <a:rPr lang="en-GB" dirty="0"/>
              <a:t> is hallmarked by multi morbidity, or vice versa. </a:t>
            </a:r>
          </a:p>
          <a:p>
            <a:pPr eaLnBrk="1" hangingPunct="1">
              <a:spcBef>
                <a:spcPct val="0"/>
              </a:spcBef>
            </a:pPr>
            <a:endParaRPr lang="en-GB" dirty="0"/>
          </a:p>
          <a:p>
            <a:pPr eaLnBrk="1" hangingPunct="1">
              <a:spcBef>
                <a:spcPct val="0"/>
              </a:spcBef>
            </a:pPr>
            <a:r>
              <a:rPr lang="en-GB" dirty="0"/>
              <a:t>You will all look after patients from 5 up, and mainly probably 7 or 8. So I want to focus on polypharmacy in this group of individuals.</a:t>
            </a:r>
          </a:p>
          <a:p>
            <a:pPr eaLnBrk="1" hangingPunct="1">
              <a:spcBef>
                <a:spcPct val="0"/>
              </a:spcBef>
            </a:pPr>
            <a:endParaRPr lang="en-GB"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7C35A-C89F-4BA3-AE8C-6E64E94F4936}" type="slidenum">
              <a:rPr lang="en-GB">
                <a:cs typeface="Arial" charset="0"/>
              </a:rPr>
              <a:pPr fontAlgn="base">
                <a:spcBef>
                  <a:spcPct val="0"/>
                </a:spcBef>
                <a:spcAft>
                  <a:spcPct val="0"/>
                </a:spcAft>
                <a:defRPr/>
              </a:pPr>
              <a:t>12</a:t>
            </a:fld>
            <a:endParaRPr lang="en-GB">
              <a:cs typeface="Arial" charset="0"/>
            </a:endParaRPr>
          </a:p>
        </p:txBody>
      </p:sp>
    </p:spTree>
    <p:extLst>
      <p:ext uri="{BB962C8B-B14F-4D97-AF65-F5344CB8AC3E}">
        <p14:creationId xmlns:p14="http://schemas.microsoft.com/office/powerpoint/2010/main" val="372266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So when is polypharmacy promblematic in the frail elderly patient?</a:t>
            </a:r>
          </a:p>
          <a:p>
            <a:pPr eaLnBrk="1" hangingPunct="1">
              <a:spcBef>
                <a:spcPct val="0"/>
              </a:spcBef>
            </a:pPr>
            <a:endParaRPr lang="en-GB"/>
          </a:p>
          <a:p>
            <a:pPr eaLnBrk="1" hangingPunct="1">
              <a:spcBef>
                <a:spcPct val="0"/>
              </a:spcBef>
            </a:pPr>
            <a:r>
              <a:rPr lang="en-GB"/>
              <a:t>This is a summery of issues arising from promblematic polypharmacy and i will touch on them each in more detail briefly now...</a:t>
            </a:r>
          </a:p>
          <a:p>
            <a:pPr eaLnBrk="1" hangingPunct="1">
              <a:spcBef>
                <a:spcPct val="0"/>
              </a:spcBef>
            </a:pPr>
            <a:endParaRPr lang="en-GB"/>
          </a:p>
          <a:p>
            <a:pPr eaLnBrk="1" hangingPunct="1">
              <a:spcBef>
                <a:spcPct val="0"/>
              </a:spcBef>
            </a:pPr>
            <a:endParaRPr lang="en-GB"/>
          </a:p>
          <a:p>
            <a:pPr eaLnBrk="1" hangingPunct="1">
              <a:spcBef>
                <a:spcPct val="0"/>
              </a:spcBef>
            </a:pPr>
            <a:endParaRPr lang="en-GB"/>
          </a:p>
          <a:p>
            <a:pPr eaLnBrk="1" hangingPunct="1">
              <a:spcBef>
                <a:spcPct val="0"/>
              </a:spcBef>
            </a:pPr>
            <a:r>
              <a:rPr lang="en-GB"/>
              <a:t>A person taking ten or more medications is 300% more likely to be admitted to hospital. Payne RA et al. Is polypharmacy always hazardous? A retrospective cohort analysis using linked electronic health records from primary and secondary care. British Journal of Clinical Pharmacology 2014; 77: 1073 – 1082.</a:t>
            </a:r>
          </a:p>
          <a:p>
            <a:pPr eaLnBrk="1" hangingPunct="1">
              <a:spcBef>
                <a:spcPct val="0"/>
              </a:spcBef>
            </a:pPr>
            <a:endParaRPr lang="en-GB"/>
          </a:p>
          <a:p>
            <a:pPr eaLnBrk="1" hangingPunct="1">
              <a:spcBef>
                <a:spcPct val="0"/>
              </a:spcBef>
            </a:pPr>
            <a:r>
              <a:rPr lang="en-GB"/>
              <a:t>(1) Most clinical trials focus on single interventions in people who have been chosen because they are not frail or old and have relatively few comorbidities. However, this is not representative of routine clinical practice and the impact of combining multiple interventions is rarely examined</a:t>
            </a:r>
          </a:p>
          <a:p>
            <a:pPr eaLnBrk="1" hangingPunct="1">
              <a:spcBef>
                <a:spcPct val="0"/>
              </a:spcBef>
            </a:pPr>
            <a:endParaRPr lang="en-GB"/>
          </a:p>
          <a:p>
            <a:pPr eaLnBrk="1" hangingPunct="1">
              <a:spcBef>
                <a:spcPct val="0"/>
              </a:spcBef>
            </a:pPr>
            <a:r>
              <a:rPr lang="en-GB"/>
              <a:t>(2) However, because of concerns about frailty, some drugs, which with careful monitoring would be safe to use, are sometimes inappropriately omitted (e.g. ACE inhibitors in heart failure).(1) (1) </a:t>
            </a:r>
            <a:r>
              <a:rPr lang="en-GB" i="1"/>
              <a:t>British Geriatric Society, 2014. Fit for Frailty [online]. Available: </a:t>
            </a:r>
            <a:r>
              <a:rPr lang="en-GB" i="1">
                <a:hlinkClick r:id="rId3"/>
              </a:rPr>
              <a:t>http://www.bgs.org.uk/index.php/fit-for-frailty</a:t>
            </a:r>
            <a:r>
              <a:rPr lang="en-GB" i="1"/>
              <a:t> [Accessed 18 May 2016].</a:t>
            </a:r>
            <a:endParaRPr lang="en-GB"/>
          </a:p>
          <a:p>
            <a:pPr eaLnBrk="1" hangingPunct="1">
              <a:spcBef>
                <a:spcPct val="0"/>
              </a:spcBef>
            </a:pPr>
            <a:r>
              <a:rPr lang="en-GB"/>
              <a:t>Any use of over-the-counter drugs, herbal products, vitamins and mineral supplements may compound the problem. </a:t>
            </a:r>
          </a:p>
          <a:p>
            <a:pPr eaLnBrk="1" hangingPunct="1">
              <a:spcBef>
                <a:spcPct val="0"/>
              </a:spcBef>
            </a:pPr>
            <a:endParaRPr lang="en-GB"/>
          </a:p>
          <a:p>
            <a:pPr eaLnBrk="1" hangingPunct="1">
              <a:spcBef>
                <a:spcPct val="0"/>
              </a:spcBef>
            </a:pPr>
            <a:endParaRPr lang="en-GB"/>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9BA82D-F577-4B5E-9D1A-26A275B18477}" type="slidenum">
              <a:rPr lang="en-GB">
                <a:cs typeface="Arial" charset="0"/>
              </a:rPr>
              <a:pPr fontAlgn="base">
                <a:spcBef>
                  <a:spcPct val="0"/>
                </a:spcBef>
                <a:spcAft>
                  <a:spcPct val="0"/>
                </a:spcAft>
                <a:defRPr/>
              </a:pPr>
              <a:t>13</a:t>
            </a:fld>
            <a:endParaRPr lang="en-GB">
              <a:cs typeface="Arial" charset="0"/>
            </a:endParaRPr>
          </a:p>
        </p:txBody>
      </p:sp>
    </p:spTree>
    <p:extLst>
      <p:ext uri="{BB962C8B-B14F-4D97-AF65-F5344CB8AC3E}">
        <p14:creationId xmlns:p14="http://schemas.microsoft.com/office/powerpoint/2010/main" val="13817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fld id="{072FE6D0-758B-4AA1-8933-F219B207CF9B}"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877AE5A5-3E27-4218-9527-D5268E55CD79}" type="slidenum">
              <a:rPr lang="en-GB" smtClean="0"/>
              <a:pPr>
                <a:defRPr/>
              </a:pPr>
              <a:t>‹#›</a:t>
            </a:fld>
            <a:endParaRPr lang="en-GB"/>
          </a:p>
        </p:txBody>
      </p:sp>
    </p:spTree>
    <p:extLst>
      <p:ext uri="{BB962C8B-B14F-4D97-AF65-F5344CB8AC3E}">
        <p14:creationId xmlns:p14="http://schemas.microsoft.com/office/powerpoint/2010/main" val="166089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fld id="{84213D95-6B05-4B06-B0E4-5EDD595EB01A}"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17ADD519-81DD-433D-98DD-C563F39175F0}" type="slidenum">
              <a:rPr lang="en-GB" smtClean="0"/>
              <a:pPr>
                <a:defRPr/>
              </a:pPr>
              <a:t>‹#›</a:t>
            </a:fld>
            <a:endParaRPr lang="en-GB"/>
          </a:p>
        </p:txBody>
      </p:sp>
    </p:spTree>
    <p:extLst>
      <p:ext uri="{BB962C8B-B14F-4D97-AF65-F5344CB8AC3E}">
        <p14:creationId xmlns:p14="http://schemas.microsoft.com/office/powerpoint/2010/main" val="396486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fld id="{B5817D3E-2CAA-4840-B463-80BD796294B7}"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36A81EB1-3507-481F-BB62-00A3DD34D04F}" type="slidenum">
              <a:rPr lang="en-GB" smtClean="0"/>
              <a:pPr>
                <a:defRPr/>
              </a:pPr>
              <a:t>‹#›</a:t>
            </a:fld>
            <a:endParaRPr lang="en-GB"/>
          </a:p>
        </p:txBody>
      </p:sp>
    </p:spTree>
    <p:extLst>
      <p:ext uri="{BB962C8B-B14F-4D97-AF65-F5344CB8AC3E}">
        <p14:creationId xmlns:p14="http://schemas.microsoft.com/office/powerpoint/2010/main" val="178147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CAE261-AC22-4C4A-AD3C-72CDEF294FFE}" type="datetimeFigureOut">
              <a:rPr lang="en-GB"/>
              <a:pPr>
                <a:defRPr/>
              </a:pPr>
              <a:t>14/11/2020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62247F-35E3-44C8-B68F-613310C68CE6}" type="slidenum">
              <a:rPr lang="en-GB"/>
              <a:pPr>
                <a:defRPr/>
              </a:pPr>
              <a:t>‹#›</a:t>
            </a:fld>
            <a:endParaRPr lang="en-GB"/>
          </a:p>
        </p:txBody>
      </p:sp>
    </p:spTree>
    <p:extLst>
      <p:ext uri="{BB962C8B-B14F-4D97-AF65-F5344CB8AC3E}">
        <p14:creationId xmlns:p14="http://schemas.microsoft.com/office/powerpoint/2010/main" val="95685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fld id="{5BEF37FB-D177-410D-AE29-A7F7E0EDFC7F}"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5DC9105-5FE3-44B0-9008-DD6D41158C1F}" type="slidenum">
              <a:rPr lang="en-GB" smtClean="0"/>
              <a:pPr>
                <a:defRPr/>
              </a:pPr>
              <a:t>‹#›</a:t>
            </a:fld>
            <a:endParaRPr lang="en-GB"/>
          </a:p>
        </p:txBody>
      </p:sp>
    </p:spTree>
    <p:extLst>
      <p:ext uri="{BB962C8B-B14F-4D97-AF65-F5344CB8AC3E}">
        <p14:creationId xmlns:p14="http://schemas.microsoft.com/office/powerpoint/2010/main" val="184675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fld id="{A152E6F6-FC0F-4C37-A68C-CD364D275F5B}"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A854DEE3-C8F2-4D77-B644-5C7EF553B4A4}" type="slidenum">
              <a:rPr lang="en-GB" smtClean="0"/>
              <a:pPr>
                <a:defRPr/>
              </a:pPr>
              <a:t>‹#›</a:t>
            </a:fld>
            <a:endParaRPr lang="en-GB"/>
          </a:p>
        </p:txBody>
      </p:sp>
    </p:spTree>
    <p:extLst>
      <p:ext uri="{BB962C8B-B14F-4D97-AF65-F5344CB8AC3E}">
        <p14:creationId xmlns:p14="http://schemas.microsoft.com/office/powerpoint/2010/main" val="194210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fld id="{50ECE307-4EC8-49D3-90F9-DF8363005548}" type="datetimeFigureOut">
              <a:rPr lang="en-GB" smtClean="0"/>
              <a:pPr>
                <a:defRPr/>
              </a:pPr>
              <a:t>14/11/2020</a:t>
            </a:fld>
            <a:endParaRPr lang="en-GB"/>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34335FC6-9220-450F-9A87-523FB4BD85A8}" type="slidenum">
              <a:rPr lang="en-GB" smtClean="0"/>
              <a:pPr>
                <a:defRPr/>
              </a:pPr>
              <a:t>‹#›</a:t>
            </a:fld>
            <a:endParaRPr lang="en-GB"/>
          </a:p>
        </p:txBody>
      </p:sp>
    </p:spTree>
    <p:extLst>
      <p:ext uri="{BB962C8B-B14F-4D97-AF65-F5344CB8AC3E}">
        <p14:creationId xmlns:p14="http://schemas.microsoft.com/office/powerpoint/2010/main" val="10914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fld id="{7716A3E4-9DFC-4F80-A5D0-7875470A39B8}" type="datetimeFigureOut">
              <a:rPr lang="en-GB" smtClean="0"/>
              <a:pPr>
                <a:defRPr/>
              </a:pPr>
              <a:t>14/11/2020</a:t>
            </a:fld>
            <a:endParaRPr lang="en-GB"/>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E4A6F4E-EF26-4396-8315-BD039152BA1C}" type="slidenum">
              <a:rPr lang="en-GB" smtClean="0"/>
              <a:pPr>
                <a:defRPr/>
              </a:pPr>
              <a:t>‹#›</a:t>
            </a:fld>
            <a:endParaRPr lang="en-GB"/>
          </a:p>
        </p:txBody>
      </p:sp>
    </p:spTree>
    <p:extLst>
      <p:ext uri="{BB962C8B-B14F-4D97-AF65-F5344CB8AC3E}">
        <p14:creationId xmlns:p14="http://schemas.microsoft.com/office/powerpoint/2010/main" val="338215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fld id="{F010C170-5566-449D-9EB2-899CFB753454}" type="datetimeFigureOut">
              <a:rPr lang="en-GB" smtClean="0"/>
              <a:pPr>
                <a:defRPr/>
              </a:pPr>
              <a:t>14/11/2020</a:t>
            </a:fld>
            <a:endParaRPr lang="en-GB"/>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A1D3F024-A526-4326-AA12-BD9FDB5B165E}" type="slidenum">
              <a:rPr lang="en-GB" smtClean="0"/>
              <a:pPr>
                <a:defRPr/>
              </a:pPr>
              <a:t>‹#›</a:t>
            </a:fld>
            <a:endParaRPr lang="en-GB"/>
          </a:p>
        </p:txBody>
      </p:sp>
    </p:spTree>
    <p:extLst>
      <p:ext uri="{BB962C8B-B14F-4D97-AF65-F5344CB8AC3E}">
        <p14:creationId xmlns:p14="http://schemas.microsoft.com/office/powerpoint/2010/main" val="34511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fld id="{EE5BD37A-C033-46DE-9B88-BC261B6135CA}" type="datetimeFigureOut">
              <a:rPr lang="en-GB" smtClean="0"/>
              <a:pPr>
                <a:defRPr/>
              </a:pPr>
              <a:t>14/11/2020</a:t>
            </a:fld>
            <a:endParaRPr lang="en-GB"/>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978EDB7F-2B08-4753-81C4-DFE232BE5654}" type="slidenum">
              <a:rPr lang="en-GB" smtClean="0"/>
              <a:pPr>
                <a:defRPr/>
              </a:pPr>
              <a:t>‹#›</a:t>
            </a:fld>
            <a:endParaRPr lang="en-GB"/>
          </a:p>
        </p:txBody>
      </p:sp>
    </p:spTree>
    <p:extLst>
      <p:ext uri="{BB962C8B-B14F-4D97-AF65-F5344CB8AC3E}">
        <p14:creationId xmlns:p14="http://schemas.microsoft.com/office/powerpoint/2010/main" val="405579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fld id="{32A01C4F-F0CF-4B4E-B651-339710718E89}" type="datetimeFigureOut">
              <a:rPr lang="en-GB" smtClean="0"/>
              <a:pPr>
                <a:defRPr/>
              </a:pPr>
              <a:t>14/11/2020</a:t>
            </a:fld>
            <a:endParaRPr lang="en-GB"/>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6774E920-15D8-43C4-8D6D-22FC45E57191}" type="slidenum">
              <a:rPr lang="en-GB" smtClean="0"/>
              <a:pPr>
                <a:defRPr/>
              </a:pPr>
              <a:t>‹#›</a:t>
            </a:fld>
            <a:endParaRPr lang="en-GB"/>
          </a:p>
        </p:txBody>
      </p:sp>
    </p:spTree>
    <p:extLst>
      <p:ext uri="{BB962C8B-B14F-4D97-AF65-F5344CB8AC3E}">
        <p14:creationId xmlns:p14="http://schemas.microsoft.com/office/powerpoint/2010/main" val="56709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fld id="{E96C0C02-4323-4B6B-BCE3-A5EBDBA54545}" type="datetimeFigureOut">
              <a:rPr lang="en-GB" smtClean="0"/>
              <a:pPr>
                <a:defRPr/>
              </a:pPr>
              <a:t>14/11/2020</a:t>
            </a:fld>
            <a:endParaRPr lang="en-GB"/>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0A4DFEA2-4E78-4C92-9438-7E51B9D87537}" type="slidenum">
              <a:rPr lang="en-GB" smtClean="0"/>
              <a:pPr>
                <a:defRPr/>
              </a:pPr>
              <a:t>‹#›</a:t>
            </a:fld>
            <a:endParaRPr lang="en-GB"/>
          </a:p>
        </p:txBody>
      </p:sp>
    </p:spTree>
    <p:extLst>
      <p:ext uri="{BB962C8B-B14F-4D97-AF65-F5344CB8AC3E}">
        <p14:creationId xmlns:p14="http://schemas.microsoft.com/office/powerpoint/2010/main" val="17243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AC5F735-0970-4BBC-B0F5-89F1BDDC2E59}" type="datetimeFigureOut">
              <a:rPr lang="en-GB" smtClean="0"/>
              <a:pPr>
                <a:defRPr/>
              </a:pPr>
              <a:t>14/11/2020</a:t>
            </a:fld>
            <a:endParaRPr lang="en-GB"/>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FFB2B8FF-5DD1-48BD-A8E5-20AB3604C28D}" type="slidenum">
              <a:rPr lang="en-GB" smtClean="0"/>
              <a:pPr>
                <a:defRPr/>
              </a:pPr>
              <a:t>‹#›</a:t>
            </a:fld>
            <a:endParaRPr lang="en-GB"/>
          </a:p>
        </p:txBody>
      </p:sp>
    </p:spTree>
    <p:extLst>
      <p:ext uri="{BB962C8B-B14F-4D97-AF65-F5344CB8AC3E}">
        <p14:creationId xmlns:p14="http://schemas.microsoft.com/office/powerpoint/2010/main" val="233760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quackmeded.co.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949288" y="692696"/>
            <a:ext cx="7245424" cy="2808312"/>
          </a:xfrm>
        </p:spPr>
        <p:txBody>
          <a:bodyPr>
            <a:normAutofit/>
          </a:bodyPr>
          <a:lstStyle/>
          <a:p>
            <a:pPr eaLnBrk="1" hangingPunct="1"/>
            <a:r>
              <a:rPr lang="en-GB" sz="4400" dirty="0"/>
              <a:t>Medicines, polypharmacy and </a:t>
            </a:r>
            <a:br>
              <a:rPr lang="en-GB" sz="4400" dirty="0"/>
            </a:br>
            <a:r>
              <a:rPr lang="en-GB" sz="4400" dirty="0"/>
              <a:t>continence in frail older people</a:t>
            </a:r>
          </a:p>
        </p:txBody>
      </p:sp>
      <p:sp>
        <p:nvSpPr>
          <p:cNvPr id="3" name="Subtitle 2"/>
          <p:cNvSpPr>
            <a:spLocks noGrp="1"/>
          </p:cNvSpPr>
          <p:nvPr>
            <p:ph type="subTitle" idx="1"/>
          </p:nvPr>
        </p:nvSpPr>
        <p:spPr>
          <a:xfrm>
            <a:off x="1143000" y="4653136"/>
            <a:ext cx="6858000" cy="618523"/>
          </a:xfrm>
        </p:spPr>
        <p:txBody>
          <a:bodyPr rtlCol="0">
            <a:noAutofit/>
          </a:bodyPr>
          <a:lstStyle/>
          <a:p>
            <a:pPr eaLnBrk="1" fontAlgn="auto" hangingPunct="1">
              <a:spcAft>
                <a:spcPts val="0"/>
              </a:spcAft>
              <a:buFont typeface="Arial" panose="020B0604020202020204" pitchFamily="34" charset="0"/>
              <a:buNone/>
              <a:defRPr/>
            </a:pPr>
            <a:r>
              <a:rPr lang="en-GB" sz="2000" dirty="0"/>
              <a:t>Dr Aine McGovern</a:t>
            </a:r>
          </a:p>
          <a:p>
            <a:pPr eaLnBrk="1" fontAlgn="auto" hangingPunct="1">
              <a:spcAft>
                <a:spcPts val="0"/>
              </a:spcAft>
              <a:buFont typeface="Arial" panose="020B0604020202020204" pitchFamily="34" charset="0"/>
              <a:buNone/>
              <a:defRPr/>
            </a:pPr>
            <a:r>
              <a:rPr lang="en-GB" sz="2000" dirty="0"/>
              <a:t>Consultant in Medicine for the Elderly</a:t>
            </a:r>
          </a:p>
          <a:p>
            <a:pPr eaLnBrk="1" fontAlgn="auto" hangingPunct="1">
              <a:spcAft>
                <a:spcPts val="0"/>
              </a:spcAft>
              <a:buFont typeface="Arial" panose="020B0604020202020204" pitchFamily="34" charset="0"/>
              <a:buNone/>
              <a:defRPr/>
            </a:pPr>
            <a:r>
              <a:rPr lang="en-GB" sz="2000" dirty="0"/>
              <a:t>Glasgow Royal Infirmary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Feel Better Pills"/>
          <p:cNvPicPr>
            <a:picLocks noChangeAspect="1" noChangeArrowheads="1"/>
          </p:cNvPicPr>
          <p:nvPr/>
        </p:nvPicPr>
        <p:blipFill>
          <a:blip r:embed="rId2" cstate="print"/>
          <a:srcRect/>
          <a:stretch>
            <a:fillRect/>
          </a:stretch>
        </p:blipFill>
        <p:spPr bwMode="auto">
          <a:xfrm>
            <a:off x="2339975" y="549275"/>
            <a:ext cx="4238625" cy="5486400"/>
          </a:xfrm>
          <a:prstGeom prst="rect">
            <a:avLst/>
          </a:prstGeom>
          <a:noFill/>
          <a:ln w="9525">
            <a:noFill/>
            <a:miter lim="800000"/>
            <a:headEnd/>
            <a:tailEnd/>
          </a:ln>
        </p:spPr>
      </p:pic>
      <p:sp>
        <p:nvSpPr>
          <p:cNvPr id="2" name="Rectangle 1"/>
          <p:cNvSpPr/>
          <p:nvPr/>
        </p:nvSpPr>
        <p:spPr>
          <a:xfrm>
            <a:off x="3851275" y="549275"/>
            <a:ext cx="2727325" cy="935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dirty="0"/>
              <a:t>Polypharmacy</a:t>
            </a:r>
          </a:p>
        </p:txBody>
      </p:sp>
      <p:sp>
        <p:nvSpPr>
          <p:cNvPr id="3" name="Content Placeholder 2"/>
          <p:cNvSpPr>
            <a:spLocks noGrp="1"/>
          </p:cNvSpPr>
          <p:nvPr>
            <p:ph idx="1"/>
          </p:nvPr>
        </p:nvSpPr>
        <p:spPr>
          <a:xfrm>
            <a:off x="839855" y="1690689"/>
            <a:ext cx="7675350" cy="4351338"/>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dirty="0"/>
              <a:t>The concurrent use of multiple medication items by one individual.</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In the past polypharmacy has been considered something to be avoided. It is now accepted that in many circumstances polypharmacy can be therapeutically beneficial</a:t>
            </a:r>
          </a:p>
          <a:p>
            <a:pPr eaLnBrk="1" fontAlgn="auto" hangingPunct="1">
              <a:spcAft>
                <a:spcPts val="0"/>
              </a:spcAft>
              <a:buFont typeface="Arial" panose="020B0604020202020204" pitchFamily="34" charset="0"/>
              <a:buChar char="•"/>
              <a:defRPr/>
            </a:pPr>
            <a:endParaRPr lang="en-GB" dirty="0"/>
          </a:p>
          <a:p>
            <a:pPr marL="0" indent="0" eaLnBrk="1" fontAlgn="auto" hangingPunct="1">
              <a:spcAft>
                <a:spcPts val="0"/>
              </a:spcAft>
              <a:buFont typeface="Arial" panose="020B0604020202020204" pitchFamily="34" charset="0"/>
              <a:buNone/>
              <a:defRPr/>
            </a:pPr>
            <a:r>
              <a:rPr lang="en-GB" b="1" dirty="0">
                <a:solidFill>
                  <a:schemeClr val="accent6">
                    <a:lumMod val="60000"/>
                    <a:lumOff val="40000"/>
                  </a:schemeClr>
                </a:solidFill>
              </a:rPr>
              <a:t>Appropriate polypharmacy</a:t>
            </a:r>
            <a:endParaRPr lang="en-GB" dirty="0">
              <a:solidFill>
                <a:schemeClr val="accent6">
                  <a:lumMod val="60000"/>
                  <a:lumOff val="40000"/>
                </a:schemeClr>
              </a:solidFill>
            </a:endParaRPr>
          </a:p>
          <a:p>
            <a:pPr eaLnBrk="1" fontAlgn="auto" hangingPunct="1">
              <a:spcAft>
                <a:spcPts val="0"/>
              </a:spcAft>
              <a:buFont typeface="Arial" panose="020B0604020202020204" pitchFamily="34" charset="0"/>
              <a:buChar char="•"/>
              <a:defRPr/>
            </a:pPr>
            <a:r>
              <a:rPr lang="en-GB" dirty="0"/>
              <a:t>Prescribing for an individual for complex conditions or for multiple conditions in circumstances where medicines use has been optimised and where the medicines are prescribed according to best evidence.</a:t>
            </a:r>
          </a:p>
          <a:p>
            <a:pPr eaLnBrk="1" fontAlgn="auto" hangingPunct="1">
              <a:spcAft>
                <a:spcPts val="0"/>
              </a:spcAft>
              <a:buFont typeface="Arial" panose="020B0604020202020204" pitchFamily="34" charset="0"/>
              <a:buChar char="•"/>
              <a:defRPr/>
            </a:pPr>
            <a:endParaRPr lang="en-GB" dirty="0"/>
          </a:p>
          <a:p>
            <a:pPr marL="0" indent="0" eaLnBrk="1" fontAlgn="auto" hangingPunct="1">
              <a:spcAft>
                <a:spcPts val="0"/>
              </a:spcAft>
              <a:buFont typeface="Arial" panose="020B0604020202020204" pitchFamily="34" charset="0"/>
              <a:buNone/>
              <a:defRPr/>
            </a:pPr>
            <a:r>
              <a:rPr lang="en-GB" b="1" dirty="0">
                <a:solidFill>
                  <a:schemeClr val="accent6">
                    <a:lumMod val="60000"/>
                    <a:lumOff val="40000"/>
                  </a:schemeClr>
                </a:solidFill>
              </a:rPr>
              <a:t>Problematic </a:t>
            </a:r>
            <a:r>
              <a:rPr lang="en-GB" b="1" dirty="0" err="1">
                <a:solidFill>
                  <a:schemeClr val="accent6">
                    <a:lumMod val="60000"/>
                    <a:lumOff val="40000"/>
                  </a:schemeClr>
                </a:solidFill>
              </a:rPr>
              <a:t>polypharmacy</a:t>
            </a:r>
            <a:endParaRPr lang="en-GB" dirty="0">
              <a:solidFill>
                <a:schemeClr val="accent6">
                  <a:lumMod val="60000"/>
                  <a:lumOff val="40000"/>
                </a:schemeClr>
              </a:solidFill>
            </a:endParaRPr>
          </a:p>
          <a:p>
            <a:pPr eaLnBrk="1" fontAlgn="auto" hangingPunct="1">
              <a:spcAft>
                <a:spcPts val="0"/>
              </a:spcAft>
              <a:buFont typeface="Arial" panose="020B0604020202020204" pitchFamily="34" charset="0"/>
              <a:buChar char="•"/>
              <a:defRPr/>
            </a:pPr>
            <a:r>
              <a:rPr lang="en-GB" dirty="0"/>
              <a:t>The prescribing of multiple medicines inappropriately, or where the intended benefits of the medicines are not realised.</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179512" y="0"/>
            <a:ext cx="2662064" cy="1470025"/>
          </a:xfrm>
        </p:spPr>
        <p:txBody>
          <a:bodyPr>
            <a:normAutofit/>
          </a:bodyPr>
          <a:lstStyle/>
          <a:p>
            <a:pPr eaLnBrk="1" hangingPunct="1"/>
            <a:r>
              <a:rPr lang="en-GB" sz="6000" dirty="0"/>
              <a:t>Frailty</a:t>
            </a:r>
          </a:p>
        </p:txBody>
      </p:sp>
      <p:pic>
        <p:nvPicPr>
          <p:cNvPr id="32771" name="Picture 3"/>
          <p:cNvPicPr>
            <a:picLocks noChangeAspect="1"/>
          </p:cNvPicPr>
          <p:nvPr/>
        </p:nvPicPr>
        <p:blipFill>
          <a:blip r:embed="rId3" cstate="print"/>
          <a:srcRect/>
          <a:stretch>
            <a:fillRect/>
          </a:stretch>
        </p:blipFill>
        <p:spPr bwMode="auto">
          <a:xfrm>
            <a:off x="0" y="1653773"/>
            <a:ext cx="9134655" cy="52042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3600" dirty="0"/>
              <a:t>Problematic polypharmacy in frail elderly</a:t>
            </a:r>
          </a:p>
        </p:txBody>
      </p:sp>
      <p:sp>
        <p:nvSpPr>
          <p:cNvPr id="34818" name="Content Placeholder 2"/>
          <p:cNvSpPr>
            <a:spLocks noGrp="1"/>
          </p:cNvSpPr>
          <p:nvPr>
            <p:ph idx="1"/>
          </p:nvPr>
        </p:nvSpPr>
        <p:spPr>
          <a:xfrm>
            <a:off x="827584" y="2420888"/>
            <a:ext cx="6684328" cy="3547591"/>
          </a:xfrm>
        </p:spPr>
        <p:txBody>
          <a:bodyPr/>
          <a:lstStyle/>
          <a:p>
            <a:pPr eaLnBrk="1" hangingPunct="1"/>
            <a:r>
              <a:rPr lang="en-GB" dirty="0"/>
              <a:t>Patient burden</a:t>
            </a:r>
          </a:p>
          <a:p>
            <a:pPr eaLnBrk="1" hangingPunct="1"/>
            <a:r>
              <a:rPr lang="en-GB" dirty="0"/>
              <a:t>Nurse/doctor burden</a:t>
            </a:r>
          </a:p>
          <a:p>
            <a:pPr eaLnBrk="1" hangingPunct="1"/>
            <a:r>
              <a:rPr lang="en-GB" dirty="0"/>
              <a:t>Cost to NHS</a:t>
            </a:r>
          </a:p>
          <a:p>
            <a:pPr eaLnBrk="1" hangingPunct="1"/>
            <a:r>
              <a:rPr lang="en-GB" dirty="0"/>
              <a:t>Harm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634" t="7676" r="6466" b="7903"/>
          <a:stretch/>
        </p:blipFill>
        <p:spPr>
          <a:xfrm>
            <a:off x="4355976" y="2132856"/>
            <a:ext cx="4248472" cy="31683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3600" dirty="0"/>
              <a:t>Patient, nurse, doctor burden and cost</a:t>
            </a:r>
          </a:p>
        </p:txBody>
      </p:sp>
      <p:sp>
        <p:nvSpPr>
          <p:cNvPr id="3" name="Content Placeholder 2"/>
          <p:cNvSpPr>
            <a:spLocks noGrp="1"/>
          </p:cNvSpPr>
          <p:nvPr>
            <p:ph idx="1"/>
          </p:nvPr>
        </p:nvSpPr>
        <p:spPr>
          <a:xfrm>
            <a:off x="457200" y="1773238"/>
            <a:ext cx="5627688" cy="4392612"/>
          </a:xfrm>
        </p:spPr>
        <p:txBody>
          <a:bodyPr rtlCol="0">
            <a:normAutofit lnSpcReduction="10000"/>
          </a:bodyPr>
          <a:lstStyle/>
          <a:p>
            <a:pPr eaLnBrk="1" fontAlgn="auto" hangingPunct="1">
              <a:spcAft>
                <a:spcPts val="0"/>
              </a:spcAft>
              <a:buFont typeface="Arial" panose="020B0604020202020204" pitchFamily="34" charset="0"/>
              <a:buChar char="•"/>
              <a:defRPr/>
            </a:pPr>
            <a:r>
              <a:rPr lang="en-GB" dirty="0"/>
              <a:t>It is increasingly recognised that the burden related to the </a:t>
            </a:r>
            <a:r>
              <a:rPr lang="en-GB" b="1" dirty="0">
                <a:solidFill>
                  <a:schemeClr val="accent6">
                    <a:lumMod val="60000"/>
                    <a:lumOff val="40000"/>
                  </a:schemeClr>
                </a:solidFill>
              </a:rPr>
              <a:t>time</a:t>
            </a:r>
            <a:r>
              <a:rPr lang="en-GB" dirty="0"/>
              <a:t> and </a:t>
            </a:r>
            <a:r>
              <a:rPr lang="en-GB" b="1" dirty="0">
                <a:solidFill>
                  <a:schemeClr val="accent6">
                    <a:lumMod val="60000"/>
                    <a:lumOff val="40000"/>
                  </a:schemeClr>
                </a:solidFill>
              </a:rPr>
              <a:t>effort</a:t>
            </a:r>
            <a:r>
              <a:rPr lang="en-GB" dirty="0"/>
              <a:t> required to organise complex medication regimens can have a significant </a:t>
            </a:r>
            <a:r>
              <a:rPr lang="en-GB" b="1" dirty="0"/>
              <a:t>impact on a patient's </a:t>
            </a:r>
            <a:r>
              <a:rPr lang="en-GB" b="1" dirty="0">
                <a:solidFill>
                  <a:schemeClr val="accent6">
                    <a:lumMod val="60000"/>
                    <a:lumOff val="40000"/>
                  </a:schemeClr>
                </a:solidFill>
              </a:rPr>
              <a:t>quality of life; Stress, Anxiety.</a:t>
            </a:r>
          </a:p>
          <a:p>
            <a:pPr eaLnBrk="1" fontAlgn="auto" hangingPunct="1">
              <a:spcAft>
                <a:spcPts val="0"/>
              </a:spcAft>
              <a:buFont typeface="Arial" panose="020B0604020202020204" pitchFamily="34" charset="0"/>
              <a:buChar char="•"/>
              <a:defRPr/>
            </a:pPr>
            <a:endParaRPr lang="en-GB" b="1" dirty="0"/>
          </a:p>
          <a:p>
            <a:pPr eaLnBrk="1" fontAlgn="auto" hangingPunct="1">
              <a:spcAft>
                <a:spcPts val="0"/>
              </a:spcAft>
              <a:buFont typeface="Arial" panose="020B0604020202020204" pitchFamily="34" charset="0"/>
              <a:buChar char="•"/>
              <a:defRPr/>
            </a:pPr>
            <a:r>
              <a:rPr lang="en-GB" dirty="0"/>
              <a:t>In addition, there may be considerable potential for </a:t>
            </a:r>
            <a:r>
              <a:rPr lang="en-GB" b="1" dirty="0"/>
              <a:t>medication </a:t>
            </a:r>
            <a:r>
              <a:rPr lang="en-GB" b="1" dirty="0">
                <a:solidFill>
                  <a:schemeClr val="accent6">
                    <a:lumMod val="60000"/>
                    <a:lumOff val="40000"/>
                  </a:schemeClr>
                </a:solidFill>
              </a:rPr>
              <a:t>errors</a:t>
            </a:r>
            <a:r>
              <a:rPr lang="en-GB" b="1" dirty="0"/>
              <a:t> </a:t>
            </a:r>
            <a:r>
              <a:rPr lang="en-GB" dirty="0"/>
              <a:t>due to </a:t>
            </a:r>
            <a:r>
              <a:rPr lang="en-GB" b="1" dirty="0"/>
              <a:t>confusion over regimens, </a:t>
            </a:r>
            <a:r>
              <a:rPr lang="en-GB" b="1" dirty="0">
                <a:solidFill>
                  <a:schemeClr val="accent6">
                    <a:lumMod val="60000"/>
                    <a:lumOff val="40000"/>
                  </a:schemeClr>
                </a:solidFill>
              </a:rPr>
              <a:t>poor</a:t>
            </a:r>
            <a:r>
              <a:rPr lang="en-GB" b="1" dirty="0"/>
              <a:t> </a:t>
            </a:r>
            <a:r>
              <a:rPr lang="en-GB" b="1" dirty="0">
                <a:solidFill>
                  <a:schemeClr val="accent6">
                    <a:lumMod val="60000"/>
                    <a:lumOff val="40000"/>
                  </a:schemeClr>
                </a:solidFill>
              </a:rPr>
              <a:t>dexterity</a:t>
            </a:r>
            <a:r>
              <a:rPr lang="en-GB" b="1" dirty="0"/>
              <a:t> </a:t>
            </a:r>
            <a:r>
              <a:rPr lang="en-GB" dirty="0"/>
              <a:t>or </a:t>
            </a:r>
            <a:r>
              <a:rPr lang="en-GB" b="1" dirty="0"/>
              <a:t>problems with </a:t>
            </a:r>
            <a:r>
              <a:rPr lang="en-GB" b="1" dirty="0">
                <a:solidFill>
                  <a:schemeClr val="accent6">
                    <a:lumMod val="60000"/>
                    <a:lumOff val="40000"/>
                  </a:schemeClr>
                </a:solidFill>
              </a:rPr>
              <a:t>vision</a:t>
            </a:r>
            <a:r>
              <a:rPr lang="en-GB" dirty="0">
                <a:solidFill>
                  <a:schemeClr val="accent6">
                    <a:lumMod val="60000"/>
                    <a:lumOff val="40000"/>
                  </a:schemeClr>
                </a:solidFill>
              </a:rPr>
              <a:t>. </a:t>
            </a:r>
          </a:p>
          <a:p>
            <a:pPr eaLnBrk="1" fontAlgn="auto" hangingPunct="1">
              <a:spcAft>
                <a:spcPts val="0"/>
              </a:spcAft>
              <a:buFont typeface="Arial" panose="020B0604020202020204" pitchFamily="34" charset="0"/>
              <a:buChar char="•"/>
              <a:defRPr/>
            </a:pPr>
            <a:endParaRPr lang="en-GB" b="1" dirty="0"/>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b="1" dirty="0">
                <a:solidFill>
                  <a:schemeClr val="accent6">
                    <a:lumMod val="60000"/>
                    <a:lumOff val="40000"/>
                  </a:schemeClr>
                </a:solidFill>
              </a:rPr>
              <a:t>Time</a:t>
            </a:r>
            <a:r>
              <a:rPr lang="en-GB" dirty="0"/>
              <a:t> taken for drug rounds, </a:t>
            </a:r>
            <a:r>
              <a:rPr lang="en-GB" b="1" dirty="0"/>
              <a:t>restocking</a:t>
            </a:r>
            <a:r>
              <a:rPr lang="en-GB" dirty="0"/>
              <a:t> medication trolley, </a:t>
            </a:r>
            <a:r>
              <a:rPr lang="en-GB" b="1" dirty="0"/>
              <a:t>ordering</a:t>
            </a:r>
            <a:r>
              <a:rPr lang="en-GB" dirty="0"/>
              <a:t>, </a:t>
            </a:r>
            <a:r>
              <a:rPr lang="en-GB" b="1" dirty="0"/>
              <a:t>monitoring</a:t>
            </a:r>
          </a:p>
        </p:txBody>
      </p:sp>
      <p:pic>
        <p:nvPicPr>
          <p:cNvPr id="36867" name="Picture 3"/>
          <p:cNvPicPr>
            <a:picLocks noChangeAspect="1"/>
          </p:cNvPicPr>
          <p:nvPr/>
        </p:nvPicPr>
        <p:blipFill>
          <a:blip r:embed="rId3" cstate="print"/>
          <a:srcRect/>
          <a:stretch>
            <a:fillRect/>
          </a:stretch>
        </p:blipFill>
        <p:spPr bwMode="auto">
          <a:xfrm>
            <a:off x="6300192" y="1340768"/>
            <a:ext cx="2601912" cy="39655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71600" y="332656"/>
            <a:ext cx="1872208" cy="1325563"/>
          </a:xfrm>
        </p:spPr>
        <p:txBody>
          <a:bodyPr>
            <a:normAutofit/>
          </a:bodyPr>
          <a:lstStyle/>
          <a:p>
            <a:pPr eaLnBrk="1" hangingPunct="1"/>
            <a:r>
              <a:rPr lang="en-GB" sz="4000" dirty="0"/>
              <a:t>Cost…</a:t>
            </a:r>
          </a:p>
        </p:txBody>
      </p:sp>
      <p:sp>
        <p:nvSpPr>
          <p:cNvPr id="3" name="Content Placeholder 2"/>
          <p:cNvSpPr>
            <a:spLocks noGrp="1"/>
          </p:cNvSpPr>
          <p:nvPr>
            <p:ph idx="1"/>
          </p:nvPr>
        </p:nvSpPr>
        <p:spPr>
          <a:xfrm>
            <a:off x="628650" y="1658219"/>
            <a:ext cx="7886700" cy="4518744"/>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b="1" dirty="0"/>
              <a:t>Medication errors </a:t>
            </a:r>
            <a:r>
              <a:rPr lang="en-GB" dirty="0"/>
              <a:t>cost the NHS up </a:t>
            </a:r>
            <a:r>
              <a:rPr lang="en-GB" dirty="0">
                <a:solidFill>
                  <a:schemeClr val="accent6">
                    <a:lumMod val="60000"/>
                    <a:lumOff val="40000"/>
                  </a:schemeClr>
                </a:solidFill>
              </a:rPr>
              <a:t>to £2.5bn a year </a:t>
            </a:r>
            <a:r>
              <a:rPr lang="en-GB" dirty="0"/>
              <a:t>(1)</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The cost of medicines in England in 2013 </a:t>
            </a:r>
            <a:r>
              <a:rPr lang="en-GB" b="1" dirty="0">
                <a:solidFill>
                  <a:schemeClr val="accent6">
                    <a:lumMod val="60000"/>
                    <a:lumOff val="40000"/>
                  </a:schemeClr>
                </a:solidFill>
              </a:rPr>
              <a:t>exceeded £15 billion</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In 2013, over 1 billion prescription items were dispensed in the community in England. This is an average of</a:t>
            </a:r>
            <a:r>
              <a:rPr lang="en-GB" dirty="0">
                <a:solidFill>
                  <a:schemeClr val="accent6">
                    <a:lumMod val="60000"/>
                    <a:lumOff val="40000"/>
                  </a:schemeClr>
                </a:solidFill>
              </a:rPr>
              <a:t> </a:t>
            </a:r>
            <a:r>
              <a:rPr lang="en-GB" b="1" dirty="0">
                <a:solidFill>
                  <a:schemeClr val="accent6">
                    <a:lumMod val="60000"/>
                    <a:lumOff val="40000"/>
                  </a:schemeClr>
                </a:solidFill>
              </a:rPr>
              <a:t>2.7 million items every day.</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Estimated national figure of pharmaceutical </a:t>
            </a:r>
            <a:r>
              <a:rPr lang="en-GB" b="1" dirty="0">
                <a:solidFill>
                  <a:schemeClr val="accent6">
                    <a:lumMod val="60000"/>
                    <a:lumOff val="40000"/>
                  </a:schemeClr>
                </a:solidFill>
              </a:rPr>
              <a:t>waste to be £300 million.</a:t>
            </a:r>
            <a:r>
              <a:rPr lang="en-GB" dirty="0">
                <a:solidFill>
                  <a:schemeClr val="accent6">
                    <a:lumMod val="60000"/>
                    <a:lumOff val="40000"/>
                  </a:schemeClr>
                </a:solidFill>
              </a:rPr>
              <a:t>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This includes an estimated </a:t>
            </a:r>
            <a:r>
              <a:rPr lang="en-GB" b="1" dirty="0"/>
              <a:t>£90 million worth of unused prescription</a:t>
            </a:r>
            <a:r>
              <a:rPr lang="en-GB" dirty="0"/>
              <a:t> medicines that are retained in individuals’ homes at any one time, </a:t>
            </a:r>
            <a:r>
              <a:rPr lang="en-GB" b="1" dirty="0"/>
              <a:t>£110 million returned </a:t>
            </a:r>
            <a:r>
              <a:rPr lang="en-GB" dirty="0"/>
              <a:t>to community pharmacies over the course of a year, </a:t>
            </a:r>
            <a:r>
              <a:rPr lang="en-GB" dirty="0">
                <a:solidFill>
                  <a:schemeClr val="accent6">
                    <a:lumMod val="60000"/>
                    <a:lumOff val="40000"/>
                  </a:schemeClr>
                </a:solidFill>
              </a:rPr>
              <a:t>and </a:t>
            </a:r>
            <a:r>
              <a:rPr lang="en-GB" b="1" dirty="0">
                <a:solidFill>
                  <a:schemeClr val="accent6">
                    <a:lumMod val="60000"/>
                    <a:lumOff val="40000"/>
                  </a:schemeClr>
                </a:solidFill>
              </a:rPr>
              <a:t>£50 million worth of NHS supplied medicines that are disposed of unused by care homes.</a:t>
            </a:r>
            <a:r>
              <a:rPr lang="en-GB" dirty="0"/>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971600" y="332656"/>
            <a:ext cx="7886700" cy="1325563"/>
          </a:xfrm>
        </p:spPr>
        <p:txBody>
          <a:bodyPr>
            <a:normAutofit/>
          </a:bodyPr>
          <a:lstStyle/>
          <a:p>
            <a:pPr eaLnBrk="1" hangingPunct="1"/>
            <a:r>
              <a:rPr lang="en-GB" sz="4000" dirty="0"/>
              <a:t>Harm…</a:t>
            </a:r>
          </a:p>
        </p:txBody>
      </p:sp>
      <p:sp>
        <p:nvSpPr>
          <p:cNvPr id="3" name="Content Placeholder 2"/>
          <p:cNvSpPr>
            <a:spLocks noGrp="1"/>
          </p:cNvSpPr>
          <p:nvPr>
            <p:ph idx="1"/>
          </p:nvPr>
        </p:nvSpPr>
        <p:spPr>
          <a:xfrm>
            <a:off x="899592" y="1628800"/>
            <a:ext cx="7675350" cy="4351338"/>
          </a:xfrm>
        </p:spPr>
        <p:txBody>
          <a:bodyPr rtlCol="0">
            <a:normAutofit lnSpcReduction="10000"/>
          </a:bodyPr>
          <a:lstStyle/>
          <a:p>
            <a:pPr eaLnBrk="1" fontAlgn="auto" hangingPunct="1">
              <a:spcAft>
                <a:spcPts val="0"/>
              </a:spcAft>
              <a:buFont typeface="Arial" panose="020B0604020202020204" pitchFamily="34" charset="0"/>
              <a:buNone/>
              <a:defRPr/>
            </a:pPr>
            <a:endParaRPr lang="en-GB" dirty="0"/>
          </a:p>
          <a:p>
            <a:pPr eaLnBrk="1" fontAlgn="auto" hangingPunct="1">
              <a:spcAft>
                <a:spcPts val="0"/>
              </a:spcAft>
              <a:buFont typeface="Arial" panose="020B0604020202020204" pitchFamily="34" charset="0"/>
              <a:buChar char="•"/>
              <a:defRPr/>
            </a:pPr>
            <a:r>
              <a:rPr lang="en-GB" dirty="0"/>
              <a:t>Around </a:t>
            </a:r>
            <a:r>
              <a:rPr lang="en-GB" b="1" dirty="0">
                <a:solidFill>
                  <a:schemeClr val="accent6">
                    <a:lumMod val="60000"/>
                    <a:lumOff val="40000"/>
                  </a:schemeClr>
                </a:solidFill>
              </a:rPr>
              <a:t>6.5% </a:t>
            </a:r>
            <a:r>
              <a:rPr lang="en-GB" b="1" dirty="0"/>
              <a:t>of all hospital admissions </a:t>
            </a:r>
            <a:r>
              <a:rPr lang="en-GB" dirty="0"/>
              <a:t>are for adverse effects of medicines</a:t>
            </a:r>
          </a:p>
          <a:p>
            <a:pPr eaLnBrk="1" fontAlgn="auto" hangingPunct="1">
              <a:spcAft>
                <a:spcPts val="0"/>
              </a:spcAft>
              <a:buFont typeface="Arial" panose="020B0604020202020204" pitchFamily="34" charset="0"/>
              <a:buChar char="•"/>
              <a:defRPr/>
            </a:pPr>
            <a:r>
              <a:rPr lang="en-GB" dirty="0"/>
              <a:t>In patients </a:t>
            </a:r>
            <a:r>
              <a:rPr lang="en-GB" b="1" dirty="0"/>
              <a:t>65 years and older, </a:t>
            </a:r>
            <a:r>
              <a:rPr lang="en-GB" b="1" dirty="0">
                <a:solidFill>
                  <a:schemeClr val="accent6">
                    <a:lumMod val="60000"/>
                    <a:lumOff val="40000"/>
                  </a:schemeClr>
                </a:solidFill>
              </a:rPr>
              <a:t>10-20% </a:t>
            </a:r>
            <a:r>
              <a:rPr lang="en-GB" b="1" dirty="0"/>
              <a:t>of admissions </a:t>
            </a:r>
            <a:r>
              <a:rPr lang="en-GB" dirty="0"/>
              <a:t>due to adverse effects of medicines.</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sz="2800" dirty="0"/>
              <a:t>Interactions</a:t>
            </a:r>
          </a:p>
          <a:p>
            <a:pPr eaLnBrk="1" fontAlgn="auto" hangingPunct="1">
              <a:spcAft>
                <a:spcPts val="0"/>
              </a:spcAft>
              <a:buNone/>
              <a:defRPr/>
            </a:pPr>
            <a:endParaRPr lang="en-GB" sz="1300" dirty="0"/>
          </a:p>
          <a:p>
            <a:pPr marL="1485900" lvl="3" indent="-457200" eaLnBrk="1" fontAlgn="auto" hangingPunct="1">
              <a:spcAft>
                <a:spcPts val="0"/>
              </a:spcAft>
              <a:buFont typeface="+mj-lt"/>
              <a:buAutoNum type="arabicParenR"/>
              <a:defRPr/>
            </a:pPr>
            <a:r>
              <a:rPr lang="en-GB" sz="2400" dirty="0">
                <a:solidFill>
                  <a:schemeClr val="accent6">
                    <a:lumMod val="60000"/>
                    <a:lumOff val="40000"/>
                  </a:schemeClr>
                </a:solidFill>
              </a:rPr>
              <a:t>Drug </a:t>
            </a:r>
            <a:r>
              <a:rPr lang="en-GB" sz="2400" dirty="0" err="1">
                <a:solidFill>
                  <a:schemeClr val="accent6">
                    <a:lumMod val="60000"/>
                    <a:lumOff val="40000"/>
                  </a:schemeClr>
                </a:solidFill>
              </a:rPr>
              <a:t>drug</a:t>
            </a:r>
            <a:endParaRPr lang="en-GB" sz="2400" dirty="0">
              <a:solidFill>
                <a:schemeClr val="accent6">
                  <a:lumMod val="60000"/>
                  <a:lumOff val="40000"/>
                </a:schemeClr>
              </a:solidFill>
            </a:endParaRPr>
          </a:p>
          <a:p>
            <a:pPr marL="1485900" lvl="3" indent="-457200" eaLnBrk="1" fontAlgn="auto" hangingPunct="1">
              <a:spcAft>
                <a:spcPts val="0"/>
              </a:spcAft>
              <a:buFont typeface="+mj-lt"/>
              <a:buAutoNum type="arabicParenR"/>
              <a:defRPr/>
            </a:pPr>
            <a:r>
              <a:rPr lang="en-GB" sz="2400" dirty="0">
                <a:solidFill>
                  <a:schemeClr val="accent6">
                    <a:lumMod val="60000"/>
                    <a:lumOff val="40000"/>
                  </a:schemeClr>
                </a:solidFill>
              </a:rPr>
              <a:t>Drug disease</a:t>
            </a:r>
          </a:p>
          <a:p>
            <a:pPr marL="1485900" lvl="3" indent="-457200" eaLnBrk="1" fontAlgn="auto" hangingPunct="1">
              <a:spcAft>
                <a:spcPts val="0"/>
              </a:spcAft>
              <a:buFont typeface="+mj-lt"/>
              <a:buAutoNum type="arabicParenR"/>
              <a:defRPr/>
            </a:pPr>
            <a:r>
              <a:rPr lang="en-GB" sz="2400" dirty="0">
                <a:solidFill>
                  <a:schemeClr val="accent6">
                    <a:lumMod val="60000"/>
                    <a:lumOff val="40000"/>
                  </a:schemeClr>
                </a:solidFill>
              </a:rPr>
              <a:t>Prescription cascade</a:t>
            </a:r>
          </a:p>
          <a:p>
            <a:pPr marL="1485900" lvl="3" indent="-457200" eaLnBrk="1" fontAlgn="auto" hangingPunct="1">
              <a:spcAft>
                <a:spcPts val="0"/>
              </a:spcAft>
              <a:buFont typeface="+mj-lt"/>
              <a:buAutoNum type="arabicParenR"/>
              <a:defRPr/>
            </a:pPr>
            <a:r>
              <a:rPr lang="en-GB" sz="2400" dirty="0">
                <a:solidFill>
                  <a:schemeClr val="accent6">
                    <a:lumMod val="60000"/>
                    <a:lumOff val="40000"/>
                  </a:schemeClr>
                </a:solidFill>
              </a:rPr>
              <a:t>Drug physiology</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971600" y="332656"/>
            <a:ext cx="7886700" cy="1325563"/>
          </a:xfrm>
        </p:spPr>
        <p:txBody>
          <a:bodyPr>
            <a:normAutofit/>
          </a:bodyPr>
          <a:lstStyle/>
          <a:p>
            <a:pPr eaLnBrk="1" hangingPunct="1"/>
            <a:r>
              <a:rPr lang="en-GB" sz="4000" dirty="0"/>
              <a:t>Drug </a:t>
            </a:r>
            <a:r>
              <a:rPr lang="en-GB" sz="4000" dirty="0" err="1"/>
              <a:t>drug</a:t>
            </a:r>
            <a:r>
              <a:rPr lang="en-GB" sz="4000" dirty="0"/>
              <a:t> interactions</a:t>
            </a:r>
          </a:p>
        </p:txBody>
      </p:sp>
      <p:sp>
        <p:nvSpPr>
          <p:cNvPr id="3" name="Content Placeholder 2"/>
          <p:cNvSpPr>
            <a:spLocks noGrp="1"/>
          </p:cNvSpPr>
          <p:nvPr>
            <p:ph idx="1"/>
          </p:nvPr>
        </p:nvSpPr>
        <p:spPr>
          <a:xfrm>
            <a:off x="827584" y="1700808"/>
            <a:ext cx="7675350" cy="4351338"/>
          </a:xfrm>
        </p:spPr>
        <p:txBody>
          <a:bodyPr rtlCol="0">
            <a:normAutofit fontScale="92500" lnSpcReduction="20000"/>
          </a:bodyPr>
          <a:lstStyle/>
          <a:p>
            <a:pPr eaLnBrk="1" fontAlgn="auto" hangingPunct="1">
              <a:spcAft>
                <a:spcPts val="0"/>
              </a:spcAft>
              <a:buFont typeface="Arial" panose="020B0604020202020204" pitchFamily="34" charset="0"/>
              <a:buNone/>
              <a:defRPr/>
            </a:pPr>
            <a:endParaRPr lang="en-GB" dirty="0"/>
          </a:p>
          <a:p>
            <a:pPr eaLnBrk="1" fontAlgn="auto" hangingPunct="1">
              <a:spcAft>
                <a:spcPts val="0"/>
              </a:spcAft>
              <a:buFont typeface="Arial" panose="020B0604020202020204" pitchFamily="34" charset="0"/>
              <a:buChar char="•"/>
              <a:defRPr/>
            </a:pPr>
            <a:r>
              <a:rPr lang="en-GB" dirty="0"/>
              <a:t>The effects of one drug is changed by the presence of a concomitant drug e.g. Becomes more potent or cancels it out</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Warfarin</a:t>
            </a:r>
            <a:r>
              <a:rPr lang="en-GB" dirty="0"/>
              <a:t> and </a:t>
            </a:r>
            <a:r>
              <a:rPr lang="en-GB" b="1" dirty="0"/>
              <a:t>NSAIDS</a:t>
            </a:r>
            <a:r>
              <a:rPr lang="en-GB" dirty="0"/>
              <a:t> / </a:t>
            </a:r>
            <a:r>
              <a:rPr lang="en-GB" dirty="0" err="1"/>
              <a:t>metrondiazole</a:t>
            </a:r>
            <a:r>
              <a:rPr lang="en-GB" dirty="0"/>
              <a:t> / </a:t>
            </a:r>
            <a:r>
              <a:rPr lang="en-GB" dirty="0" err="1"/>
              <a:t>statins</a:t>
            </a:r>
            <a:r>
              <a:rPr lang="en-GB" dirty="0"/>
              <a:t> / </a:t>
            </a:r>
            <a:r>
              <a:rPr lang="en-GB" dirty="0" err="1"/>
              <a:t>Clairthromycin</a:t>
            </a:r>
            <a:r>
              <a:rPr lang="en-GB" dirty="0"/>
              <a:t> = bleed</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Digoxin</a:t>
            </a:r>
            <a:r>
              <a:rPr lang="en-GB" dirty="0"/>
              <a:t> and </a:t>
            </a:r>
            <a:r>
              <a:rPr lang="en-GB" b="1" dirty="0" err="1"/>
              <a:t>clairthromycin</a:t>
            </a:r>
            <a:r>
              <a:rPr lang="en-GB" dirty="0"/>
              <a:t> / </a:t>
            </a:r>
            <a:r>
              <a:rPr lang="en-GB" dirty="0" err="1"/>
              <a:t>antifungals</a:t>
            </a:r>
            <a:r>
              <a:rPr lang="en-GB" dirty="0"/>
              <a:t>  = dig toxic</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Theophylline</a:t>
            </a:r>
            <a:r>
              <a:rPr lang="en-GB" dirty="0"/>
              <a:t> and </a:t>
            </a:r>
            <a:r>
              <a:rPr lang="en-GB" b="1" dirty="0"/>
              <a:t>Ciprofloxacin</a:t>
            </a:r>
            <a:r>
              <a:rPr lang="en-GB" dirty="0"/>
              <a:t> = </a:t>
            </a:r>
            <a:r>
              <a:rPr lang="en-GB" dirty="0" err="1"/>
              <a:t>theophyline</a:t>
            </a:r>
            <a:r>
              <a:rPr lang="en-GB" dirty="0"/>
              <a:t> toxic</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Carbamazepine</a:t>
            </a:r>
            <a:r>
              <a:rPr lang="en-GB" dirty="0"/>
              <a:t> and </a:t>
            </a:r>
            <a:r>
              <a:rPr lang="en-GB" b="1" dirty="0" err="1"/>
              <a:t>Clairth</a:t>
            </a:r>
            <a:r>
              <a:rPr lang="en-GB" b="1" dirty="0"/>
              <a:t>/erythromycin</a:t>
            </a:r>
            <a:r>
              <a:rPr lang="en-GB" dirty="0"/>
              <a:t> = toxic levels </a:t>
            </a:r>
            <a:r>
              <a:rPr lang="en-GB" dirty="0" err="1"/>
              <a:t>carbamazepine</a:t>
            </a:r>
            <a:endParaRPr lang="en-GB" dirty="0"/>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Tamoxifen</a:t>
            </a:r>
            <a:r>
              <a:rPr lang="en-GB" dirty="0"/>
              <a:t> and </a:t>
            </a:r>
            <a:r>
              <a:rPr lang="en-GB" b="1" dirty="0" err="1"/>
              <a:t>Fluoxitine</a:t>
            </a:r>
            <a:r>
              <a:rPr lang="en-GB" dirty="0"/>
              <a:t> = Decreased clinical effectiveness of </a:t>
            </a:r>
            <a:r>
              <a:rPr lang="en-GB" dirty="0" err="1"/>
              <a:t>tamoxifen</a:t>
            </a:r>
            <a:r>
              <a:rPr lang="en-GB" dirty="0"/>
              <a:t>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None/>
              <a:defRPr/>
            </a:pPr>
            <a:endParaRPr lang="en-GB" dirty="0"/>
          </a:p>
          <a:p>
            <a:pPr eaLnBrk="1" fontAlgn="auto" hangingPunct="1">
              <a:spcAft>
                <a:spcPts val="0"/>
              </a:spcAft>
              <a:buFont typeface="Arial" panose="020B0604020202020204" pitchFamily="34" charset="0"/>
              <a:buChar char="•"/>
              <a:defRPr/>
            </a:pPr>
            <a:r>
              <a:rPr lang="en-GB" dirty="0"/>
              <a:t>Cholinesterase inhibitors e.g. </a:t>
            </a:r>
            <a:r>
              <a:rPr lang="en-GB" b="1" dirty="0" err="1">
                <a:solidFill>
                  <a:schemeClr val="accent6">
                    <a:lumMod val="60000"/>
                    <a:lumOff val="40000"/>
                  </a:schemeClr>
                </a:solidFill>
              </a:rPr>
              <a:t>donepezil</a:t>
            </a:r>
            <a:r>
              <a:rPr lang="en-GB" dirty="0"/>
              <a:t>) and anti-</a:t>
            </a:r>
            <a:r>
              <a:rPr lang="en-GB" dirty="0" err="1"/>
              <a:t>cholingerics</a:t>
            </a:r>
            <a:r>
              <a:rPr lang="en-GB" dirty="0"/>
              <a:t> e.g. </a:t>
            </a:r>
            <a:r>
              <a:rPr lang="en-GB" b="1" dirty="0" err="1">
                <a:solidFill>
                  <a:schemeClr val="accent6">
                    <a:lumMod val="60000"/>
                    <a:lumOff val="40000"/>
                  </a:schemeClr>
                </a:solidFill>
              </a:rPr>
              <a:t>amitriptyline</a:t>
            </a:r>
            <a:r>
              <a:rPr lang="en-GB" dirty="0"/>
              <a:t> – cancel out</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Metoclopramide</a:t>
            </a:r>
            <a:r>
              <a:rPr lang="en-GB" dirty="0"/>
              <a:t> and </a:t>
            </a:r>
            <a:r>
              <a:rPr lang="en-GB" b="1" dirty="0" err="1">
                <a:solidFill>
                  <a:schemeClr val="accent6">
                    <a:lumMod val="60000"/>
                    <a:lumOff val="40000"/>
                  </a:schemeClr>
                </a:solidFill>
              </a:rPr>
              <a:t>cyclizine</a:t>
            </a:r>
            <a:r>
              <a:rPr lang="en-GB" dirty="0"/>
              <a:t> – cancel out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pPr eaLnBrk="1" hangingPunct="1"/>
            <a:r>
              <a:rPr lang="en-GB" sz="4000" dirty="0"/>
              <a:t>The BNF is your friend</a:t>
            </a:r>
          </a:p>
        </p:txBody>
      </p:sp>
      <p:pic>
        <p:nvPicPr>
          <p:cNvPr id="45059" name="Picture 3"/>
          <p:cNvPicPr>
            <a:picLocks noChangeAspect="1"/>
          </p:cNvPicPr>
          <p:nvPr/>
        </p:nvPicPr>
        <p:blipFill rotWithShape="1">
          <a:blip r:embed="rId3" cstate="print"/>
          <a:srcRect l="5144" t="9665" r="6145" b="5179"/>
          <a:stretch/>
        </p:blipFill>
        <p:spPr bwMode="auto">
          <a:xfrm>
            <a:off x="899592" y="1424793"/>
            <a:ext cx="7272808" cy="4008413"/>
          </a:xfrm>
          <a:prstGeom prst="rect">
            <a:avLst/>
          </a:prstGeom>
          <a:noFill/>
          <a:ln w="9525">
            <a:noFill/>
            <a:miter lim="800000"/>
            <a:headEnd/>
            <a:tailEnd/>
          </a:ln>
        </p:spPr>
      </p:pic>
      <p:sp>
        <p:nvSpPr>
          <p:cNvPr id="45060" name="Title 1"/>
          <p:cNvSpPr txBox="1">
            <a:spLocks/>
          </p:cNvSpPr>
          <p:nvPr/>
        </p:nvSpPr>
        <p:spPr bwMode="auto">
          <a:xfrm>
            <a:off x="628650" y="5609538"/>
            <a:ext cx="7543750" cy="1143000"/>
          </a:xfrm>
          <a:prstGeom prst="rect">
            <a:avLst/>
          </a:prstGeom>
          <a:noFill/>
          <a:ln w="9525">
            <a:noFill/>
            <a:miter lim="800000"/>
            <a:headEnd/>
            <a:tailEnd/>
          </a:ln>
        </p:spPr>
        <p:txBody>
          <a:bodyPr anchor="ctr"/>
          <a:lstStyle/>
          <a:p>
            <a:pPr algn="ctr"/>
            <a:r>
              <a:rPr lang="en-GB" sz="4400" dirty="0">
                <a:latin typeface="Calibri" pitchFamily="34" charset="0"/>
              </a:rPr>
              <a:t>Check ‘</a:t>
            </a:r>
            <a:r>
              <a:rPr lang="en-GB" sz="4400" i="1" dirty="0">
                <a:latin typeface="Calibri" pitchFamily="34" charset="0"/>
              </a:rPr>
              <a:t>interactions</a:t>
            </a:r>
            <a:r>
              <a:rPr lang="en-GB" sz="4400" dirty="0">
                <a:latin typeface="Calibri"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a:bodyPr>
          <a:lstStyle/>
          <a:p>
            <a:pPr eaLnBrk="1" hangingPunct="1"/>
            <a:r>
              <a:rPr lang="en-GB" sz="4000" dirty="0"/>
              <a:t>Drug disease interactions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dirty="0"/>
              <a:t>This is when a medication can make the management of another disease more difficult</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 </a:t>
            </a:r>
            <a:r>
              <a:rPr lang="en-GB" b="1" dirty="0">
                <a:solidFill>
                  <a:schemeClr val="accent6">
                    <a:lumMod val="60000"/>
                    <a:lumOff val="40000"/>
                  </a:schemeClr>
                </a:solidFill>
              </a:rPr>
              <a:t>NSAIDS</a:t>
            </a:r>
            <a:r>
              <a:rPr lang="en-GB" dirty="0"/>
              <a:t> e.g</a:t>
            </a:r>
            <a:r>
              <a:rPr lang="en-GB" dirty="0">
                <a:solidFill>
                  <a:schemeClr val="accent6">
                    <a:lumMod val="60000"/>
                    <a:lumOff val="40000"/>
                  </a:schemeClr>
                </a:solidFill>
              </a:rPr>
              <a:t>. Ibuprofen, </a:t>
            </a:r>
            <a:r>
              <a:rPr lang="en-GB" dirty="0" err="1">
                <a:solidFill>
                  <a:schemeClr val="accent6">
                    <a:lumMod val="60000"/>
                    <a:lumOff val="40000"/>
                  </a:schemeClr>
                </a:solidFill>
              </a:rPr>
              <a:t>diclofenac</a:t>
            </a:r>
            <a:r>
              <a:rPr lang="en-GB" dirty="0">
                <a:solidFill>
                  <a:schemeClr val="accent6">
                    <a:lumMod val="60000"/>
                    <a:lumOff val="40000"/>
                  </a:schemeClr>
                </a:solidFill>
              </a:rPr>
              <a:t> </a:t>
            </a:r>
            <a:r>
              <a:rPr lang="en-GB" dirty="0"/>
              <a:t>can make hypertension worse. </a:t>
            </a:r>
          </a:p>
          <a:p>
            <a:pPr eaLnBrk="1" fontAlgn="auto" hangingPunct="1">
              <a:spcAft>
                <a:spcPts val="0"/>
              </a:spcAft>
              <a:buFont typeface="Arial" panose="020B0604020202020204" pitchFamily="34" charset="0"/>
              <a:buChar char="•"/>
              <a:defRPr/>
            </a:pPr>
            <a:r>
              <a:rPr lang="en-GB" b="1" dirty="0">
                <a:solidFill>
                  <a:schemeClr val="accent6">
                    <a:lumMod val="60000"/>
                    <a:lumOff val="40000"/>
                  </a:schemeClr>
                </a:solidFill>
              </a:rPr>
              <a:t>Calcium channel blockers </a:t>
            </a:r>
            <a:r>
              <a:rPr lang="en-GB" dirty="0">
                <a:solidFill>
                  <a:schemeClr val="accent6">
                    <a:lumMod val="60000"/>
                    <a:lumOff val="40000"/>
                  </a:schemeClr>
                </a:solidFill>
              </a:rPr>
              <a:t>e.g. </a:t>
            </a:r>
            <a:r>
              <a:rPr lang="en-GB" dirty="0" err="1">
                <a:solidFill>
                  <a:schemeClr val="accent6">
                    <a:lumMod val="60000"/>
                    <a:lumOff val="40000"/>
                  </a:schemeClr>
                </a:solidFill>
              </a:rPr>
              <a:t>Verapamil</a:t>
            </a:r>
            <a:r>
              <a:rPr lang="en-GB" dirty="0">
                <a:solidFill>
                  <a:schemeClr val="accent6">
                    <a:lumMod val="60000"/>
                    <a:lumOff val="40000"/>
                  </a:schemeClr>
                </a:solidFill>
              </a:rPr>
              <a:t> </a:t>
            </a:r>
            <a:r>
              <a:rPr lang="en-GB" dirty="0"/>
              <a:t>in patients with congestive heart failure</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Bblockers</a:t>
            </a:r>
            <a:r>
              <a:rPr lang="en-GB" dirty="0">
                <a:solidFill>
                  <a:schemeClr val="accent6">
                    <a:lumMod val="60000"/>
                    <a:lumOff val="40000"/>
                  </a:schemeClr>
                </a:solidFill>
              </a:rPr>
              <a:t> e.g. </a:t>
            </a:r>
            <a:r>
              <a:rPr lang="en-GB" dirty="0" err="1">
                <a:solidFill>
                  <a:schemeClr val="accent6">
                    <a:lumMod val="60000"/>
                    <a:lumOff val="40000"/>
                  </a:schemeClr>
                </a:solidFill>
              </a:rPr>
              <a:t>Bisoprolol</a:t>
            </a:r>
            <a:r>
              <a:rPr lang="en-GB" dirty="0">
                <a:solidFill>
                  <a:schemeClr val="accent6">
                    <a:lumMod val="60000"/>
                    <a:lumOff val="40000"/>
                  </a:schemeClr>
                </a:solidFill>
              </a:rPr>
              <a:t> </a:t>
            </a:r>
            <a:r>
              <a:rPr lang="en-GB" dirty="0"/>
              <a:t>make COPD or Asthma worse</a:t>
            </a:r>
          </a:p>
          <a:p>
            <a:pPr eaLnBrk="1" fontAlgn="auto" hangingPunct="1">
              <a:spcAft>
                <a:spcPts val="0"/>
              </a:spcAft>
              <a:buFont typeface="Arial" panose="020B0604020202020204" pitchFamily="34" charset="0"/>
              <a:buChar char="•"/>
              <a:defRPr/>
            </a:pPr>
            <a:r>
              <a:rPr lang="en-GB" b="1" dirty="0" err="1">
                <a:solidFill>
                  <a:schemeClr val="accent6">
                    <a:lumMod val="60000"/>
                    <a:lumOff val="40000"/>
                  </a:schemeClr>
                </a:solidFill>
              </a:rPr>
              <a:t>Trimethoprim</a:t>
            </a:r>
            <a:r>
              <a:rPr lang="en-GB" dirty="0"/>
              <a:t> and diuretics makes chronic kidney disease worse</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267979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a:t>The BNF is your friend</a:t>
            </a:r>
          </a:p>
        </p:txBody>
      </p:sp>
      <p:sp>
        <p:nvSpPr>
          <p:cNvPr id="49156" name="Title 1"/>
          <p:cNvSpPr txBox="1">
            <a:spLocks/>
          </p:cNvSpPr>
          <p:nvPr/>
        </p:nvSpPr>
        <p:spPr bwMode="auto">
          <a:xfrm>
            <a:off x="323850" y="5637213"/>
            <a:ext cx="7272808" cy="1143000"/>
          </a:xfrm>
          <a:prstGeom prst="rect">
            <a:avLst/>
          </a:prstGeom>
          <a:noFill/>
          <a:ln w="9525">
            <a:noFill/>
            <a:miter lim="800000"/>
            <a:headEnd/>
            <a:tailEnd/>
          </a:ln>
        </p:spPr>
        <p:txBody>
          <a:bodyPr anchor="ctr"/>
          <a:lstStyle/>
          <a:p>
            <a:pPr algn="ctr"/>
            <a:r>
              <a:rPr lang="en-GB" sz="4400" dirty="0">
                <a:latin typeface="Calibri" pitchFamily="34" charset="0"/>
              </a:rPr>
              <a:t>Check ‘</a:t>
            </a:r>
            <a:r>
              <a:rPr lang="en-GB" sz="4400" i="1" dirty="0">
                <a:latin typeface="Calibri" pitchFamily="34" charset="0"/>
              </a:rPr>
              <a:t>contra-indications</a:t>
            </a:r>
            <a:r>
              <a:rPr lang="en-GB" sz="4400" dirty="0">
                <a:latin typeface="Calibri" pitchFamily="34" charset="0"/>
              </a:rPr>
              <a:t>’</a:t>
            </a:r>
          </a:p>
        </p:txBody>
      </p:sp>
      <p:pic>
        <p:nvPicPr>
          <p:cNvPr id="7" name="Picture 3"/>
          <p:cNvPicPr>
            <a:picLocks noChangeAspect="1"/>
          </p:cNvPicPr>
          <p:nvPr/>
        </p:nvPicPr>
        <p:blipFill rotWithShape="1">
          <a:blip r:embed="rId3" cstate="print"/>
          <a:srcRect l="5144" t="9665" r="6145" b="5179"/>
          <a:stretch/>
        </p:blipFill>
        <p:spPr bwMode="auto">
          <a:xfrm>
            <a:off x="827584" y="1424793"/>
            <a:ext cx="7272808" cy="40084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a:xfrm>
            <a:off x="755576" y="620688"/>
            <a:ext cx="5616624" cy="864096"/>
          </a:xfrm>
        </p:spPr>
        <p:txBody>
          <a:bodyPr>
            <a:normAutofit/>
          </a:bodyPr>
          <a:lstStyle/>
          <a:p>
            <a:pPr algn="l" eaLnBrk="1" hangingPunct="1"/>
            <a:r>
              <a:rPr lang="en-GB" sz="4000" dirty="0"/>
              <a:t>Prescribing cascade</a:t>
            </a:r>
          </a:p>
        </p:txBody>
      </p:sp>
      <p:sp>
        <p:nvSpPr>
          <p:cNvPr id="3" name="Subtitle 2"/>
          <p:cNvSpPr>
            <a:spLocks noGrp="1"/>
          </p:cNvSpPr>
          <p:nvPr>
            <p:ph type="subTitle" idx="1"/>
          </p:nvPr>
        </p:nvSpPr>
        <p:spPr>
          <a:xfrm>
            <a:off x="755576" y="1628800"/>
            <a:ext cx="7411988" cy="865187"/>
          </a:xfrm>
        </p:spPr>
        <p:txBody>
          <a:bodyPr rtlCol="0">
            <a:normAutofit fontScale="32500" lnSpcReduction="20000"/>
          </a:bodyPr>
          <a:lstStyle/>
          <a:p>
            <a:pPr algn="l" eaLnBrk="1" fontAlgn="auto" hangingPunct="1">
              <a:spcAft>
                <a:spcPts val="0"/>
              </a:spcAft>
              <a:buFont typeface="Arial" panose="020B0604020202020204" pitchFamily="34" charset="0"/>
              <a:buNone/>
              <a:defRPr/>
            </a:pPr>
            <a:endParaRPr lang="en-GB" dirty="0">
              <a:solidFill>
                <a:schemeClr val="tx1"/>
              </a:solidFill>
            </a:endParaRPr>
          </a:p>
          <a:p>
            <a:pPr algn="l">
              <a:defRPr/>
            </a:pPr>
            <a:r>
              <a:rPr lang="en-GB" sz="5100" b="1" dirty="0">
                <a:solidFill>
                  <a:schemeClr val="tx1"/>
                </a:solidFill>
              </a:rPr>
              <a:t>Prescription cascade</a:t>
            </a:r>
            <a:r>
              <a:rPr lang="en-GB" sz="5100" dirty="0">
                <a:solidFill>
                  <a:schemeClr val="tx1"/>
                </a:solidFill>
              </a:rPr>
              <a:t> refers to the process whereby the side effects of drugs are misdiagnosed as symptoms of another problem resulting in further </a:t>
            </a:r>
            <a:r>
              <a:rPr lang="en-GB" sz="5100" b="1" dirty="0">
                <a:solidFill>
                  <a:schemeClr val="tx1"/>
                </a:solidFill>
              </a:rPr>
              <a:t>prescriptions</a:t>
            </a:r>
            <a:r>
              <a:rPr lang="en-GB" sz="5100" dirty="0">
                <a:solidFill>
                  <a:schemeClr val="tx1"/>
                </a:solidFill>
              </a:rPr>
              <a:t> and further side effects and unanticipated drug interactions.</a:t>
            </a:r>
            <a:endParaRPr lang="en-GB" sz="5100" b="1" dirty="0">
              <a:solidFill>
                <a:schemeClr val="tx1"/>
              </a:solidFill>
            </a:endParaRPr>
          </a:p>
          <a:p>
            <a:pPr algn="l" eaLnBrk="1" fontAlgn="auto" hangingPunct="1">
              <a:spcAft>
                <a:spcPts val="0"/>
              </a:spcAft>
              <a:buFont typeface="Arial" panose="020B0604020202020204" pitchFamily="34" charset="0"/>
              <a:buNone/>
              <a:defRPr/>
            </a:pPr>
            <a:endParaRPr lang="en-GB" dirty="0">
              <a:solidFill>
                <a:schemeClr val="tx1"/>
              </a:solidFill>
            </a:endParaRPr>
          </a:p>
          <a:p>
            <a:pPr eaLnBrk="1" fontAlgn="auto" hangingPunct="1">
              <a:spcAft>
                <a:spcPts val="0"/>
              </a:spcAft>
              <a:buFont typeface="Arial" panose="020B0604020202020204" pitchFamily="34" charset="0"/>
              <a:buNone/>
              <a:defRPr/>
            </a:pPr>
            <a:endParaRPr lang="en-GB" dirty="0"/>
          </a:p>
        </p:txBody>
      </p:sp>
      <p:sp>
        <p:nvSpPr>
          <p:cNvPr id="51205" name="TextBox 5"/>
          <p:cNvSpPr txBox="1">
            <a:spLocks noChangeArrowheads="1"/>
          </p:cNvSpPr>
          <p:nvPr/>
        </p:nvSpPr>
        <p:spPr bwMode="auto">
          <a:xfrm>
            <a:off x="1259632" y="2564904"/>
            <a:ext cx="1368425" cy="369332"/>
          </a:xfrm>
          <a:prstGeom prst="rect">
            <a:avLst/>
          </a:prstGeom>
          <a:noFill/>
          <a:ln w="9525">
            <a:noFill/>
            <a:miter lim="800000"/>
            <a:headEnd/>
            <a:tailEnd/>
          </a:ln>
        </p:spPr>
        <p:txBody>
          <a:bodyPr>
            <a:spAutoFit/>
          </a:bodyPr>
          <a:lstStyle/>
          <a:p>
            <a:r>
              <a:rPr lang="en-GB" sz="1800" dirty="0">
                <a:latin typeface="Calibri" pitchFamily="34" charset="0"/>
              </a:rPr>
              <a:t>Pain</a:t>
            </a:r>
            <a:endParaRPr lang="en-GB" dirty="0">
              <a:latin typeface="Calibri" pitchFamily="34" charset="0"/>
            </a:endParaRPr>
          </a:p>
        </p:txBody>
      </p:sp>
      <p:sp>
        <p:nvSpPr>
          <p:cNvPr id="51206" name="TextBox 6"/>
          <p:cNvSpPr txBox="1">
            <a:spLocks noChangeArrowheads="1"/>
          </p:cNvSpPr>
          <p:nvPr/>
        </p:nvSpPr>
        <p:spPr bwMode="auto">
          <a:xfrm>
            <a:off x="1043608" y="3789040"/>
            <a:ext cx="1368425" cy="369332"/>
          </a:xfrm>
          <a:prstGeom prst="rect">
            <a:avLst/>
          </a:prstGeom>
          <a:noFill/>
          <a:ln w="9525">
            <a:noFill/>
            <a:miter lim="800000"/>
            <a:headEnd/>
            <a:tailEnd/>
          </a:ln>
        </p:spPr>
        <p:txBody>
          <a:bodyPr>
            <a:spAutoFit/>
          </a:bodyPr>
          <a:lstStyle/>
          <a:p>
            <a:r>
              <a:rPr lang="en-GB" sz="1800" dirty="0">
                <a:latin typeface="Calibri" pitchFamily="34" charset="0"/>
              </a:rPr>
              <a:t>GI upset</a:t>
            </a:r>
          </a:p>
        </p:txBody>
      </p:sp>
      <p:sp>
        <p:nvSpPr>
          <p:cNvPr id="51207" name="TextBox 7"/>
          <p:cNvSpPr txBox="1">
            <a:spLocks noChangeArrowheads="1"/>
          </p:cNvSpPr>
          <p:nvPr/>
        </p:nvSpPr>
        <p:spPr bwMode="auto">
          <a:xfrm>
            <a:off x="4211960" y="2636912"/>
            <a:ext cx="1368425" cy="369332"/>
          </a:xfrm>
          <a:prstGeom prst="rect">
            <a:avLst/>
          </a:prstGeom>
          <a:noFill/>
          <a:ln w="9525">
            <a:noFill/>
            <a:miter lim="800000"/>
            <a:headEnd/>
            <a:tailEnd/>
          </a:ln>
        </p:spPr>
        <p:txBody>
          <a:bodyPr>
            <a:spAutoFit/>
          </a:bodyPr>
          <a:lstStyle/>
          <a:p>
            <a:pPr algn="ctr"/>
            <a:r>
              <a:rPr lang="en-GB" sz="1800" dirty="0">
                <a:latin typeface="Calibri" pitchFamily="34" charset="0"/>
              </a:rPr>
              <a:t>HTN</a:t>
            </a:r>
          </a:p>
        </p:txBody>
      </p:sp>
      <p:sp>
        <p:nvSpPr>
          <p:cNvPr id="51208" name="TextBox 8"/>
          <p:cNvSpPr txBox="1">
            <a:spLocks noChangeArrowheads="1"/>
          </p:cNvSpPr>
          <p:nvPr/>
        </p:nvSpPr>
        <p:spPr bwMode="auto">
          <a:xfrm>
            <a:off x="4211960" y="3212976"/>
            <a:ext cx="1368425" cy="369332"/>
          </a:xfrm>
          <a:prstGeom prst="rect">
            <a:avLst/>
          </a:prstGeom>
          <a:noFill/>
          <a:ln w="9525">
            <a:noFill/>
            <a:miter lim="800000"/>
            <a:headEnd/>
            <a:tailEnd/>
          </a:ln>
        </p:spPr>
        <p:txBody>
          <a:bodyPr>
            <a:spAutoFit/>
          </a:bodyPr>
          <a:lstStyle/>
          <a:p>
            <a:r>
              <a:rPr lang="en-GB" sz="1800" dirty="0" err="1">
                <a:latin typeface="Calibri" pitchFamily="34" charset="0"/>
              </a:rPr>
              <a:t>Amilodpine</a:t>
            </a:r>
            <a:endParaRPr lang="en-GB" sz="1800" dirty="0">
              <a:latin typeface="Calibri" pitchFamily="34" charset="0"/>
            </a:endParaRPr>
          </a:p>
        </p:txBody>
      </p:sp>
      <p:sp>
        <p:nvSpPr>
          <p:cNvPr id="51209" name="TextBox 9"/>
          <p:cNvSpPr txBox="1">
            <a:spLocks noChangeArrowheads="1"/>
          </p:cNvSpPr>
          <p:nvPr/>
        </p:nvSpPr>
        <p:spPr bwMode="auto">
          <a:xfrm>
            <a:off x="1259632" y="4293096"/>
            <a:ext cx="1366838" cy="369332"/>
          </a:xfrm>
          <a:prstGeom prst="rect">
            <a:avLst/>
          </a:prstGeom>
          <a:noFill/>
          <a:ln w="9525">
            <a:noFill/>
            <a:miter lim="800000"/>
            <a:headEnd/>
            <a:tailEnd/>
          </a:ln>
        </p:spPr>
        <p:txBody>
          <a:bodyPr>
            <a:spAutoFit/>
          </a:bodyPr>
          <a:lstStyle/>
          <a:p>
            <a:r>
              <a:rPr lang="en-GB" sz="1800" dirty="0">
                <a:latin typeface="Calibri" pitchFamily="34" charset="0"/>
              </a:rPr>
              <a:t>PPI</a:t>
            </a:r>
          </a:p>
        </p:txBody>
      </p:sp>
      <p:sp>
        <p:nvSpPr>
          <p:cNvPr id="51210" name="TextBox 10"/>
          <p:cNvSpPr txBox="1">
            <a:spLocks noChangeArrowheads="1"/>
          </p:cNvSpPr>
          <p:nvPr/>
        </p:nvSpPr>
        <p:spPr bwMode="auto">
          <a:xfrm>
            <a:off x="1043608" y="3068960"/>
            <a:ext cx="1296144" cy="369332"/>
          </a:xfrm>
          <a:prstGeom prst="rect">
            <a:avLst/>
          </a:prstGeom>
          <a:noFill/>
          <a:ln w="9525">
            <a:noFill/>
            <a:miter lim="800000"/>
            <a:headEnd/>
            <a:tailEnd/>
          </a:ln>
        </p:spPr>
        <p:txBody>
          <a:bodyPr wrap="square">
            <a:spAutoFit/>
          </a:bodyPr>
          <a:lstStyle/>
          <a:p>
            <a:r>
              <a:rPr lang="en-GB" sz="1800" dirty="0">
                <a:latin typeface="Calibri" pitchFamily="34" charset="0"/>
              </a:rPr>
              <a:t>NSAIDS</a:t>
            </a:r>
          </a:p>
        </p:txBody>
      </p:sp>
      <p:sp>
        <p:nvSpPr>
          <p:cNvPr id="51211" name="TextBox 11"/>
          <p:cNvSpPr txBox="1">
            <a:spLocks noChangeArrowheads="1"/>
          </p:cNvSpPr>
          <p:nvPr/>
        </p:nvSpPr>
        <p:spPr bwMode="auto">
          <a:xfrm>
            <a:off x="4283968" y="3789040"/>
            <a:ext cx="1368425" cy="646331"/>
          </a:xfrm>
          <a:prstGeom prst="rect">
            <a:avLst/>
          </a:prstGeom>
          <a:noFill/>
          <a:ln w="9525">
            <a:noFill/>
            <a:miter lim="800000"/>
            <a:headEnd/>
            <a:tailEnd/>
          </a:ln>
        </p:spPr>
        <p:txBody>
          <a:bodyPr>
            <a:spAutoFit/>
          </a:bodyPr>
          <a:lstStyle/>
          <a:p>
            <a:r>
              <a:rPr lang="en-GB" sz="1800" dirty="0">
                <a:latin typeface="Calibri" pitchFamily="34" charset="0"/>
              </a:rPr>
              <a:t>Swollen ankles</a:t>
            </a:r>
          </a:p>
        </p:txBody>
      </p:sp>
      <p:sp>
        <p:nvSpPr>
          <p:cNvPr id="51212" name="TextBox 12"/>
          <p:cNvSpPr txBox="1">
            <a:spLocks noChangeArrowheads="1"/>
          </p:cNvSpPr>
          <p:nvPr/>
        </p:nvSpPr>
        <p:spPr bwMode="auto">
          <a:xfrm>
            <a:off x="3995936" y="4509120"/>
            <a:ext cx="1368425" cy="369332"/>
          </a:xfrm>
          <a:prstGeom prst="rect">
            <a:avLst/>
          </a:prstGeom>
          <a:noFill/>
          <a:ln w="9525">
            <a:noFill/>
            <a:miter lim="800000"/>
            <a:headEnd/>
            <a:tailEnd/>
          </a:ln>
        </p:spPr>
        <p:txBody>
          <a:bodyPr wrap="square">
            <a:spAutoFit/>
          </a:bodyPr>
          <a:lstStyle/>
          <a:p>
            <a:r>
              <a:rPr lang="en-GB" sz="1800" dirty="0" err="1">
                <a:latin typeface="Calibri" pitchFamily="34" charset="0"/>
              </a:rPr>
              <a:t>Furosemide</a:t>
            </a:r>
            <a:endParaRPr lang="en-GB" sz="1800" dirty="0">
              <a:latin typeface="Calibri" pitchFamily="34" charset="0"/>
            </a:endParaRPr>
          </a:p>
        </p:txBody>
      </p:sp>
      <p:sp>
        <p:nvSpPr>
          <p:cNvPr id="51213" name="TextBox 13"/>
          <p:cNvSpPr txBox="1">
            <a:spLocks noChangeArrowheads="1"/>
          </p:cNvSpPr>
          <p:nvPr/>
        </p:nvSpPr>
        <p:spPr bwMode="auto">
          <a:xfrm>
            <a:off x="4067944" y="5157192"/>
            <a:ext cx="1368425" cy="369332"/>
          </a:xfrm>
          <a:prstGeom prst="rect">
            <a:avLst/>
          </a:prstGeom>
          <a:noFill/>
          <a:ln w="9525">
            <a:noFill/>
            <a:miter lim="800000"/>
            <a:headEnd/>
            <a:tailEnd/>
          </a:ln>
        </p:spPr>
        <p:txBody>
          <a:bodyPr>
            <a:spAutoFit/>
          </a:bodyPr>
          <a:lstStyle/>
          <a:p>
            <a:r>
              <a:rPr lang="en-GB" sz="1800" dirty="0" err="1">
                <a:latin typeface="Calibri" pitchFamily="34" charset="0"/>
              </a:rPr>
              <a:t>Sando</a:t>
            </a:r>
            <a:r>
              <a:rPr lang="en-GB" sz="1800" dirty="0">
                <a:latin typeface="Calibri" pitchFamily="34" charset="0"/>
              </a:rPr>
              <a:t> K</a:t>
            </a:r>
          </a:p>
        </p:txBody>
      </p:sp>
      <p:sp>
        <p:nvSpPr>
          <p:cNvPr id="51214" name="Rectangle 14"/>
          <p:cNvSpPr>
            <a:spLocks noChangeArrowheads="1"/>
          </p:cNvSpPr>
          <p:nvPr/>
        </p:nvSpPr>
        <p:spPr bwMode="auto">
          <a:xfrm>
            <a:off x="35496" y="5877272"/>
            <a:ext cx="7056784" cy="830997"/>
          </a:xfrm>
          <a:prstGeom prst="rect">
            <a:avLst/>
          </a:prstGeom>
          <a:noFill/>
          <a:ln w="9525">
            <a:noFill/>
            <a:miter lim="800000"/>
            <a:headEnd/>
            <a:tailEnd/>
          </a:ln>
        </p:spPr>
        <p:txBody>
          <a:bodyPr wrap="square">
            <a:spAutoFit/>
          </a:bodyPr>
          <a:lstStyle/>
          <a:p>
            <a:pPr algn="ctr"/>
            <a:r>
              <a:rPr lang="en-GB" dirty="0">
                <a:latin typeface="Calibri" pitchFamily="34" charset="0"/>
              </a:rPr>
              <a:t>With any new symptom/compliant </a:t>
            </a:r>
            <a:r>
              <a:rPr lang="en-GB" b="1" dirty="0">
                <a:latin typeface="Calibri" pitchFamily="34" charset="0"/>
              </a:rPr>
              <a:t>ALWAYS THINK COULD THIS BE MEDICATION SE OR INTERACTION</a:t>
            </a:r>
            <a:r>
              <a:rPr lang="en-GB" dirty="0">
                <a:latin typeface="Calibri" pitchFamily="34" charset="0"/>
              </a:rPr>
              <a:t>?</a:t>
            </a:r>
          </a:p>
        </p:txBody>
      </p:sp>
      <p:sp>
        <p:nvSpPr>
          <p:cNvPr id="17" name="Curved Left Arrow 16"/>
          <p:cNvSpPr/>
          <p:nvPr/>
        </p:nvSpPr>
        <p:spPr>
          <a:xfrm>
            <a:off x="1907704" y="2708920"/>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8" name="Curved Right Arrow 17"/>
          <p:cNvSpPr/>
          <p:nvPr/>
        </p:nvSpPr>
        <p:spPr>
          <a:xfrm>
            <a:off x="611560" y="3356992"/>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9" name="Curved Left Arrow 18"/>
          <p:cNvSpPr/>
          <p:nvPr/>
        </p:nvSpPr>
        <p:spPr>
          <a:xfrm>
            <a:off x="1979712" y="3861048"/>
            <a:ext cx="495672" cy="71169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0" name="Curved Left Arrow 19"/>
          <p:cNvSpPr/>
          <p:nvPr/>
        </p:nvSpPr>
        <p:spPr>
          <a:xfrm>
            <a:off x="5436096" y="2780928"/>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1" name="Curved Right Arrow 20"/>
          <p:cNvSpPr/>
          <p:nvPr/>
        </p:nvSpPr>
        <p:spPr>
          <a:xfrm>
            <a:off x="3779912" y="3429000"/>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2" name="Curved Left Arrow 21"/>
          <p:cNvSpPr/>
          <p:nvPr/>
        </p:nvSpPr>
        <p:spPr>
          <a:xfrm>
            <a:off x="5220072" y="4077072"/>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3" name="Curved Right Arrow 22"/>
          <p:cNvSpPr/>
          <p:nvPr/>
        </p:nvSpPr>
        <p:spPr>
          <a:xfrm>
            <a:off x="3563888" y="4653136"/>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4" name="Rectangle 15"/>
          <p:cNvSpPr>
            <a:spLocks noChangeArrowheads="1"/>
          </p:cNvSpPr>
          <p:nvPr/>
        </p:nvSpPr>
        <p:spPr bwMode="auto">
          <a:xfrm flipH="1">
            <a:off x="6876256" y="2708920"/>
            <a:ext cx="864096" cy="369332"/>
          </a:xfrm>
          <a:prstGeom prst="rect">
            <a:avLst/>
          </a:prstGeom>
          <a:noFill/>
          <a:ln w="9525">
            <a:noFill/>
            <a:miter lim="800000"/>
            <a:headEnd/>
            <a:tailEnd/>
          </a:ln>
        </p:spPr>
        <p:txBody>
          <a:bodyPr wrap="square">
            <a:spAutoFit/>
          </a:bodyPr>
          <a:lstStyle/>
          <a:p>
            <a:r>
              <a:rPr lang="en-GB" sz="1800" dirty="0">
                <a:latin typeface="Calibri" pitchFamily="34" charset="0"/>
              </a:rPr>
              <a:t>Ace I  </a:t>
            </a:r>
          </a:p>
        </p:txBody>
      </p:sp>
      <p:sp>
        <p:nvSpPr>
          <p:cNvPr id="25" name="Rectangle 15"/>
          <p:cNvSpPr>
            <a:spLocks noChangeArrowheads="1"/>
          </p:cNvSpPr>
          <p:nvPr/>
        </p:nvSpPr>
        <p:spPr bwMode="auto">
          <a:xfrm flipH="1">
            <a:off x="6804248" y="3933056"/>
            <a:ext cx="1152128" cy="369332"/>
          </a:xfrm>
          <a:prstGeom prst="rect">
            <a:avLst/>
          </a:prstGeom>
          <a:noFill/>
          <a:ln w="9525">
            <a:noFill/>
            <a:miter lim="800000"/>
            <a:headEnd/>
            <a:tailEnd/>
          </a:ln>
        </p:spPr>
        <p:txBody>
          <a:bodyPr wrap="square">
            <a:spAutoFit/>
          </a:bodyPr>
          <a:lstStyle/>
          <a:p>
            <a:r>
              <a:rPr lang="en-GB" sz="1800" dirty="0">
                <a:latin typeface="Calibri" pitchFamily="34" charset="0"/>
              </a:rPr>
              <a:t>Inhaler </a:t>
            </a:r>
          </a:p>
        </p:txBody>
      </p:sp>
      <p:sp>
        <p:nvSpPr>
          <p:cNvPr id="26" name="Rectangle 15"/>
          <p:cNvSpPr>
            <a:spLocks noChangeArrowheads="1"/>
          </p:cNvSpPr>
          <p:nvPr/>
        </p:nvSpPr>
        <p:spPr bwMode="auto">
          <a:xfrm flipH="1">
            <a:off x="6804248" y="3284984"/>
            <a:ext cx="1296144" cy="369332"/>
          </a:xfrm>
          <a:prstGeom prst="rect">
            <a:avLst/>
          </a:prstGeom>
          <a:noFill/>
          <a:ln w="9525">
            <a:noFill/>
            <a:miter lim="800000"/>
            <a:headEnd/>
            <a:tailEnd/>
          </a:ln>
        </p:spPr>
        <p:txBody>
          <a:bodyPr wrap="square">
            <a:spAutoFit/>
          </a:bodyPr>
          <a:lstStyle/>
          <a:p>
            <a:r>
              <a:rPr lang="en-GB" sz="1800" dirty="0">
                <a:latin typeface="Calibri" pitchFamily="34" charset="0"/>
              </a:rPr>
              <a:t>cough</a:t>
            </a:r>
          </a:p>
        </p:txBody>
      </p:sp>
      <p:sp>
        <p:nvSpPr>
          <p:cNvPr id="27" name="Curved Left Arrow 26"/>
          <p:cNvSpPr/>
          <p:nvPr/>
        </p:nvSpPr>
        <p:spPr>
          <a:xfrm>
            <a:off x="7596336" y="2852936"/>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8" name="Curved Right Arrow 27"/>
          <p:cNvSpPr/>
          <p:nvPr/>
        </p:nvSpPr>
        <p:spPr>
          <a:xfrm>
            <a:off x="6300192" y="3501008"/>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9" name="Rectangle 15"/>
          <p:cNvSpPr>
            <a:spLocks noChangeArrowheads="1"/>
          </p:cNvSpPr>
          <p:nvPr/>
        </p:nvSpPr>
        <p:spPr bwMode="auto">
          <a:xfrm flipH="1">
            <a:off x="6804248" y="5085184"/>
            <a:ext cx="1296144" cy="369332"/>
          </a:xfrm>
          <a:prstGeom prst="rect">
            <a:avLst/>
          </a:prstGeom>
          <a:noFill/>
          <a:ln w="9525">
            <a:noFill/>
            <a:miter lim="800000"/>
            <a:headEnd/>
            <a:tailEnd/>
          </a:ln>
        </p:spPr>
        <p:txBody>
          <a:bodyPr wrap="square">
            <a:spAutoFit/>
          </a:bodyPr>
          <a:lstStyle/>
          <a:p>
            <a:r>
              <a:rPr lang="en-GB" sz="1800" dirty="0">
                <a:latin typeface="Calibri" pitchFamily="34" charset="0"/>
              </a:rPr>
              <a:t>antifungal</a:t>
            </a:r>
            <a:endParaRPr lang="en-GB" dirty="0">
              <a:latin typeface="Calibri" pitchFamily="34" charset="0"/>
            </a:endParaRPr>
          </a:p>
        </p:txBody>
      </p:sp>
      <p:sp>
        <p:nvSpPr>
          <p:cNvPr id="30" name="Rectangle 15"/>
          <p:cNvSpPr>
            <a:spLocks noChangeArrowheads="1"/>
          </p:cNvSpPr>
          <p:nvPr/>
        </p:nvSpPr>
        <p:spPr bwMode="auto">
          <a:xfrm flipH="1">
            <a:off x="6876256" y="4509120"/>
            <a:ext cx="1296144" cy="369332"/>
          </a:xfrm>
          <a:prstGeom prst="rect">
            <a:avLst/>
          </a:prstGeom>
          <a:noFill/>
          <a:ln w="9525">
            <a:noFill/>
            <a:miter lim="800000"/>
            <a:headEnd/>
            <a:tailEnd/>
          </a:ln>
        </p:spPr>
        <p:txBody>
          <a:bodyPr wrap="square">
            <a:spAutoFit/>
          </a:bodyPr>
          <a:lstStyle/>
          <a:p>
            <a:r>
              <a:rPr lang="en-GB" sz="1800" dirty="0" err="1">
                <a:latin typeface="Calibri" pitchFamily="34" charset="0"/>
              </a:rPr>
              <a:t>Thursh</a:t>
            </a:r>
            <a:endParaRPr lang="en-GB" sz="1800" dirty="0">
              <a:latin typeface="Calibri" pitchFamily="34" charset="0"/>
            </a:endParaRPr>
          </a:p>
        </p:txBody>
      </p:sp>
      <p:sp>
        <p:nvSpPr>
          <p:cNvPr id="31" name="Curved Left Arrow 30"/>
          <p:cNvSpPr/>
          <p:nvPr/>
        </p:nvSpPr>
        <p:spPr>
          <a:xfrm>
            <a:off x="7668344" y="4077072"/>
            <a:ext cx="504056"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2" name="Curved Right Arrow 31"/>
          <p:cNvSpPr/>
          <p:nvPr/>
        </p:nvSpPr>
        <p:spPr>
          <a:xfrm>
            <a:off x="6372200" y="4653136"/>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3" name="TextBox 9"/>
          <p:cNvSpPr txBox="1">
            <a:spLocks noChangeArrowheads="1"/>
          </p:cNvSpPr>
          <p:nvPr/>
        </p:nvSpPr>
        <p:spPr bwMode="auto">
          <a:xfrm>
            <a:off x="1115616" y="4869160"/>
            <a:ext cx="1366838" cy="369332"/>
          </a:xfrm>
          <a:prstGeom prst="rect">
            <a:avLst/>
          </a:prstGeom>
          <a:noFill/>
          <a:ln w="9525">
            <a:noFill/>
            <a:miter lim="800000"/>
            <a:headEnd/>
            <a:tailEnd/>
          </a:ln>
        </p:spPr>
        <p:txBody>
          <a:bodyPr>
            <a:spAutoFit/>
          </a:bodyPr>
          <a:lstStyle/>
          <a:p>
            <a:r>
              <a:rPr lang="en-GB" sz="1800" dirty="0">
                <a:latin typeface="Calibri" pitchFamily="34" charset="0"/>
              </a:rPr>
              <a:t>Diarrhoea</a:t>
            </a:r>
          </a:p>
        </p:txBody>
      </p:sp>
      <p:sp>
        <p:nvSpPr>
          <p:cNvPr id="34" name="Curved Right Arrow 33"/>
          <p:cNvSpPr/>
          <p:nvPr/>
        </p:nvSpPr>
        <p:spPr>
          <a:xfrm>
            <a:off x="683568" y="4437112"/>
            <a:ext cx="432048"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971600" y="332656"/>
            <a:ext cx="7886700" cy="1325563"/>
          </a:xfrm>
        </p:spPr>
        <p:txBody>
          <a:bodyPr>
            <a:normAutofit/>
          </a:bodyPr>
          <a:lstStyle/>
          <a:p>
            <a:pPr eaLnBrk="1" hangingPunct="1"/>
            <a:r>
              <a:rPr lang="en-GB" sz="4000" dirty="0"/>
              <a:t>Drug physiology</a:t>
            </a:r>
          </a:p>
        </p:txBody>
      </p:sp>
      <p:sp>
        <p:nvSpPr>
          <p:cNvPr id="53250" name="Content Placeholder 2"/>
          <p:cNvSpPr>
            <a:spLocks noGrp="1"/>
          </p:cNvSpPr>
          <p:nvPr>
            <p:ph idx="1"/>
          </p:nvPr>
        </p:nvSpPr>
        <p:spPr/>
        <p:txBody>
          <a:bodyPr>
            <a:normAutofit/>
          </a:bodyPr>
          <a:lstStyle/>
          <a:p>
            <a:pPr eaLnBrk="1" hangingPunct="1"/>
            <a:r>
              <a:rPr lang="en-GB" dirty="0"/>
              <a:t>Frail elderly patients more vulnerable because their physiology is altered</a:t>
            </a:r>
          </a:p>
          <a:p>
            <a:pPr eaLnBrk="1" hangingPunct="1"/>
            <a:endParaRPr lang="en-GB" dirty="0"/>
          </a:p>
          <a:p>
            <a:pPr eaLnBrk="1" hangingPunct="1"/>
            <a:r>
              <a:rPr lang="en-GB" dirty="0"/>
              <a:t>Absorption </a:t>
            </a:r>
          </a:p>
          <a:p>
            <a:pPr eaLnBrk="1" hangingPunct="1"/>
            <a:r>
              <a:rPr lang="en-GB" dirty="0"/>
              <a:t>Distribution</a:t>
            </a:r>
          </a:p>
          <a:p>
            <a:pPr eaLnBrk="1" hangingPunct="1"/>
            <a:r>
              <a:rPr lang="en-GB" dirty="0"/>
              <a:t>Metabolism</a:t>
            </a:r>
          </a:p>
          <a:p>
            <a:pPr eaLnBrk="1" hangingPunct="1"/>
            <a:r>
              <a:rPr lang="en-GB" dirty="0"/>
              <a:t>Elimination</a:t>
            </a:r>
          </a:p>
          <a:p>
            <a:pPr eaLnBrk="1" hangingPunct="1"/>
            <a:endParaRPr lang="en-GB"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774" t="26441" r="15869" b="8850"/>
          <a:stretch/>
        </p:blipFill>
        <p:spPr>
          <a:xfrm>
            <a:off x="2483768" y="3861048"/>
            <a:ext cx="4032448" cy="29523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3600" dirty="0"/>
              <a:t>More practical tips about medications</a:t>
            </a:r>
          </a:p>
        </p:txBody>
      </p:sp>
      <p:sp>
        <p:nvSpPr>
          <p:cNvPr id="55298" name="Content Placeholder 2"/>
          <p:cNvSpPr>
            <a:spLocks noGrp="1"/>
          </p:cNvSpPr>
          <p:nvPr>
            <p:ph idx="1"/>
          </p:nvPr>
        </p:nvSpPr>
        <p:spPr>
          <a:xfrm>
            <a:off x="755576" y="2276872"/>
            <a:ext cx="7332400" cy="3835623"/>
          </a:xfrm>
        </p:spPr>
        <p:txBody>
          <a:bodyPr/>
          <a:lstStyle/>
          <a:p>
            <a:pPr eaLnBrk="1" hangingPunct="1">
              <a:buFont typeface="Arial" charset="0"/>
              <a:buNone/>
            </a:pPr>
            <a:r>
              <a:rPr lang="en-GB" dirty="0"/>
              <a:t>Which drugs cause....</a:t>
            </a:r>
          </a:p>
          <a:p>
            <a:pPr eaLnBrk="1" hangingPunct="1"/>
            <a:endParaRPr lang="en-GB" dirty="0"/>
          </a:p>
          <a:p>
            <a:pPr eaLnBrk="1" hangingPunct="1"/>
            <a:r>
              <a:rPr lang="en-GB" dirty="0"/>
              <a:t>Urinary retention</a:t>
            </a:r>
          </a:p>
          <a:p>
            <a:pPr eaLnBrk="1" hangingPunct="1"/>
            <a:r>
              <a:rPr lang="en-GB" dirty="0"/>
              <a:t>Constipation</a:t>
            </a:r>
          </a:p>
          <a:p>
            <a:pPr eaLnBrk="1" hangingPunct="1"/>
            <a:r>
              <a:rPr lang="en-GB" dirty="0"/>
              <a:t>Diarrhoea</a:t>
            </a:r>
          </a:p>
          <a:p>
            <a:pPr eaLnBrk="1" hangingPunct="1"/>
            <a:r>
              <a:rPr lang="en-GB" dirty="0"/>
              <a:t>Urinary incontinence</a:t>
            </a:r>
          </a:p>
          <a:p>
            <a:pPr eaLnBrk="1" hangingPunct="1"/>
            <a:endParaRPr lang="en-GB" dirty="0"/>
          </a:p>
          <a:p>
            <a:pPr marL="2743200" lvl="8" indent="0">
              <a:buNone/>
            </a:pPr>
            <a:r>
              <a:rPr lang="en-GB" sz="2400" dirty="0"/>
              <a:t>…and why?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a:bodyPr>
          <a:lstStyle/>
          <a:p>
            <a:pPr eaLnBrk="1" hangingPunct="1"/>
            <a:r>
              <a:rPr lang="en-GB" sz="4000" dirty="0"/>
              <a:t>Drugs that cause urinary retention</a:t>
            </a:r>
          </a:p>
        </p:txBody>
      </p:sp>
      <p:sp>
        <p:nvSpPr>
          <p:cNvPr id="3" name="Content Placeholder 2"/>
          <p:cNvSpPr>
            <a:spLocks noGrp="1"/>
          </p:cNvSpPr>
          <p:nvPr>
            <p:ph idx="1"/>
          </p:nvPr>
        </p:nvSpPr>
        <p:spPr>
          <a:xfrm>
            <a:off x="840000" y="1825624"/>
            <a:ext cx="8196496" cy="4843735"/>
          </a:xfrm>
        </p:spPr>
        <p:txBody>
          <a:bodyPr rtlCol="0">
            <a:normAutofit fontScale="40000" lnSpcReduction="20000"/>
          </a:bodyPr>
          <a:lstStyle/>
          <a:p>
            <a:pPr marL="0" indent="0" eaLnBrk="1" fontAlgn="auto" hangingPunct="1">
              <a:spcAft>
                <a:spcPts val="0"/>
              </a:spcAft>
              <a:buFont typeface="Arial" panose="020B0604020202020204" pitchFamily="34" charset="0"/>
              <a:buNone/>
              <a:defRPr/>
            </a:pPr>
            <a:r>
              <a:rPr lang="en-GB" sz="5000" b="1" u="sng" dirty="0">
                <a:solidFill>
                  <a:schemeClr val="tx1"/>
                </a:solidFill>
              </a:rPr>
              <a:t>Decreasing the force of the bladder detrusor contractions</a:t>
            </a:r>
          </a:p>
          <a:p>
            <a:pPr marL="0" indent="0" eaLnBrk="1" fontAlgn="auto" hangingPunct="1">
              <a:spcAft>
                <a:spcPts val="0"/>
              </a:spcAft>
              <a:buFont typeface="Arial" panose="020B0604020202020204" pitchFamily="34" charset="0"/>
              <a:buNone/>
              <a:defRPr/>
            </a:pPr>
            <a:endParaRPr lang="en-GB" sz="5000" b="1" u="sng" dirty="0"/>
          </a:p>
          <a:p>
            <a:pPr lvl="1">
              <a:defRPr/>
            </a:pPr>
            <a:r>
              <a:rPr lang="en-GB" sz="4600" dirty="0" err="1"/>
              <a:t>Antimuscarinics</a:t>
            </a:r>
            <a:r>
              <a:rPr lang="en-GB" sz="4600" b="1" dirty="0"/>
              <a:t> - </a:t>
            </a:r>
            <a:r>
              <a:rPr lang="en-GB" sz="4600" b="1" dirty="0">
                <a:solidFill>
                  <a:schemeClr val="accent6">
                    <a:lumMod val="60000"/>
                    <a:lumOff val="40000"/>
                  </a:schemeClr>
                </a:solidFill>
              </a:rPr>
              <a:t>Tiotropium</a:t>
            </a:r>
            <a:r>
              <a:rPr lang="en-GB" sz="4600" dirty="0"/>
              <a:t> and </a:t>
            </a:r>
            <a:r>
              <a:rPr lang="en-GB" sz="4600" b="1" dirty="0"/>
              <a:t>ipratropium</a:t>
            </a:r>
            <a:r>
              <a:rPr lang="en-GB" sz="4600" dirty="0"/>
              <a:t>. </a:t>
            </a:r>
            <a:r>
              <a:rPr lang="en-GB" sz="4600" b="1" dirty="0" err="1">
                <a:solidFill>
                  <a:schemeClr val="accent6">
                    <a:lumMod val="60000"/>
                    <a:lumOff val="40000"/>
                  </a:schemeClr>
                </a:solidFill>
              </a:rPr>
              <a:t>Solifenacin</a:t>
            </a:r>
            <a:r>
              <a:rPr lang="en-GB" sz="4600" dirty="0"/>
              <a:t>.</a:t>
            </a:r>
          </a:p>
          <a:p>
            <a:pPr lvl="1">
              <a:defRPr/>
            </a:pPr>
            <a:r>
              <a:rPr lang="en-GB" sz="4600" dirty="0"/>
              <a:t>Antipsychotics</a:t>
            </a:r>
            <a:r>
              <a:rPr lang="en-GB" sz="4600" b="1" dirty="0"/>
              <a:t> – </a:t>
            </a:r>
            <a:r>
              <a:rPr lang="en-GB" sz="4600" b="1" dirty="0">
                <a:solidFill>
                  <a:schemeClr val="accent6">
                    <a:lumMod val="60000"/>
                    <a:lumOff val="40000"/>
                  </a:schemeClr>
                </a:solidFill>
              </a:rPr>
              <a:t>chlorpromazine</a:t>
            </a:r>
            <a:r>
              <a:rPr lang="en-GB" sz="4600" dirty="0"/>
              <a:t>, </a:t>
            </a:r>
            <a:r>
              <a:rPr lang="en-GB" sz="4600" b="1" dirty="0">
                <a:solidFill>
                  <a:schemeClr val="accent6">
                    <a:lumMod val="60000"/>
                    <a:lumOff val="40000"/>
                  </a:schemeClr>
                </a:solidFill>
              </a:rPr>
              <a:t>clozapine</a:t>
            </a:r>
            <a:r>
              <a:rPr lang="en-GB" sz="4600" dirty="0"/>
              <a:t>, </a:t>
            </a:r>
            <a:r>
              <a:rPr lang="en-GB" sz="4600" b="1" dirty="0">
                <a:solidFill>
                  <a:schemeClr val="accent6">
                    <a:lumMod val="60000"/>
                    <a:lumOff val="40000"/>
                  </a:schemeClr>
                </a:solidFill>
              </a:rPr>
              <a:t>risperidone</a:t>
            </a:r>
          </a:p>
          <a:p>
            <a:pPr lvl="1">
              <a:defRPr/>
            </a:pPr>
            <a:r>
              <a:rPr lang="en-GB" sz="4600" dirty="0"/>
              <a:t>Antihistamines</a:t>
            </a:r>
            <a:r>
              <a:rPr lang="en-GB" sz="4600" b="1" dirty="0"/>
              <a:t> - </a:t>
            </a:r>
            <a:r>
              <a:rPr lang="en-GB" sz="4600" b="1" dirty="0" err="1">
                <a:solidFill>
                  <a:schemeClr val="accent6">
                    <a:lumMod val="60000"/>
                    <a:lumOff val="40000"/>
                  </a:schemeClr>
                </a:solidFill>
              </a:rPr>
              <a:t>chlorphenamine</a:t>
            </a:r>
            <a:endParaRPr lang="en-GB" sz="4600" b="1" dirty="0">
              <a:solidFill>
                <a:schemeClr val="accent6">
                  <a:lumMod val="60000"/>
                  <a:lumOff val="40000"/>
                </a:schemeClr>
              </a:solidFill>
            </a:endParaRPr>
          </a:p>
          <a:p>
            <a:pPr marL="0" indent="0" eaLnBrk="1" fontAlgn="auto" hangingPunct="1">
              <a:spcAft>
                <a:spcPts val="0"/>
              </a:spcAft>
              <a:buNone/>
              <a:defRPr/>
            </a:pPr>
            <a:endParaRPr lang="en-GB" sz="5000" dirty="0">
              <a:solidFill>
                <a:schemeClr val="accent6">
                  <a:lumMod val="60000"/>
                  <a:lumOff val="40000"/>
                </a:schemeClr>
              </a:solidFill>
            </a:endParaRPr>
          </a:p>
          <a:p>
            <a:pPr marL="0" indent="0" eaLnBrk="1" fontAlgn="auto" hangingPunct="1">
              <a:spcAft>
                <a:spcPts val="0"/>
              </a:spcAft>
              <a:buFont typeface="Arial" panose="020B0604020202020204" pitchFamily="34" charset="0"/>
              <a:buNone/>
              <a:defRPr/>
            </a:pPr>
            <a:r>
              <a:rPr lang="en-GB" sz="5000" b="1" u="sng" dirty="0">
                <a:solidFill>
                  <a:schemeClr val="tx1"/>
                </a:solidFill>
              </a:rPr>
              <a:t>Inducing smooth muscle relaxation</a:t>
            </a:r>
          </a:p>
          <a:p>
            <a:pPr marL="0" indent="0" eaLnBrk="1" fontAlgn="auto" hangingPunct="1">
              <a:spcAft>
                <a:spcPts val="0"/>
              </a:spcAft>
              <a:buFont typeface="Arial" panose="020B0604020202020204" pitchFamily="34" charset="0"/>
              <a:buNone/>
              <a:defRPr/>
            </a:pPr>
            <a:endParaRPr lang="en-GB" sz="5000" b="1" u="sng" dirty="0"/>
          </a:p>
          <a:p>
            <a:pPr lvl="1">
              <a:defRPr/>
            </a:pPr>
            <a:r>
              <a:rPr lang="en-GB" sz="4600" dirty="0"/>
              <a:t>Benzodiazepines</a:t>
            </a:r>
            <a:r>
              <a:rPr lang="en-GB" sz="4600" b="1" dirty="0"/>
              <a:t> – </a:t>
            </a:r>
            <a:r>
              <a:rPr lang="en-GB" sz="4600" b="1" dirty="0" err="1">
                <a:solidFill>
                  <a:schemeClr val="accent6">
                    <a:lumMod val="60000"/>
                    <a:lumOff val="40000"/>
                  </a:schemeClr>
                </a:solidFill>
              </a:rPr>
              <a:t>Diazapam</a:t>
            </a:r>
            <a:r>
              <a:rPr lang="en-GB" sz="4600" dirty="0"/>
              <a:t>, </a:t>
            </a:r>
            <a:r>
              <a:rPr lang="en-GB" sz="4600" b="1" dirty="0" err="1">
                <a:solidFill>
                  <a:schemeClr val="accent6">
                    <a:lumMod val="60000"/>
                    <a:lumOff val="40000"/>
                  </a:schemeClr>
                </a:solidFill>
              </a:rPr>
              <a:t>lorazapm</a:t>
            </a:r>
            <a:endParaRPr lang="en-GB" sz="4600" b="1" dirty="0">
              <a:solidFill>
                <a:schemeClr val="accent6">
                  <a:lumMod val="60000"/>
                  <a:lumOff val="40000"/>
                </a:schemeClr>
              </a:solidFill>
            </a:endParaRPr>
          </a:p>
          <a:p>
            <a:pPr lvl="1">
              <a:defRPr/>
            </a:pPr>
            <a:r>
              <a:rPr lang="en-GB" sz="4600" dirty="0"/>
              <a:t>Beta-adrenoceptor antagonists</a:t>
            </a:r>
            <a:r>
              <a:rPr lang="en-GB" sz="4600" b="1" dirty="0"/>
              <a:t> – </a:t>
            </a:r>
            <a:r>
              <a:rPr lang="en-GB" sz="4600" b="1" dirty="0">
                <a:solidFill>
                  <a:schemeClr val="accent6">
                    <a:lumMod val="60000"/>
                    <a:lumOff val="40000"/>
                  </a:schemeClr>
                </a:solidFill>
              </a:rPr>
              <a:t>propranolol</a:t>
            </a:r>
            <a:r>
              <a:rPr lang="en-GB" sz="4600" dirty="0"/>
              <a:t>, </a:t>
            </a:r>
            <a:r>
              <a:rPr lang="en-GB" sz="4600" b="1" dirty="0" err="1">
                <a:solidFill>
                  <a:schemeClr val="accent6">
                    <a:lumMod val="60000"/>
                    <a:lumOff val="40000"/>
                  </a:schemeClr>
                </a:solidFill>
              </a:rPr>
              <a:t>carvidolol</a:t>
            </a:r>
            <a:endParaRPr lang="en-GB" sz="4600" b="1" dirty="0">
              <a:solidFill>
                <a:schemeClr val="accent6">
                  <a:lumMod val="60000"/>
                  <a:lumOff val="40000"/>
                </a:schemeClr>
              </a:solidFill>
            </a:endParaRPr>
          </a:p>
          <a:p>
            <a:pPr marL="0" indent="0" eaLnBrk="1" fontAlgn="auto" hangingPunct="1">
              <a:spcAft>
                <a:spcPts val="0"/>
              </a:spcAft>
              <a:buFont typeface="Arial" panose="020B0604020202020204" pitchFamily="34" charset="0"/>
              <a:buNone/>
              <a:defRPr/>
            </a:pPr>
            <a:r>
              <a:rPr lang="en-GB" sz="5000" dirty="0"/>
              <a:t> </a:t>
            </a:r>
          </a:p>
          <a:p>
            <a:pPr marL="0" indent="0" eaLnBrk="1" fontAlgn="auto" hangingPunct="1">
              <a:spcAft>
                <a:spcPts val="0"/>
              </a:spcAft>
              <a:buFont typeface="Arial" panose="020B0604020202020204" pitchFamily="34" charset="0"/>
              <a:buNone/>
              <a:defRPr/>
            </a:pPr>
            <a:r>
              <a:rPr lang="en-GB" sz="5000" b="1" u="sng" dirty="0">
                <a:solidFill>
                  <a:schemeClr val="tx1"/>
                </a:solidFill>
              </a:rPr>
              <a:t>Inhibition of prostaglandin-mediated smooth muscle contraction</a:t>
            </a:r>
          </a:p>
          <a:p>
            <a:pPr marL="0" indent="0" eaLnBrk="1" fontAlgn="auto" hangingPunct="1">
              <a:spcAft>
                <a:spcPts val="0"/>
              </a:spcAft>
              <a:buFont typeface="Arial" panose="020B0604020202020204" pitchFamily="34" charset="0"/>
              <a:buNone/>
              <a:defRPr/>
            </a:pPr>
            <a:endParaRPr lang="en-GB" sz="5000" b="1" u="sng" dirty="0"/>
          </a:p>
          <a:p>
            <a:pPr lvl="1">
              <a:defRPr/>
            </a:pPr>
            <a:r>
              <a:rPr lang="en-GB" sz="4600" dirty="0"/>
              <a:t>NSAIDS</a:t>
            </a:r>
            <a:r>
              <a:rPr lang="en-GB" sz="4600" b="1" dirty="0"/>
              <a:t> – </a:t>
            </a:r>
            <a:r>
              <a:rPr lang="en-GB" sz="4600" b="1" dirty="0">
                <a:solidFill>
                  <a:schemeClr val="accent6">
                    <a:lumMod val="60000"/>
                    <a:lumOff val="40000"/>
                  </a:schemeClr>
                </a:solidFill>
              </a:rPr>
              <a:t>diclofenac</a:t>
            </a:r>
            <a:r>
              <a:rPr lang="en-GB" sz="4600" dirty="0"/>
              <a:t>, </a:t>
            </a:r>
            <a:r>
              <a:rPr lang="en-GB" sz="4600" b="1" dirty="0">
                <a:solidFill>
                  <a:schemeClr val="accent6">
                    <a:lumMod val="60000"/>
                    <a:lumOff val="40000"/>
                  </a:schemeClr>
                </a:solidFill>
              </a:rPr>
              <a:t>ibuprofen</a:t>
            </a:r>
            <a:r>
              <a:rPr lang="en-GB" sz="4600" dirty="0"/>
              <a:t>. Not aspirin</a:t>
            </a:r>
            <a:br>
              <a:rPr lang="en-GB" dirty="0"/>
            </a:br>
            <a:endParaRPr lang="en-GB" dirty="0"/>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a:xfrm>
            <a:off x="788988" y="620812"/>
            <a:ext cx="7057156" cy="1007963"/>
          </a:xfrm>
        </p:spPr>
        <p:txBody>
          <a:bodyPr>
            <a:normAutofit/>
          </a:bodyPr>
          <a:lstStyle/>
          <a:p>
            <a:pPr algn="l" eaLnBrk="1" hangingPunct="1"/>
            <a:r>
              <a:rPr lang="en-GB" sz="4000" dirty="0"/>
              <a:t>Drugs that cause constipation</a:t>
            </a:r>
          </a:p>
        </p:txBody>
      </p:sp>
      <p:sp>
        <p:nvSpPr>
          <p:cNvPr id="3" name="Subtitle 2"/>
          <p:cNvSpPr>
            <a:spLocks noGrp="1"/>
          </p:cNvSpPr>
          <p:nvPr>
            <p:ph type="subTitle" idx="1"/>
          </p:nvPr>
        </p:nvSpPr>
        <p:spPr>
          <a:xfrm>
            <a:off x="683568" y="2204864"/>
            <a:ext cx="7959476" cy="3816449"/>
          </a:xfrm>
        </p:spPr>
        <p:txBody>
          <a:bodyPr rtlCol="0">
            <a:noAutofit/>
          </a:bodyPr>
          <a:lstStyle/>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Opioid analgesics </a:t>
            </a:r>
            <a:r>
              <a:rPr lang="en-GB" b="1" dirty="0">
                <a:solidFill>
                  <a:schemeClr val="tx1"/>
                </a:solidFill>
                <a:latin typeface="+mn-lt"/>
                <a:cs typeface="Calibri" panose="020F0502020204030204" pitchFamily="34" charset="0"/>
              </a:rPr>
              <a:t>– </a:t>
            </a:r>
            <a:r>
              <a:rPr lang="en-GB" b="1" dirty="0">
                <a:solidFill>
                  <a:schemeClr val="accent6">
                    <a:lumMod val="60000"/>
                    <a:lumOff val="40000"/>
                  </a:schemeClr>
                </a:solidFill>
                <a:latin typeface="+mn-lt"/>
                <a:cs typeface="Calibri" panose="020F0502020204030204" pitchFamily="34" charset="0"/>
              </a:rPr>
              <a:t>MST</a:t>
            </a:r>
            <a:r>
              <a:rPr lang="en-GB" dirty="0">
                <a:solidFill>
                  <a:schemeClr val="tx1"/>
                </a:solidFill>
                <a:latin typeface="+mn-lt"/>
                <a:cs typeface="Calibri" panose="020F0502020204030204" pitchFamily="34" charset="0"/>
              </a:rPr>
              <a:t>, </a:t>
            </a:r>
            <a:r>
              <a:rPr lang="en-GB" b="1" dirty="0" err="1">
                <a:solidFill>
                  <a:schemeClr val="accent6">
                    <a:lumMod val="60000"/>
                    <a:lumOff val="40000"/>
                  </a:schemeClr>
                </a:solidFill>
                <a:latin typeface="+mn-lt"/>
                <a:cs typeface="Calibri" panose="020F0502020204030204" pitchFamily="34" charset="0"/>
              </a:rPr>
              <a:t>Oramorph</a:t>
            </a:r>
            <a:r>
              <a:rPr lang="en-GB" dirty="0">
                <a:solidFill>
                  <a:schemeClr val="tx1"/>
                </a:solidFill>
                <a:latin typeface="+mn-lt"/>
                <a:cs typeface="Calibri" panose="020F0502020204030204" pitchFamily="34" charset="0"/>
              </a:rPr>
              <a:t>, </a:t>
            </a:r>
            <a:r>
              <a:rPr lang="en-GB" b="1" dirty="0">
                <a:solidFill>
                  <a:schemeClr val="accent6">
                    <a:lumMod val="60000"/>
                    <a:lumOff val="40000"/>
                  </a:schemeClr>
                </a:solidFill>
                <a:latin typeface="+mn-lt"/>
                <a:cs typeface="Calibri" panose="020F0502020204030204" pitchFamily="34" charset="0"/>
              </a:rPr>
              <a:t>tramadol</a:t>
            </a:r>
            <a:r>
              <a:rPr lang="en-GB" dirty="0">
                <a:solidFill>
                  <a:schemeClr val="tx1"/>
                </a:solidFill>
                <a:latin typeface="+mn-lt"/>
                <a:cs typeface="Calibri" panose="020F0502020204030204" pitchFamily="34" charset="0"/>
              </a:rPr>
              <a:t> </a:t>
            </a:r>
          </a:p>
          <a:p>
            <a:pPr marL="285750" indent="-285750" algn="l" eaLnBrk="1" fontAlgn="auto" hangingPunct="1">
              <a:spcAft>
                <a:spcPts val="0"/>
              </a:spcAft>
              <a:buFont typeface="Arial" panose="020B0604020202020204" pitchFamily="34" charset="0"/>
              <a:buChar char="•"/>
              <a:defRPr/>
            </a:pPr>
            <a:r>
              <a:rPr lang="en-GB" dirty="0">
                <a:solidFill>
                  <a:schemeClr val="accent6">
                    <a:lumMod val="60000"/>
                    <a:lumOff val="40000"/>
                  </a:schemeClr>
                </a:solidFill>
                <a:latin typeface="+mn-lt"/>
                <a:cs typeface="Calibri" panose="020F0502020204030204" pitchFamily="34" charset="0"/>
              </a:rPr>
              <a:t>NSAIDS</a:t>
            </a:r>
            <a:r>
              <a:rPr lang="en-GB" b="1" dirty="0">
                <a:solidFill>
                  <a:schemeClr val="tx1"/>
                </a:solidFill>
                <a:latin typeface="+mn-lt"/>
                <a:cs typeface="Calibri" panose="020F0502020204030204" pitchFamily="34" charset="0"/>
              </a:rPr>
              <a:t>– Ibuprofen</a:t>
            </a:r>
            <a:r>
              <a:rPr lang="en-GB" dirty="0">
                <a:solidFill>
                  <a:schemeClr val="tx1"/>
                </a:solidFill>
                <a:latin typeface="+mn-lt"/>
                <a:cs typeface="Calibri" panose="020F0502020204030204" pitchFamily="34" charset="0"/>
              </a:rPr>
              <a:t>, </a:t>
            </a:r>
            <a:r>
              <a:rPr lang="en-GB" b="1" dirty="0">
                <a:solidFill>
                  <a:schemeClr val="tx1"/>
                </a:solidFill>
                <a:latin typeface="+mn-lt"/>
                <a:cs typeface="Calibri" panose="020F0502020204030204" pitchFamily="34" charset="0"/>
              </a:rPr>
              <a:t>diclofenac</a:t>
            </a:r>
            <a:r>
              <a:rPr lang="en-GB" dirty="0">
                <a:solidFill>
                  <a:schemeClr val="tx1"/>
                </a:solidFill>
                <a:latin typeface="+mn-lt"/>
                <a:cs typeface="Calibri" panose="020F0502020204030204" pitchFamily="34" charset="0"/>
              </a:rPr>
              <a:t> </a:t>
            </a: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Antacids</a:t>
            </a:r>
            <a:r>
              <a:rPr lang="en-GB" b="1" dirty="0">
                <a:solidFill>
                  <a:schemeClr val="tx1"/>
                </a:solidFill>
                <a:latin typeface="+mn-lt"/>
                <a:cs typeface="Calibri" panose="020F0502020204030204" pitchFamily="34" charset="0"/>
              </a:rPr>
              <a:t> – </a:t>
            </a:r>
            <a:r>
              <a:rPr lang="en-GB" b="1" dirty="0">
                <a:solidFill>
                  <a:schemeClr val="accent6">
                    <a:lumMod val="60000"/>
                    <a:lumOff val="40000"/>
                  </a:schemeClr>
                </a:solidFill>
                <a:latin typeface="+mn-lt"/>
                <a:cs typeface="Calibri" panose="020F0502020204030204" pitchFamily="34" charset="0"/>
              </a:rPr>
              <a:t>sucralfate</a:t>
            </a:r>
            <a:r>
              <a:rPr lang="en-GB" dirty="0">
                <a:solidFill>
                  <a:schemeClr val="tx1"/>
                </a:solidFill>
                <a:latin typeface="+mn-lt"/>
                <a:cs typeface="Calibri" panose="020F0502020204030204" pitchFamily="34" charset="0"/>
              </a:rPr>
              <a:t>, </a:t>
            </a:r>
            <a:endParaRPr lang="en-GB" b="1" dirty="0">
              <a:solidFill>
                <a:schemeClr val="tx1"/>
              </a:solidFill>
              <a:latin typeface="+mn-lt"/>
              <a:cs typeface="Calibri" panose="020F0502020204030204" pitchFamily="34" charset="0"/>
            </a:endParaRP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Anticholinergic effects </a:t>
            </a:r>
            <a:r>
              <a:rPr lang="en-GB" b="1" dirty="0">
                <a:solidFill>
                  <a:schemeClr val="tx1"/>
                </a:solidFill>
                <a:latin typeface="+mn-lt"/>
                <a:cs typeface="Calibri" panose="020F0502020204030204" pitchFamily="34" charset="0"/>
              </a:rPr>
              <a:t>– PD medications</a:t>
            </a:r>
            <a:r>
              <a:rPr lang="en-GB" dirty="0">
                <a:solidFill>
                  <a:schemeClr val="tx1"/>
                </a:solidFill>
                <a:latin typeface="+mn-lt"/>
                <a:cs typeface="Calibri" panose="020F0502020204030204" pitchFamily="34" charset="0"/>
              </a:rPr>
              <a:t>, </a:t>
            </a:r>
            <a:r>
              <a:rPr lang="en-GB" b="1" dirty="0" err="1">
                <a:solidFill>
                  <a:schemeClr val="tx1"/>
                </a:solidFill>
                <a:latin typeface="+mn-lt"/>
                <a:cs typeface="Calibri" panose="020F0502020204030204" pitchFamily="34" charset="0"/>
              </a:rPr>
              <a:t>antypschyotocs</a:t>
            </a:r>
            <a:r>
              <a:rPr lang="en-GB" dirty="0">
                <a:solidFill>
                  <a:schemeClr val="tx1"/>
                </a:solidFill>
                <a:latin typeface="+mn-lt"/>
                <a:cs typeface="Calibri" panose="020F0502020204030204" pitchFamily="34" charset="0"/>
              </a:rPr>
              <a:t> </a:t>
            </a: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Calcium-channel blockers </a:t>
            </a:r>
            <a:r>
              <a:rPr lang="en-GB" b="1" dirty="0">
                <a:solidFill>
                  <a:schemeClr val="tx1"/>
                </a:solidFill>
                <a:latin typeface="+mn-lt"/>
                <a:cs typeface="Calibri" panose="020F0502020204030204" pitchFamily="34" charset="0"/>
              </a:rPr>
              <a:t>– </a:t>
            </a:r>
            <a:r>
              <a:rPr lang="en-GB" b="1" dirty="0" err="1">
                <a:solidFill>
                  <a:schemeClr val="accent6">
                    <a:lumMod val="60000"/>
                    <a:lumOff val="40000"/>
                  </a:schemeClr>
                </a:solidFill>
                <a:latin typeface="+mn-lt"/>
                <a:cs typeface="Calibri" panose="020F0502020204030204" pitchFamily="34" charset="0"/>
              </a:rPr>
              <a:t>Amilodipine</a:t>
            </a:r>
            <a:r>
              <a:rPr lang="en-GB" dirty="0">
                <a:solidFill>
                  <a:schemeClr val="tx1"/>
                </a:solidFill>
                <a:latin typeface="+mn-lt"/>
                <a:cs typeface="Calibri" panose="020F0502020204030204" pitchFamily="34" charset="0"/>
              </a:rPr>
              <a:t>, </a:t>
            </a:r>
            <a:r>
              <a:rPr lang="en-GB" b="1" dirty="0">
                <a:solidFill>
                  <a:schemeClr val="accent6">
                    <a:lumMod val="60000"/>
                    <a:lumOff val="40000"/>
                  </a:schemeClr>
                </a:solidFill>
                <a:latin typeface="+mn-lt"/>
                <a:cs typeface="Calibri" panose="020F0502020204030204" pitchFamily="34" charset="0"/>
              </a:rPr>
              <a:t>verapamil</a:t>
            </a:r>
            <a:r>
              <a:rPr lang="en-GB" dirty="0">
                <a:solidFill>
                  <a:schemeClr val="tx1"/>
                </a:solidFill>
                <a:latin typeface="+mn-lt"/>
                <a:cs typeface="Calibri" panose="020F0502020204030204" pitchFamily="34" charset="0"/>
              </a:rPr>
              <a:t>, </a:t>
            </a:r>
            <a:r>
              <a:rPr lang="en-GB" b="1" dirty="0" err="1">
                <a:solidFill>
                  <a:schemeClr val="accent6">
                    <a:lumMod val="60000"/>
                    <a:lumOff val="40000"/>
                  </a:schemeClr>
                </a:solidFill>
                <a:latin typeface="+mn-lt"/>
                <a:cs typeface="Calibri" panose="020F0502020204030204" pitchFamily="34" charset="0"/>
              </a:rPr>
              <a:t>nifedipine</a:t>
            </a:r>
            <a:endParaRPr lang="en-GB" b="1" dirty="0">
              <a:solidFill>
                <a:schemeClr val="accent6">
                  <a:lumMod val="60000"/>
                  <a:lumOff val="40000"/>
                </a:schemeClr>
              </a:solidFill>
              <a:latin typeface="+mn-lt"/>
              <a:cs typeface="Calibri" panose="020F0502020204030204" pitchFamily="34" charset="0"/>
            </a:endParaRP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Diuretics</a:t>
            </a:r>
            <a:r>
              <a:rPr lang="en-GB" b="1" dirty="0">
                <a:solidFill>
                  <a:schemeClr val="tx1"/>
                </a:solidFill>
                <a:latin typeface="+mn-lt"/>
                <a:cs typeface="Calibri" panose="020F0502020204030204" pitchFamily="34" charset="0"/>
              </a:rPr>
              <a:t> - </a:t>
            </a:r>
            <a:r>
              <a:rPr lang="en-GB" b="1" dirty="0">
                <a:solidFill>
                  <a:schemeClr val="accent6">
                    <a:lumMod val="60000"/>
                    <a:lumOff val="40000"/>
                  </a:schemeClr>
                </a:solidFill>
                <a:latin typeface="+mn-lt"/>
                <a:cs typeface="Calibri" panose="020F0502020204030204" pitchFamily="34" charset="0"/>
              </a:rPr>
              <a:t>furosemide</a:t>
            </a: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Iron</a:t>
            </a:r>
            <a:r>
              <a:rPr lang="en-GB" b="1" dirty="0">
                <a:solidFill>
                  <a:schemeClr val="tx1"/>
                </a:solidFill>
                <a:latin typeface="+mn-lt"/>
                <a:cs typeface="Calibri" panose="020F0502020204030204" pitchFamily="34" charset="0"/>
              </a:rPr>
              <a:t> – </a:t>
            </a:r>
            <a:r>
              <a:rPr lang="en-GB" b="1" dirty="0">
                <a:solidFill>
                  <a:schemeClr val="accent6">
                    <a:lumMod val="60000"/>
                    <a:lumOff val="40000"/>
                  </a:schemeClr>
                </a:solidFill>
                <a:latin typeface="+mn-lt"/>
                <a:cs typeface="Calibri" panose="020F0502020204030204" pitchFamily="34" charset="0"/>
              </a:rPr>
              <a:t>ferrous </a:t>
            </a:r>
            <a:r>
              <a:rPr lang="en-GB" b="1" dirty="0" err="1">
                <a:solidFill>
                  <a:schemeClr val="accent6">
                    <a:lumMod val="60000"/>
                    <a:lumOff val="40000"/>
                  </a:schemeClr>
                </a:solidFill>
                <a:latin typeface="+mn-lt"/>
                <a:cs typeface="Calibri" panose="020F0502020204030204" pitchFamily="34" charset="0"/>
              </a:rPr>
              <a:t>fumerate</a:t>
            </a:r>
            <a:r>
              <a:rPr lang="en-GB" b="1" dirty="0">
                <a:solidFill>
                  <a:schemeClr val="accent6">
                    <a:lumMod val="60000"/>
                    <a:lumOff val="40000"/>
                  </a:schemeClr>
                </a:solidFill>
                <a:latin typeface="+mn-lt"/>
                <a:cs typeface="Calibri" panose="020F0502020204030204" pitchFamily="34" charset="0"/>
              </a:rPr>
              <a:t> </a:t>
            </a:r>
            <a:r>
              <a:rPr lang="en-GB" dirty="0">
                <a:solidFill>
                  <a:schemeClr val="tx1"/>
                </a:solidFill>
                <a:latin typeface="+mn-lt"/>
                <a:cs typeface="Calibri" panose="020F0502020204030204" pitchFamily="34" charset="0"/>
              </a:rPr>
              <a:t>or sulphate</a:t>
            </a:r>
          </a:p>
          <a:p>
            <a:pPr marL="285750" indent="-285750" algn="l" eaLnBrk="1" fontAlgn="auto" hangingPunct="1">
              <a:spcAft>
                <a:spcPts val="0"/>
              </a:spcAft>
              <a:buFont typeface="Arial" panose="020B0604020202020204" pitchFamily="34" charset="0"/>
              <a:buChar char="•"/>
              <a:defRPr/>
            </a:pPr>
            <a:r>
              <a:rPr lang="en-GB" dirty="0">
                <a:solidFill>
                  <a:schemeClr val="tx1"/>
                </a:solidFill>
                <a:latin typeface="+mn-lt"/>
                <a:cs typeface="Calibri" panose="020F0502020204030204" pitchFamily="34" charset="0"/>
              </a:rPr>
              <a:t>5-HT</a:t>
            </a:r>
            <a:r>
              <a:rPr lang="en-GB" baseline="-25000" dirty="0">
                <a:solidFill>
                  <a:schemeClr val="tx1"/>
                </a:solidFill>
                <a:latin typeface="+mn-lt"/>
                <a:cs typeface="Calibri" panose="020F0502020204030204" pitchFamily="34" charset="0"/>
              </a:rPr>
              <a:t>3 </a:t>
            </a:r>
            <a:r>
              <a:rPr lang="en-GB" dirty="0">
                <a:solidFill>
                  <a:schemeClr val="tx1"/>
                </a:solidFill>
                <a:latin typeface="+mn-lt"/>
                <a:cs typeface="Calibri" panose="020F0502020204030204" pitchFamily="34" charset="0"/>
              </a:rPr>
              <a:t>-receptor antagonists </a:t>
            </a:r>
            <a:r>
              <a:rPr lang="en-GB" b="1" dirty="0">
                <a:solidFill>
                  <a:schemeClr val="tx1"/>
                </a:solidFill>
                <a:latin typeface="+mn-lt"/>
                <a:cs typeface="Calibri" panose="020F0502020204030204" pitchFamily="34" charset="0"/>
              </a:rPr>
              <a:t>– </a:t>
            </a:r>
            <a:r>
              <a:rPr lang="en-GB" b="1" dirty="0">
                <a:solidFill>
                  <a:schemeClr val="accent6">
                    <a:lumMod val="60000"/>
                    <a:lumOff val="40000"/>
                  </a:schemeClr>
                </a:solidFill>
                <a:latin typeface="+mn-lt"/>
                <a:cs typeface="Calibri" panose="020F0502020204030204" pitchFamily="34" charset="0"/>
              </a:rPr>
              <a:t>Ondansetron</a:t>
            </a:r>
            <a:r>
              <a:rPr lang="en-GB" dirty="0">
                <a:solidFill>
                  <a:schemeClr val="tx1"/>
                </a:solidFill>
                <a:latin typeface="+mn-lt"/>
                <a:cs typeface="Calibri" panose="020F0502020204030204" pitchFamily="34" charset="0"/>
              </a:rPr>
              <a:t>,</a:t>
            </a:r>
          </a:p>
          <a:p>
            <a:pPr eaLnBrk="1" fontAlgn="auto" hangingPunct="1">
              <a:spcAft>
                <a:spcPts val="0"/>
              </a:spcAft>
              <a:buFont typeface="Arial" panose="020B0604020202020204" pitchFamily="34" charset="0"/>
              <a:buNone/>
              <a:defRPr/>
            </a:pPr>
            <a:endParaRPr lang="en-GB"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GB"/>
              <a:t>Drugs that cause diarrhoea</a:t>
            </a:r>
          </a:p>
        </p:txBody>
      </p:sp>
      <p:sp>
        <p:nvSpPr>
          <p:cNvPr id="61442" name="Content Placeholder 2"/>
          <p:cNvSpPr>
            <a:spLocks noGrp="1"/>
          </p:cNvSpPr>
          <p:nvPr>
            <p:ph idx="1"/>
          </p:nvPr>
        </p:nvSpPr>
        <p:spPr>
          <a:xfrm>
            <a:off x="628650" y="1556792"/>
            <a:ext cx="7886700" cy="4620171"/>
          </a:xfrm>
        </p:spPr>
        <p:txBody>
          <a:bodyPr>
            <a:normAutofit fontScale="92500" lnSpcReduction="20000"/>
          </a:bodyPr>
          <a:lstStyle/>
          <a:p>
            <a:pPr eaLnBrk="1" hangingPunct="1">
              <a:lnSpc>
                <a:spcPct val="80000"/>
              </a:lnSpc>
              <a:buNone/>
            </a:pPr>
            <a:endParaRPr lang="en-GB" sz="2000" dirty="0">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Osmotic diarrhoea </a:t>
            </a:r>
            <a:r>
              <a:rPr lang="en-GB" sz="2000" b="1" dirty="0">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Artificial sweeteners</a:t>
            </a:r>
            <a:r>
              <a:rPr lang="en-GB" sz="2000" dirty="0">
                <a:cs typeface="Calibri" panose="020F0502020204030204" pitchFamily="34" charset="0"/>
              </a:rPr>
              <a:t>, Magnesium-containing 					  compounds e.g. </a:t>
            </a:r>
            <a:r>
              <a:rPr lang="en-GB" sz="2000" b="1" dirty="0">
                <a:solidFill>
                  <a:schemeClr val="accent6">
                    <a:lumMod val="60000"/>
                    <a:lumOff val="40000"/>
                  </a:schemeClr>
                </a:solidFill>
                <a:cs typeface="Calibri" panose="020F0502020204030204" pitchFamily="34" charset="0"/>
              </a:rPr>
              <a:t>Antacids</a:t>
            </a:r>
            <a:r>
              <a:rPr lang="en-GB" sz="2000" b="1" dirty="0">
                <a:cs typeface="Calibri" panose="020F0502020204030204" pitchFamily="34" charset="0"/>
              </a:rPr>
              <a:t>, </a:t>
            </a:r>
            <a:r>
              <a:rPr lang="en-GB" sz="2000" dirty="0" err="1">
                <a:cs typeface="Calibri" panose="020F0502020204030204" pitchFamily="34" charset="0"/>
              </a:rPr>
              <a:t>Mag</a:t>
            </a:r>
            <a:r>
              <a:rPr lang="en-GB" sz="2000" dirty="0">
                <a:cs typeface="Calibri" panose="020F0502020204030204" pitchFamily="34" charset="0"/>
              </a:rPr>
              <a:t> Sulphate</a:t>
            </a:r>
          </a:p>
          <a:p>
            <a:pPr eaLnBrk="1" hangingPunct="1">
              <a:lnSpc>
                <a:spcPct val="80000"/>
              </a:lnSpc>
            </a:pPr>
            <a:endParaRPr lang="en-GB" sz="2000" dirty="0">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Secretory</a:t>
            </a:r>
            <a:r>
              <a:rPr lang="en-GB" sz="2000" b="1" u="sng" dirty="0">
                <a:solidFill>
                  <a:schemeClr val="tx1"/>
                </a:solidFill>
                <a:cs typeface="Calibri" panose="020F0502020204030204" pitchFamily="34" charset="0"/>
              </a:rPr>
              <a:t> </a:t>
            </a:r>
            <a:r>
              <a:rPr lang="en-GB" sz="2000" u="sng" dirty="0">
                <a:solidFill>
                  <a:schemeClr val="tx1"/>
                </a:solidFill>
                <a:cs typeface="Calibri" panose="020F0502020204030204" pitchFamily="34" charset="0"/>
              </a:rPr>
              <a:t>diarrhoea </a:t>
            </a:r>
            <a:r>
              <a:rPr lang="en-GB" sz="2000" dirty="0">
                <a:solidFill>
                  <a:schemeClr val="tx1"/>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Digoxin</a:t>
            </a:r>
            <a:r>
              <a:rPr lang="en-GB" sz="2000" b="1" dirty="0">
                <a:solidFill>
                  <a:schemeClr val="tx1"/>
                </a:solidFill>
                <a:cs typeface="Calibri" panose="020F0502020204030204" pitchFamily="34" charset="0"/>
              </a:rPr>
              <a:t>, </a:t>
            </a:r>
            <a:r>
              <a:rPr lang="en-GB" sz="2000" dirty="0">
                <a:solidFill>
                  <a:schemeClr val="tx1"/>
                </a:solidFill>
                <a:cs typeface="Calibri" panose="020F0502020204030204" pitchFamily="34" charset="0"/>
              </a:rPr>
              <a:t>Prostaglandins</a:t>
            </a:r>
          </a:p>
          <a:p>
            <a:pPr eaLnBrk="1" hangingPunct="1">
              <a:lnSpc>
                <a:spcPct val="80000"/>
              </a:lnSpc>
            </a:pPr>
            <a:endParaRPr lang="en-GB" sz="2000" dirty="0">
              <a:solidFill>
                <a:schemeClr val="tx1"/>
              </a:solidFill>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Motility</a:t>
            </a:r>
            <a:r>
              <a:rPr lang="en-GB" sz="2000" b="1" u="sng" dirty="0">
                <a:solidFill>
                  <a:schemeClr val="tx1"/>
                </a:solidFill>
                <a:cs typeface="Calibri" panose="020F0502020204030204" pitchFamily="34" charset="0"/>
              </a:rPr>
              <a:t> </a:t>
            </a:r>
            <a:r>
              <a:rPr lang="en-GB" sz="2000" u="sng" dirty="0">
                <a:solidFill>
                  <a:schemeClr val="tx1"/>
                </a:solidFill>
                <a:cs typeface="Calibri" panose="020F0502020204030204" pitchFamily="34" charset="0"/>
              </a:rPr>
              <a:t>diarrhoea  </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laxatives</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Senna</a:t>
            </a:r>
          </a:p>
          <a:p>
            <a:pPr eaLnBrk="1" hangingPunct="1">
              <a:lnSpc>
                <a:spcPct val="80000"/>
              </a:lnSpc>
            </a:pPr>
            <a:endParaRPr lang="en-GB" sz="2000" dirty="0">
              <a:solidFill>
                <a:schemeClr val="tx1"/>
              </a:solidFill>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Inflammatory</a:t>
            </a:r>
            <a:r>
              <a:rPr lang="en-GB" sz="2000" b="1" u="sng" dirty="0">
                <a:solidFill>
                  <a:schemeClr val="tx1"/>
                </a:solidFill>
                <a:cs typeface="Calibri" panose="020F0502020204030204" pitchFamily="34" charset="0"/>
              </a:rPr>
              <a:t> </a:t>
            </a:r>
            <a:r>
              <a:rPr lang="en-GB" sz="2000" u="sng" dirty="0">
                <a:solidFill>
                  <a:schemeClr val="tx1"/>
                </a:solidFill>
                <a:cs typeface="Calibri" panose="020F0502020204030204" pitchFamily="34" charset="0"/>
              </a:rPr>
              <a:t>diarrhoea </a:t>
            </a:r>
            <a:r>
              <a:rPr lang="en-GB" sz="2000" dirty="0">
                <a:solidFill>
                  <a:schemeClr val="tx1"/>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Antineoplastic</a:t>
            </a:r>
            <a:r>
              <a:rPr lang="en-GB" sz="2000" dirty="0">
                <a:solidFill>
                  <a:schemeClr val="tx1"/>
                </a:solidFill>
                <a:cs typeface="Calibri" panose="020F0502020204030204" pitchFamily="34" charset="0"/>
              </a:rPr>
              <a:t> drugs</a:t>
            </a:r>
          </a:p>
          <a:p>
            <a:pPr eaLnBrk="1" hangingPunct="1">
              <a:lnSpc>
                <a:spcPct val="80000"/>
              </a:lnSpc>
            </a:pPr>
            <a:endParaRPr lang="en-GB" sz="2000" dirty="0">
              <a:solidFill>
                <a:schemeClr val="tx1"/>
              </a:solidFill>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Impaired digestion </a:t>
            </a:r>
            <a:r>
              <a:rPr lang="en-GB" sz="2000" b="1" dirty="0">
                <a:solidFill>
                  <a:schemeClr val="tx1"/>
                </a:solidFill>
                <a:cs typeface="Calibri" panose="020F0502020204030204" pitchFamily="34" charset="0"/>
              </a:rPr>
              <a:t>- </a:t>
            </a:r>
            <a:r>
              <a:rPr lang="en-GB" sz="2000" dirty="0">
                <a:solidFill>
                  <a:schemeClr val="tx1"/>
                </a:solidFill>
                <a:cs typeface="Calibri" panose="020F0502020204030204" pitchFamily="34" charset="0"/>
              </a:rPr>
              <a:t>Alpha-glucosidase inhibitors, </a:t>
            </a:r>
            <a:r>
              <a:rPr lang="en-GB" sz="2000" dirty="0">
                <a:solidFill>
                  <a:schemeClr val="accent6">
                    <a:lumMod val="60000"/>
                    <a:lumOff val="40000"/>
                  </a:schemeClr>
                </a:solidFill>
                <a:cs typeface="Calibri" panose="020F0502020204030204" pitchFamily="34" charset="0"/>
              </a:rPr>
              <a:t>Orlistat</a:t>
            </a:r>
          </a:p>
          <a:p>
            <a:pPr eaLnBrk="1" hangingPunct="1">
              <a:lnSpc>
                <a:spcPct val="80000"/>
              </a:lnSpc>
            </a:pPr>
            <a:endParaRPr lang="en-GB" sz="2000" b="1" dirty="0">
              <a:solidFill>
                <a:schemeClr val="tx1"/>
              </a:solidFill>
              <a:cs typeface="Calibri" panose="020F0502020204030204" pitchFamily="34" charset="0"/>
            </a:endParaRPr>
          </a:p>
          <a:p>
            <a:pPr eaLnBrk="1" hangingPunct="1">
              <a:lnSpc>
                <a:spcPct val="80000"/>
              </a:lnSpc>
            </a:pPr>
            <a:endParaRPr lang="en-GB" sz="2000" b="1" dirty="0">
              <a:solidFill>
                <a:schemeClr val="tx1"/>
              </a:solidFill>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Multiple  mechanisms</a:t>
            </a:r>
            <a:r>
              <a:rPr lang="en-GB" sz="2000" dirty="0">
                <a:solidFill>
                  <a:schemeClr val="tx1"/>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antibiotics</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Colchicine</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Iron</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NSAIDS</a:t>
            </a:r>
          </a:p>
          <a:p>
            <a:pPr eaLnBrk="1" hangingPunct="1">
              <a:lnSpc>
                <a:spcPct val="80000"/>
              </a:lnSpc>
            </a:pPr>
            <a:endParaRPr lang="en-GB" sz="2000" b="1" dirty="0">
              <a:solidFill>
                <a:schemeClr val="tx1"/>
              </a:solidFill>
              <a:cs typeface="Calibri" panose="020F0502020204030204" pitchFamily="34" charset="0"/>
            </a:endParaRPr>
          </a:p>
          <a:p>
            <a:pPr eaLnBrk="1" hangingPunct="1">
              <a:lnSpc>
                <a:spcPct val="80000"/>
              </a:lnSpc>
            </a:pPr>
            <a:r>
              <a:rPr lang="en-GB" sz="2000" u="sng" dirty="0">
                <a:solidFill>
                  <a:schemeClr val="tx1"/>
                </a:solidFill>
                <a:cs typeface="Calibri" panose="020F0502020204030204" pitchFamily="34" charset="0"/>
              </a:rPr>
              <a:t>Unknown</a:t>
            </a:r>
            <a:r>
              <a:rPr lang="en-GB" sz="2000" b="1" u="sng" dirty="0">
                <a:solidFill>
                  <a:schemeClr val="tx1"/>
                </a:solidFill>
                <a:cs typeface="Calibri" panose="020F0502020204030204" pitchFamily="34" charset="0"/>
              </a:rPr>
              <a:t> </a:t>
            </a:r>
            <a:r>
              <a:rPr lang="en-GB" sz="2000" u="sng" dirty="0">
                <a:solidFill>
                  <a:schemeClr val="tx1"/>
                </a:solidFill>
                <a:cs typeface="Calibri" panose="020F0502020204030204" pitchFamily="34" charset="0"/>
              </a:rPr>
              <a:t>mechanisms</a:t>
            </a:r>
            <a:r>
              <a:rPr lang="en-GB" sz="2000" b="1" u="sng" dirty="0">
                <a:solidFill>
                  <a:schemeClr val="tx1"/>
                </a:solidFill>
                <a:cs typeface="Calibri" panose="020F0502020204030204" pitchFamily="34" charset="0"/>
              </a:rPr>
              <a:t> </a:t>
            </a:r>
            <a:r>
              <a:rPr lang="en-GB" sz="2000" b="1" dirty="0">
                <a:solidFill>
                  <a:schemeClr val="tx1"/>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Metformin</a:t>
            </a:r>
            <a:r>
              <a:rPr lang="en-GB" sz="2000" dirty="0">
                <a:solidFill>
                  <a:schemeClr val="accent6">
                    <a:lumMod val="60000"/>
                    <a:lumOff val="40000"/>
                  </a:schemeClr>
                </a:solidFill>
                <a:cs typeface="Calibri" panose="020F0502020204030204" pitchFamily="34" charset="0"/>
              </a:rPr>
              <a:t>, </a:t>
            </a:r>
            <a:r>
              <a:rPr lang="en-GB" sz="2000" b="1" dirty="0">
                <a:solidFill>
                  <a:schemeClr val="accent6">
                    <a:lumMod val="60000"/>
                    <a:lumOff val="40000"/>
                  </a:schemeClr>
                </a:solidFill>
                <a:cs typeface="Calibri" panose="020F0502020204030204" pitchFamily="34" charset="0"/>
              </a:rPr>
              <a:t>lithium</a:t>
            </a:r>
          </a:p>
          <a:p>
            <a:pPr eaLnBrk="1" hangingPunct="1">
              <a:lnSpc>
                <a:spcPct val="80000"/>
              </a:lnSpc>
            </a:pPr>
            <a:endParaRPr lang="en-GB" sz="1500" dirty="0">
              <a:solidFill>
                <a:schemeClr val="tx1"/>
              </a:solidFill>
            </a:endParaRPr>
          </a:p>
          <a:p>
            <a:pPr eaLnBrk="1" hangingPunct="1">
              <a:lnSpc>
                <a:spcPct val="80000"/>
              </a:lnSpc>
            </a:pPr>
            <a:endParaRPr lang="en-GB"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914400" y="404664"/>
            <a:ext cx="8229600" cy="1143000"/>
          </a:xfrm>
        </p:spPr>
        <p:txBody>
          <a:bodyPr>
            <a:normAutofit/>
          </a:bodyPr>
          <a:lstStyle/>
          <a:p>
            <a:pPr eaLnBrk="1" hangingPunct="1"/>
            <a:r>
              <a:rPr lang="en-GB" sz="4000" dirty="0"/>
              <a:t>Drugs causing UI theoretically…</a:t>
            </a:r>
          </a:p>
        </p:txBody>
      </p:sp>
      <p:sp>
        <p:nvSpPr>
          <p:cNvPr id="63490" name="Content Placeholder 2"/>
          <p:cNvSpPr>
            <a:spLocks noGrp="1"/>
          </p:cNvSpPr>
          <p:nvPr>
            <p:ph idx="1"/>
          </p:nvPr>
        </p:nvSpPr>
        <p:spPr/>
        <p:txBody>
          <a:bodyPr>
            <a:normAutofit/>
          </a:bodyPr>
          <a:lstStyle/>
          <a:p>
            <a:pPr eaLnBrk="1" hangingPunct="1">
              <a:lnSpc>
                <a:spcPct val="80000"/>
              </a:lnSpc>
            </a:pPr>
            <a:endParaRPr lang="en-GB" sz="2000" dirty="0">
              <a:cs typeface="Calibri" panose="020F0502020204030204" pitchFamily="34" charset="0"/>
            </a:endParaRPr>
          </a:p>
          <a:p>
            <a:pPr eaLnBrk="1" hangingPunct="1">
              <a:lnSpc>
                <a:spcPct val="80000"/>
              </a:lnSpc>
            </a:pPr>
            <a:r>
              <a:rPr lang="en-GB" sz="2000" dirty="0">
                <a:cs typeface="Calibri" panose="020F0502020204030204" pitchFamily="34" charset="0"/>
              </a:rPr>
              <a:t>In principle, drugs </a:t>
            </a:r>
            <a:r>
              <a:rPr lang="en-GB" sz="2000" b="1" i="1" dirty="0">
                <a:solidFill>
                  <a:schemeClr val="accent6">
                    <a:lumMod val="60000"/>
                    <a:lumOff val="40000"/>
                  </a:schemeClr>
                </a:solidFill>
                <a:cs typeface="Calibri" panose="020F0502020204030204" pitchFamily="34" charset="0"/>
              </a:rPr>
              <a:t>could</a:t>
            </a:r>
            <a:r>
              <a:rPr lang="en-GB" sz="2000" dirty="0">
                <a:cs typeface="Calibri" panose="020F0502020204030204" pitchFamily="34" charset="0"/>
              </a:rPr>
              <a:t> cause incontinence by lowering bladder outlet resistance and/or by increasing bladder pressure</a:t>
            </a:r>
          </a:p>
          <a:p>
            <a:pPr eaLnBrk="1" hangingPunct="1">
              <a:lnSpc>
                <a:spcPct val="80000"/>
              </a:lnSpc>
            </a:pPr>
            <a:endParaRPr lang="en-GB" sz="2000" dirty="0">
              <a:cs typeface="Calibri" panose="020F0502020204030204" pitchFamily="34" charset="0"/>
            </a:endParaRPr>
          </a:p>
          <a:p>
            <a:pPr eaLnBrk="1" hangingPunct="1">
              <a:lnSpc>
                <a:spcPct val="80000"/>
              </a:lnSpc>
            </a:pPr>
            <a:r>
              <a:rPr lang="en-GB" sz="2000" dirty="0">
                <a:cs typeface="Calibri" panose="020F0502020204030204" pitchFamily="34" charset="0"/>
              </a:rPr>
              <a:t>Or drugs </a:t>
            </a:r>
            <a:r>
              <a:rPr lang="en-GB" sz="2000" b="1" i="1" dirty="0">
                <a:solidFill>
                  <a:schemeClr val="accent6">
                    <a:lumMod val="60000"/>
                    <a:lumOff val="40000"/>
                  </a:schemeClr>
                </a:solidFill>
                <a:cs typeface="Calibri" panose="020F0502020204030204" pitchFamily="34" charset="0"/>
              </a:rPr>
              <a:t>could</a:t>
            </a:r>
            <a:r>
              <a:rPr lang="en-GB" sz="2000" dirty="0">
                <a:cs typeface="Calibri" panose="020F0502020204030204" pitchFamily="34" charset="0"/>
              </a:rPr>
              <a:t> cause disturbances of central nervous control of voiding or an overproduction of urine. </a:t>
            </a:r>
          </a:p>
          <a:p>
            <a:pPr eaLnBrk="1" hangingPunct="1">
              <a:lnSpc>
                <a:spcPct val="80000"/>
              </a:lnSpc>
            </a:pPr>
            <a:endParaRPr lang="en-GB" sz="2000" dirty="0">
              <a:cs typeface="Calibri" panose="020F0502020204030204" pitchFamily="34" charset="0"/>
            </a:endParaRPr>
          </a:p>
          <a:p>
            <a:pPr eaLnBrk="1" hangingPunct="1">
              <a:lnSpc>
                <a:spcPct val="80000"/>
              </a:lnSpc>
            </a:pPr>
            <a:r>
              <a:rPr lang="en-GB" sz="2000" b="1" dirty="0">
                <a:cs typeface="Calibri" panose="020F0502020204030204" pitchFamily="34" charset="0"/>
              </a:rPr>
              <a:t>Evidence demonstrating a cause-effect relationship between drug usage and incontinence is </a:t>
            </a:r>
            <a:r>
              <a:rPr lang="en-GB" sz="2000" b="1" dirty="0">
                <a:solidFill>
                  <a:schemeClr val="accent6">
                    <a:lumMod val="60000"/>
                    <a:lumOff val="40000"/>
                  </a:schemeClr>
                </a:solidFill>
                <a:cs typeface="Calibri" panose="020F0502020204030204" pitchFamily="34" charset="0"/>
              </a:rPr>
              <a:t>sparse</a:t>
            </a:r>
            <a:r>
              <a:rPr lang="en-GB" sz="2000" b="1" dirty="0">
                <a:cs typeface="Calibri" panose="020F0502020204030204" pitchFamily="34" charset="0"/>
              </a:rPr>
              <a:t>.</a:t>
            </a:r>
            <a:r>
              <a:rPr lang="en-GB" sz="2000" dirty="0">
                <a:cs typeface="Calibri" panose="020F0502020204030204" pitchFamily="34" charset="0"/>
              </a:rPr>
              <a:t> </a:t>
            </a:r>
          </a:p>
          <a:p>
            <a:pPr eaLnBrk="1" hangingPunct="1">
              <a:lnSpc>
                <a:spcPct val="80000"/>
              </a:lnSpc>
            </a:pPr>
            <a:endParaRPr lang="en-GB" sz="2000" dirty="0">
              <a:cs typeface="Calibri" panose="020F0502020204030204" pitchFamily="34" charset="0"/>
            </a:endParaRPr>
          </a:p>
          <a:p>
            <a:pPr eaLnBrk="1" hangingPunct="1">
              <a:lnSpc>
                <a:spcPct val="80000"/>
              </a:lnSpc>
            </a:pPr>
            <a:r>
              <a:rPr lang="en-GB" sz="2000" dirty="0">
                <a:cs typeface="Calibri" panose="020F0502020204030204" pitchFamily="34" charset="0"/>
              </a:rPr>
              <a:t>Most common situation is that drugs </a:t>
            </a:r>
            <a:r>
              <a:rPr lang="en-GB" sz="2000" b="1" i="1" dirty="0">
                <a:solidFill>
                  <a:schemeClr val="accent6">
                    <a:lumMod val="60000"/>
                    <a:lumOff val="40000"/>
                  </a:schemeClr>
                </a:solidFill>
                <a:cs typeface="Calibri" panose="020F0502020204030204" pitchFamily="34" charset="0"/>
              </a:rPr>
              <a:t>indirectly cause</a:t>
            </a:r>
            <a:r>
              <a:rPr lang="en-GB" sz="2000" dirty="0">
                <a:solidFill>
                  <a:schemeClr val="accent6">
                    <a:lumMod val="60000"/>
                    <a:lumOff val="40000"/>
                  </a:schemeClr>
                </a:solidFill>
                <a:cs typeface="Calibri" panose="020F0502020204030204" pitchFamily="34" charset="0"/>
              </a:rPr>
              <a:t> </a:t>
            </a:r>
            <a:r>
              <a:rPr lang="en-GB" sz="2000" dirty="0">
                <a:cs typeface="Calibri" panose="020F0502020204030204" pitchFamily="34" charset="0"/>
              </a:rPr>
              <a:t>urinary incontinence</a:t>
            </a:r>
          </a:p>
          <a:p>
            <a:pPr eaLnBrk="1" hangingPunct="1">
              <a:lnSpc>
                <a:spcPct val="80000"/>
              </a:lnSpc>
            </a:pPr>
            <a:endParaRPr lang="en-GB" sz="2000" dirty="0"/>
          </a:p>
          <a:p>
            <a:pPr eaLnBrk="1" hangingPunct="1">
              <a:lnSpc>
                <a:spcPct val="80000"/>
              </a:lnSpc>
              <a:buFont typeface="Arial" charset="0"/>
              <a:buNone/>
            </a:pPr>
            <a:endParaRPr lang="en-GB"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70"/>
          <p:cNvSpPr>
            <a:spLocks noGrp="1"/>
          </p:cNvSpPr>
          <p:nvPr>
            <p:ph type="title"/>
          </p:nvPr>
        </p:nvSpPr>
        <p:spPr/>
        <p:txBody>
          <a:bodyPr>
            <a:normAutofit/>
          </a:bodyPr>
          <a:lstStyle/>
          <a:p>
            <a:pPr eaLnBrk="1" hangingPunct="1"/>
            <a:r>
              <a:rPr lang="en-GB" sz="4000" dirty="0"/>
              <a:t>Drug causes of Urinary Incontinence</a:t>
            </a:r>
          </a:p>
        </p:txBody>
      </p:sp>
      <p:sp>
        <p:nvSpPr>
          <p:cNvPr id="2" name="Rectangle 1">
            <a:extLst>
              <a:ext uri="{FF2B5EF4-FFF2-40B4-BE49-F238E27FC236}">
                <a16:creationId xmlns:a16="http://schemas.microsoft.com/office/drawing/2014/main" id="{08905E44-6EA2-46E0-BC4A-1C11DDBDE749}"/>
              </a:ext>
            </a:extLst>
          </p:cNvPr>
          <p:cNvSpPr/>
          <p:nvPr/>
        </p:nvSpPr>
        <p:spPr>
          <a:xfrm>
            <a:off x="6372200" y="5085184"/>
            <a:ext cx="2664296"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8576" name="Group 272"/>
          <p:cNvGraphicFramePr>
            <a:graphicFrameLocks noGrp="1"/>
          </p:cNvGraphicFramePr>
          <p:nvPr>
            <p:ph type="tbl" idx="1"/>
            <p:extLst>
              <p:ext uri="{D42A27DB-BD31-4B8C-83A1-F6EECF244321}">
                <p14:modId xmlns:p14="http://schemas.microsoft.com/office/powerpoint/2010/main" val="666384931"/>
              </p:ext>
            </p:extLst>
          </p:nvPr>
        </p:nvGraphicFramePr>
        <p:xfrm>
          <a:off x="424608" y="1417639"/>
          <a:ext cx="8467873" cy="5393174"/>
        </p:xfrm>
        <a:graphic>
          <a:graphicData uri="http://schemas.openxmlformats.org/drawingml/2006/table">
            <a:tbl>
              <a:tblPr/>
              <a:tblGrid>
                <a:gridCol w="1981390">
                  <a:extLst>
                    <a:ext uri="{9D8B030D-6E8A-4147-A177-3AD203B41FA5}">
                      <a16:colId xmlns:a16="http://schemas.microsoft.com/office/drawing/2014/main" val="20000"/>
                    </a:ext>
                  </a:extLst>
                </a:gridCol>
                <a:gridCol w="4227403">
                  <a:extLst>
                    <a:ext uri="{9D8B030D-6E8A-4147-A177-3AD203B41FA5}">
                      <a16:colId xmlns:a16="http://schemas.microsoft.com/office/drawing/2014/main" val="20001"/>
                    </a:ext>
                  </a:extLst>
                </a:gridCol>
                <a:gridCol w="2259080">
                  <a:extLst>
                    <a:ext uri="{9D8B030D-6E8A-4147-A177-3AD203B41FA5}">
                      <a16:colId xmlns:a16="http://schemas.microsoft.com/office/drawing/2014/main" val="20002"/>
                    </a:ext>
                  </a:extLst>
                </a:gridCol>
              </a:tblGrid>
              <a:tr h="277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Arial" charset="0"/>
                        </a:rPr>
                        <a:t>DRUG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cs typeface="Arial" charset="0"/>
                        </a:rPr>
                        <a:t>MECHANISM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itchFamily="34" charset="0"/>
                          <a:cs typeface="Arial" charset="0"/>
                        </a:rPr>
                        <a:t>EFFECT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7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Ace - </a:t>
                      </a: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i</a:t>
                      </a: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cough</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Stress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7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Alcohol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Increase urine volume, altered mental state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Freq, nocturia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433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Ca channel blockers –</a:t>
                      </a: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nifedipine</a:t>
                      </a:r>
                      <a:endPar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relax bladder, constipation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Overflow, Urinary retention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519">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Anticholenergics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relax bladder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Overflow, retention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12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Antipsychotics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relax bladder, impaired mobility, sedation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Overflow, functional, retention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519">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Caffine</a:t>
                      </a:r>
                      <a:endPar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Diuresis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Freq, nocturia, 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763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Diuretics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Diuresis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Freq, urge, polyuria, 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04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Cholinesterase inhibitors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Increase detrusor 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7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Lithium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polydipsia, </a:t>
                      </a:r>
                      <a:r>
                        <a:rPr kumimoji="0" lang="en-US" sz="1400" b="0" i="0" u="none" strike="noStrike" cap="none" normalizeH="0" baseline="0" dirty="0" err="1">
                          <a:ln>
                            <a:noFill/>
                          </a:ln>
                          <a:solidFill>
                            <a:schemeClr val="tx1"/>
                          </a:solidFill>
                          <a:effectLst/>
                          <a:latin typeface="Calibri" pitchFamily="34" charset="0"/>
                          <a:cs typeface="Arial" charset="0"/>
                        </a:rPr>
                        <a:t>nocturia</a:t>
                      </a:r>
                      <a:endParaRPr kumimoji="0" lang="en-US" sz="1400" b="0" i="0" u="none" strike="noStrike" cap="none" normalizeH="0" baseline="0" dirty="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212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Opiods</a:t>
                      </a: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Confusion, constipation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Arial" charset="0"/>
                        </a:rPr>
                        <a:t>Overflow, retention, functional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6280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SSRIs – </a:t>
                      </a: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citalopram</a:t>
                      </a:r>
                      <a:r>
                        <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rPr>
                        <a:t>, </a:t>
                      </a:r>
                      <a:r>
                        <a:rPr kumimoji="0" lang="en-US" sz="1400" b="0" i="0" u="none" strike="noStrike" cap="none" normalizeH="0" baseline="0" dirty="0" err="1">
                          <a:ln>
                            <a:noFill/>
                          </a:ln>
                          <a:solidFill>
                            <a:schemeClr val="accent6">
                              <a:lumMod val="60000"/>
                              <a:lumOff val="40000"/>
                            </a:schemeClr>
                          </a:solidFill>
                          <a:effectLst/>
                          <a:latin typeface="Calibri" pitchFamily="34" charset="0"/>
                          <a:cs typeface="Arial" charset="0"/>
                        </a:rPr>
                        <a:t>sertraline</a:t>
                      </a:r>
                      <a:endParaRPr kumimoji="0" lang="en-US" sz="1400" b="0" i="0" u="none" strike="noStrike" cap="none" normalizeH="0" baseline="0" dirty="0">
                        <a:ln>
                          <a:noFill/>
                        </a:ln>
                        <a:solidFill>
                          <a:schemeClr val="accent6">
                            <a:lumMod val="60000"/>
                            <a:lumOff val="40000"/>
                          </a:schemeClr>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Increase detrusor 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7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pitchFamily="34" charset="0"/>
                          <a:cs typeface="Arial" charset="0"/>
                        </a:rPr>
                        <a:t>Theophylline</a:t>
                      </a:r>
                      <a:endParaRPr kumimoji="0" lang="en-US" sz="1400" b="0" i="0" u="none" strike="noStrike" cap="none" normalizeH="0" baseline="0" dirty="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Diuresis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Arial" charset="0"/>
                        </a:rPr>
                        <a:t>Urge I</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GB"/>
              <a:t>The BNF is your friend</a:t>
            </a:r>
          </a:p>
        </p:txBody>
      </p:sp>
      <p:sp>
        <p:nvSpPr>
          <p:cNvPr id="67588" name="Title 1"/>
          <p:cNvSpPr txBox="1">
            <a:spLocks/>
          </p:cNvSpPr>
          <p:nvPr/>
        </p:nvSpPr>
        <p:spPr bwMode="auto">
          <a:xfrm>
            <a:off x="323850" y="5637213"/>
            <a:ext cx="8229600" cy="1143000"/>
          </a:xfrm>
          <a:prstGeom prst="rect">
            <a:avLst/>
          </a:prstGeom>
          <a:noFill/>
          <a:ln w="9525">
            <a:noFill/>
            <a:miter lim="800000"/>
            <a:headEnd/>
            <a:tailEnd/>
          </a:ln>
        </p:spPr>
        <p:txBody>
          <a:bodyPr anchor="ctr"/>
          <a:lstStyle/>
          <a:p>
            <a:pPr algn="ctr"/>
            <a:r>
              <a:rPr lang="en-GB" sz="4400">
                <a:latin typeface="Calibri" pitchFamily="34" charset="0"/>
              </a:rPr>
              <a:t>Check ‘</a:t>
            </a:r>
            <a:r>
              <a:rPr lang="en-GB" sz="4400" i="1">
                <a:latin typeface="Calibri" pitchFamily="34" charset="0"/>
              </a:rPr>
              <a:t>side-effects</a:t>
            </a:r>
            <a:r>
              <a:rPr lang="en-GB" sz="4400">
                <a:latin typeface="Calibri" pitchFamily="34" charset="0"/>
              </a:rPr>
              <a:t>’</a:t>
            </a:r>
          </a:p>
        </p:txBody>
      </p:sp>
      <p:pic>
        <p:nvPicPr>
          <p:cNvPr id="6" name="Picture 3"/>
          <p:cNvPicPr>
            <a:picLocks noChangeAspect="1"/>
          </p:cNvPicPr>
          <p:nvPr/>
        </p:nvPicPr>
        <p:blipFill rotWithShape="1">
          <a:blip r:embed="rId3" cstate="print"/>
          <a:srcRect l="5144" t="9665" r="6145" b="5179"/>
          <a:stretch/>
        </p:blipFill>
        <p:spPr bwMode="auto">
          <a:xfrm>
            <a:off x="935596" y="1424793"/>
            <a:ext cx="7272808" cy="40084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GB" sz="4000" dirty="0"/>
              <a:t>Outline</a:t>
            </a:r>
          </a:p>
        </p:txBody>
      </p:sp>
      <p:sp>
        <p:nvSpPr>
          <p:cNvPr id="16386" name="Content Placeholder 2"/>
          <p:cNvSpPr>
            <a:spLocks noGrp="1"/>
          </p:cNvSpPr>
          <p:nvPr>
            <p:ph idx="1"/>
          </p:nvPr>
        </p:nvSpPr>
        <p:spPr/>
        <p:txBody>
          <a:bodyPr/>
          <a:lstStyle/>
          <a:p>
            <a:pPr eaLnBrk="1" hangingPunct="1"/>
            <a:r>
              <a:rPr lang="en-GB" dirty="0"/>
              <a:t>Trends in medication prescription </a:t>
            </a:r>
          </a:p>
          <a:p>
            <a:pPr eaLnBrk="1" hangingPunct="1"/>
            <a:r>
              <a:rPr lang="en-GB" dirty="0"/>
              <a:t>Polypharmacy in frail elderly people</a:t>
            </a:r>
          </a:p>
          <a:p>
            <a:pPr eaLnBrk="1" hangingPunct="1"/>
            <a:r>
              <a:rPr lang="en-GB" dirty="0"/>
              <a:t>Practical advice re drugs and continence</a:t>
            </a:r>
          </a:p>
          <a:p>
            <a:pPr eaLnBrk="1" hangingPunct="1"/>
            <a:r>
              <a:rPr lang="en-GB" dirty="0"/>
              <a:t>Deprescribing </a:t>
            </a:r>
          </a:p>
          <a:p>
            <a:pPr eaLnBrk="1" hangingPunct="1"/>
            <a:r>
              <a:rPr lang="en-GB" dirty="0"/>
              <a:t>Case study</a:t>
            </a:r>
          </a:p>
          <a:p>
            <a:pPr eaLnBrk="1" hangingPunct="1"/>
            <a:r>
              <a:rPr lang="en-GB" dirty="0"/>
              <a:t>Summary</a:t>
            </a:r>
          </a:p>
          <a:p>
            <a:pPr eaLnBrk="1" hangingPunct="1"/>
            <a:endParaRPr lang="en-GB" dirty="0"/>
          </a:p>
          <a:p>
            <a:pPr eaLnBrk="1" hangingPunct="1"/>
            <a:endParaRPr lang="en-GB" dirty="0"/>
          </a:p>
          <a:p>
            <a:pPr eaLnBrk="1" hangingPunct="1"/>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840000" y="476672"/>
            <a:ext cx="8229600" cy="1143000"/>
          </a:xfrm>
        </p:spPr>
        <p:txBody>
          <a:bodyPr/>
          <a:lstStyle/>
          <a:p>
            <a:pPr eaLnBrk="1" hangingPunct="1"/>
            <a:r>
              <a:rPr lang="en-GB" sz="4000" dirty="0"/>
              <a:t>The Top Ten!</a:t>
            </a:r>
          </a:p>
        </p:txBody>
      </p:sp>
      <p:sp>
        <p:nvSpPr>
          <p:cNvPr id="69634" name="Content Placeholder 2"/>
          <p:cNvSpPr>
            <a:spLocks noGrp="1"/>
          </p:cNvSpPr>
          <p:nvPr>
            <p:ph idx="1"/>
          </p:nvPr>
        </p:nvSpPr>
        <p:spPr/>
        <p:txBody>
          <a:bodyPr>
            <a:normAutofit fontScale="92500" lnSpcReduction="10000"/>
          </a:bodyPr>
          <a:lstStyle/>
          <a:p>
            <a:pPr marL="0" indent="0" eaLnBrk="1" hangingPunct="1">
              <a:lnSpc>
                <a:spcPct val="80000"/>
              </a:lnSpc>
              <a:buFont typeface="Arial" charset="0"/>
              <a:buNone/>
            </a:pPr>
            <a:r>
              <a:rPr lang="en-GB" sz="1800" dirty="0"/>
              <a:t>The most common medicine groups associated with admission to hospital due to adverse drug reactions were:</a:t>
            </a:r>
          </a:p>
          <a:p>
            <a:pPr marL="0" indent="0" eaLnBrk="1" hangingPunct="1">
              <a:lnSpc>
                <a:spcPct val="80000"/>
              </a:lnSpc>
              <a:buFont typeface="Arial" charset="0"/>
              <a:buNone/>
            </a:pPr>
            <a:endParaRPr lang="en-GB" sz="1800" dirty="0"/>
          </a:p>
          <a:p>
            <a:pPr marL="0" indent="0" eaLnBrk="1" hangingPunct="1">
              <a:lnSpc>
                <a:spcPct val="80000"/>
              </a:lnSpc>
            </a:pPr>
            <a:r>
              <a:rPr lang="en-GB" sz="2000" b="1" dirty="0">
                <a:solidFill>
                  <a:schemeClr val="accent6">
                    <a:lumMod val="60000"/>
                    <a:lumOff val="40000"/>
                  </a:schemeClr>
                </a:solidFill>
              </a:rPr>
              <a:t>NSAIDs</a:t>
            </a:r>
            <a:r>
              <a:rPr lang="en-GB" sz="2000" dirty="0"/>
              <a:t>  29.6%</a:t>
            </a:r>
          </a:p>
          <a:p>
            <a:pPr marL="0" indent="0" eaLnBrk="1" hangingPunct="1">
              <a:lnSpc>
                <a:spcPct val="80000"/>
              </a:lnSpc>
            </a:pPr>
            <a:r>
              <a:rPr lang="en-GB" sz="2000" b="1" dirty="0">
                <a:solidFill>
                  <a:schemeClr val="accent6">
                    <a:lumMod val="60000"/>
                    <a:lumOff val="40000"/>
                  </a:schemeClr>
                </a:solidFill>
              </a:rPr>
              <a:t>Diuretics</a:t>
            </a:r>
            <a:r>
              <a:rPr lang="en-GB" sz="2000" dirty="0"/>
              <a:t> 27.3%</a:t>
            </a:r>
          </a:p>
          <a:p>
            <a:pPr marL="0" indent="0" eaLnBrk="1" hangingPunct="1">
              <a:lnSpc>
                <a:spcPct val="80000"/>
              </a:lnSpc>
            </a:pPr>
            <a:r>
              <a:rPr lang="en-GB" sz="2000" b="1" dirty="0">
                <a:solidFill>
                  <a:schemeClr val="accent6">
                    <a:lumMod val="60000"/>
                    <a:lumOff val="40000"/>
                  </a:schemeClr>
                </a:solidFill>
              </a:rPr>
              <a:t>Warfarin</a:t>
            </a:r>
            <a:r>
              <a:rPr lang="en-GB" sz="2000" dirty="0"/>
              <a:t> 10.5%</a:t>
            </a:r>
          </a:p>
          <a:p>
            <a:pPr marL="0" indent="0" eaLnBrk="1" hangingPunct="1">
              <a:lnSpc>
                <a:spcPct val="80000"/>
              </a:lnSpc>
            </a:pPr>
            <a:endParaRPr lang="en-GB" sz="1800" dirty="0"/>
          </a:p>
          <a:p>
            <a:pPr marL="0" indent="0" eaLnBrk="1" hangingPunct="1">
              <a:lnSpc>
                <a:spcPct val="80000"/>
              </a:lnSpc>
            </a:pPr>
            <a:endParaRPr lang="en-GB" sz="1800" dirty="0"/>
          </a:p>
          <a:p>
            <a:pPr marL="0" indent="0" eaLnBrk="1" hangingPunct="1">
              <a:lnSpc>
                <a:spcPct val="80000"/>
              </a:lnSpc>
            </a:pPr>
            <a:r>
              <a:rPr lang="en-GB" sz="1800" dirty="0"/>
              <a:t>ACE inhibitors 7.7%</a:t>
            </a:r>
          </a:p>
          <a:p>
            <a:pPr marL="0" indent="0" eaLnBrk="1" hangingPunct="1">
              <a:lnSpc>
                <a:spcPct val="80000"/>
              </a:lnSpc>
            </a:pPr>
            <a:r>
              <a:rPr lang="en-GB" sz="1800" dirty="0"/>
              <a:t>Antidepressants 7.1%</a:t>
            </a:r>
          </a:p>
          <a:p>
            <a:pPr marL="0" indent="0" eaLnBrk="1" hangingPunct="1">
              <a:lnSpc>
                <a:spcPct val="80000"/>
              </a:lnSpc>
            </a:pPr>
            <a:r>
              <a:rPr lang="en-GB" sz="1800" dirty="0"/>
              <a:t>Beta-blockers 6.8%</a:t>
            </a:r>
          </a:p>
          <a:p>
            <a:pPr marL="0" indent="0" eaLnBrk="1" hangingPunct="1">
              <a:lnSpc>
                <a:spcPct val="80000"/>
              </a:lnSpc>
            </a:pPr>
            <a:r>
              <a:rPr lang="en-GB" sz="1800" dirty="0"/>
              <a:t>Opiates 6.0%</a:t>
            </a:r>
          </a:p>
          <a:p>
            <a:pPr marL="0" indent="0" eaLnBrk="1" hangingPunct="1">
              <a:lnSpc>
                <a:spcPct val="80000"/>
              </a:lnSpc>
            </a:pPr>
            <a:r>
              <a:rPr lang="en-GB" sz="1800" dirty="0"/>
              <a:t>Digoxin 2.9%</a:t>
            </a:r>
          </a:p>
          <a:p>
            <a:pPr marL="0" indent="0" eaLnBrk="1" hangingPunct="1">
              <a:lnSpc>
                <a:spcPct val="80000"/>
              </a:lnSpc>
            </a:pPr>
            <a:r>
              <a:rPr lang="en-GB" sz="1800" dirty="0"/>
              <a:t>Prednisolone 2.5%</a:t>
            </a:r>
          </a:p>
          <a:p>
            <a:pPr marL="0" indent="0" eaLnBrk="1" hangingPunct="1">
              <a:lnSpc>
                <a:spcPct val="80000"/>
              </a:lnSpc>
            </a:pPr>
            <a:r>
              <a:rPr lang="en-GB" sz="1800" dirty="0" err="1"/>
              <a:t>Clopidogrel</a:t>
            </a:r>
            <a:r>
              <a:rPr lang="en-GB" sz="1800" dirty="0"/>
              <a:t> 2.4%</a:t>
            </a:r>
          </a:p>
          <a:p>
            <a:pPr marL="0" indent="0" eaLnBrk="1" hangingPunct="1">
              <a:lnSpc>
                <a:spcPct val="80000"/>
              </a:lnSpc>
            </a:pPr>
            <a:endParaRPr lang="en-GB" sz="1800" dirty="0"/>
          </a:p>
        </p:txBody>
      </p:sp>
      <p:pic>
        <p:nvPicPr>
          <p:cNvPr id="4" name="Picture 4" descr="Image result for top t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800" y="2677651"/>
            <a:ext cx="2654935" cy="2647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a:xfrm>
            <a:off x="684213" y="908051"/>
            <a:ext cx="7772400" cy="864766"/>
          </a:xfrm>
        </p:spPr>
        <p:txBody>
          <a:bodyPr>
            <a:normAutofit/>
          </a:bodyPr>
          <a:lstStyle/>
          <a:p>
            <a:pPr algn="l" eaLnBrk="1" hangingPunct="1"/>
            <a:r>
              <a:rPr lang="en-GB" sz="4000" dirty="0"/>
              <a:t>What can you do?</a:t>
            </a:r>
          </a:p>
        </p:txBody>
      </p:sp>
      <p:sp>
        <p:nvSpPr>
          <p:cNvPr id="71682" name="Subtitle 2"/>
          <p:cNvSpPr>
            <a:spLocks noGrp="1"/>
          </p:cNvSpPr>
          <p:nvPr>
            <p:ph type="subTitle" idx="1"/>
          </p:nvPr>
        </p:nvSpPr>
        <p:spPr>
          <a:xfrm>
            <a:off x="898141" y="2564904"/>
            <a:ext cx="7344543" cy="3024857"/>
          </a:xfrm>
        </p:spPr>
        <p:txBody>
          <a:bodyPr>
            <a:normAutofit fontScale="92500" lnSpcReduction="10000"/>
          </a:bodyPr>
          <a:lstStyle/>
          <a:p>
            <a:pPr marL="457200" indent="-457200" algn="l" eaLnBrk="1" hangingPunct="1">
              <a:lnSpc>
                <a:spcPct val="80000"/>
              </a:lnSpc>
              <a:buFont typeface="Arial" panose="020B0604020202020204" pitchFamily="34" charset="0"/>
              <a:buChar char="•"/>
            </a:pPr>
            <a:r>
              <a:rPr lang="en-GB" sz="2600" b="1" dirty="0">
                <a:solidFill>
                  <a:schemeClr val="accent6">
                    <a:lumMod val="60000"/>
                    <a:lumOff val="40000"/>
                  </a:schemeClr>
                </a:solidFill>
                <a:latin typeface="+mn-lt"/>
                <a:cs typeface="Calibri" panose="020F0502020204030204" pitchFamily="34" charset="0"/>
              </a:rPr>
              <a:t>Question every drug</a:t>
            </a:r>
            <a:r>
              <a:rPr lang="en-GB" sz="2600" dirty="0">
                <a:solidFill>
                  <a:schemeClr val="accent6">
                    <a:lumMod val="60000"/>
                    <a:lumOff val="40000"/>
                  </a:schemeClr>
                </a:solidFill>
                <a:latin typeface="+mn-lt"/>
                <a:cs typeface="Calibri" panose="020F0502020204030204" pitchFamily="34" charset="0"/>
              </a:rPr>
              <a:t>.</a:t>
            </a:r>
            <a:r>
              <a:rPr lang="en-GB" sz="2600" dirty="0">
                <a:solidFill>
                  <a:schemeClr val="tx1"/>
                </a:solidFill>
                <a:latin typeface="+mn-lt"/>
                <a:cs typeface="Calibri" panose="020F0502020204030204" pitchFamily="34" charset="0"/>
              </a:rPr>
              <a:t> What is it for? Is it needed? Is it working? Is it always being given? If not, why? Can we stop it?</a:t>
            </a:r>
          </a:p>
          <a:p>
            <a:pPr marL="457200" indent="-457200" algn="l" eaLnBrk="1" hangingPunct="1">
              <a:lnSpc>
                <a:spcPct val="80000"/>
              </a:lnSpc>
              <a:buFont typeface="Arial" panose="020B0604020202020204" pitchFamily="34" charset="0"/>
              <a:buChar char="•"/>
            </a:pPr>
            <a:endParaRPr lang="en-GB" sz="2600" dirty="0">
              <a:solidFill>
                <a:schemeClr val="tx1"/>
              </a:solidFill>
              <a:latin typeface="+mn-lt"/>
              <a:cs typeface="Calibri" panose="020F0502020204030204" pitchFamily="34" charset="0"/>
            </a:endParaRPr>
          </a:p>
          <a:p>
            <a:pPr marL="457200" indent="-457200" algn="l" eaLnBrk="1" hangingPunct="1">
              <a:lnSpc>
                <a:spcPct val="80000"/>
              </a:lnSpc>
              <a:buFont typeface="Arial" panose="020B0604020202020204" pitchFamily="34" charset="0"/>
              <a:buChar char="•"/>
            </a:pPr>
            <a:endParaRPr lang="en-GB" sz="2600" dirty="0">
              <a:solidFill>
                <a:schemeClr val="tx1"/>
              </a:solidFill>
              <a:latin typeface="+mn-lt"/>
              <a:cs typeface="Calibri" panose="020F0502020204030204" pitchFamily="34" charset="0"/>
            </a:endParaRPr>
          </a:p>
          <a:p>
            <a:pPr marL="457200" indent="-457200" algn="l" eaLnBrk="1" hangingPunct="1">
              <a:lnSpc>
                <a:spcPct val="80000"/>
              </a:lnSpc>
              <a:buFont typeface="Arial" panose="020B0604020202020204" pitchFamily="34" charset="0"/>
              <a:buChar char="•"/>
            </a:pPr>
            <a:r>
              <a:rPr lang="en-GB" sz="2600" b="1" dirty="0">
                <a:solidFill>
                  <a:schemeClr val="accent6">
                    <a:lumMod val="60000"/>
                    <a:lumOff val="40000"/>
                  </a:schemeClr>
                </a:solidFill>
                <a:latin typeface="+mn-lt"/>
                <a:cs typeface="Calibri" panose="020F0502020204030204" pitchFamily="34" charset="0"/>
              </a:rPr>
              <a:t>Question every symptom</a:t>
            </a:r>
            <a:r>
              <a:rPr lang="en-GB" sz="2600" dirty="0">
                <a:solidFill>
                  <a:schemeClr val="tx1"/>
                </a:solidFill>
                <a:latin typeface="+mn-lt"/>
                <a:cs typeface="Calibri" panose="020F0502020204030204" pitchFamily="34" charset="0"/>
              </a:rPr>
              <a:t>. Is this a side –effect? Could there be an interaction?  </a:t>
            </a:r>
          </a:p>
          <a:p>
            <a:pPr marL="457200" indent="-457200" algn="l" eaLnBrk="1" hangingPunct="1">
              <a:lnSpc>
                <a:spcPct val="80000"/>
              </a:lnSpc>
              <a:buFont typeface="Arial" panose="020B0604020202020204" pitchFamily="34" charset="0"/>
              <a:buChar char="•"/>
            </a:pPr>
            <a:endParaRPr lang="en-GB" sz="2600" dirty="0">
              <a:solidFill>
                <a:schemeClr val="tx1"/>
              </a:solidFill>
              <a:latin typeface="+mn-lt"/>
              <a:cs typeface="Calibri" panose="020F0502020204030204" pitchFamily="34" charset="0"/>
            </a:endParaRPr>
          </a:p>
          <a:p>
            <a:pPr marL="457200" indent="-457200" algn="l" eaLnBrk="1" hangingPunct="1">
              <a:lnSpc>
                <a:spcPct val="80000"/>
              </a:lnSpc>
              <a:buFont typeface="Arial" panose="020B0604020202020204" pitchFamily="34" charset="0"/>
              <a:buChar char="•"/>
            </a:pPr>
            <a:r>
              <a:rPr lang="en-GB" sz="2600" b="1" dirty="0">
                <a:solidFill>
                  <a:schemeClr val="accent6">
                    <a:lumMod val="60000"/>
                    <a:lumOff val="40000"/>
                  </a:schemeClr>
                </a:solidFill>
                <a:latin typeface="+mn-lt"/>
                <a:cs typeface="Calibri" panose="020F0502020204030204" pitchFamily="34" charset="0"/>
              </a:rPr>
              <a:t>Keep Bowel and bladder charts </a:t>
            </a:r>
            <a:r>
              <a:rPr lang="en-GB" sz="2600" b="1" dirty="0">
                <a:solidFill>
                  <a:schemeClr val="tx1"/>
                </a:solidFill>
                <a:latin typeface="+mn-lt"/>
                <a:cs typeface="Calibri" panose="020F0502020204030204" pitchFamily="34" charset="0"/>
              </a:rPr>
              <a:t>for every patient</a:t>
            </a:r>
          </a:p>
          <a:p>
            <a:pPr algn="l" eaLnBrk="1" hangingPunct="1">
              <a:lnSpc>
                <a:spcPct val="80000"/>
              </a:lnSpc>
            </a:pPr>
            <a:endParaRPr lang="en-GB" sz="2400" dirty="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043608" y="332656"/>
            <a:ext cx="7886700" cy="1325563"/>
          </a:xfrm>
        </p:spPr>
        <p:txBody>
          <a:bodyPr/>
          <a:lstStyle/>
          <a:p>
            <a:pPr eaLnBrk="1" hangingPunct="1"/>
            <a:r>
              <a:rPr lang="en-GB" sz="4000" dirty="0"/>
              <a:t>Deprescribing</a:t>
            </a:r>
          </a:p>
        </p:txBody>
      </p:sp>
      <p:sp>
        <p:nvSpPr>
          <p:cNvPr id="3" name="Content Placeholder 2"/>
          <p:cNvSpPr>
            <a:spLocks noGrp="1"/>
          </p:cNvSpPr>
          <p:nvPr>
            <p:ph idx="1"/>
          </p:nvPr>
        </p:nvSpPr>
        <p:spPr>
          <a:xfrm>
            <a:off x="755576" y="1634319"/>
            <a:ext cx="7675350" cy="4351338"/>
          </a:xfrm>
        </p:spPr>
        <p:txBody>
          <a:bodyPr rtlCol="0">
            <a:normAutofit/>
          </a:bodyPr>
          <a:lstStyle/>
          <a:p>
            <a:pPr eaLnBrk="1" fontAlgn="auto" hangingPunct="1">
              <a:spcAft>
                <a:spcPts val="0"/>
              </a:spcAft>
              <a:buFont typeface="Arial" panose="020B0604020202020204" pitchFamily="34" charset="0"/>
              <a:buChar char="•"/>
              <a:defRPr/>
            </a:pPr>
            <a:r>
              <a:rPr lang="en-GB" dirty="0"/>
              <a:t>Deprescribing is a collaborative process, </a:t>
            </a:r>
            <a:r>
              <a:rPr lang="en-GB" b="1" dirty="0"/>
              <a:t>with the patient and/or their carer</a:t>
            </a:r>
            <a:r>
              <a:rPr lang="en-GB" dirty="0"/>
              <a:t>, to ensure the safe and effective withdrawal of medicines that are no longer </a:t>
            </a:r>
            <a:r>
              <a:rPr lang="en-GB" dirty="0">
                <a:solidFill>
                  <a:schemeClr val="accent6">
                    <a:lumMod val="60000"/>
                    <a:lumOff val="40000"/>
                  </a:schemeClr>
                </a:solidFill>
              </a:rPr>
              <a:t>appropriate</a:t>
            </a:r>
            <a:r>
              <a:rPr lang="en-GB" dirty="0"/>
              <a:t>, </a:t>
            </a:r>
            <a:r>
              <a:rPr lang="en-GB" dirty="0">
                <a:solidFill>
                  <a:schemeClr val="accent6">
                    <a:lumMod val="60000"/>
                    <a:lumOff val="40000"/>
                  </a:schemeClr>
                </a:solidFill>
              </a:rPr>
              <a:t>beneficial</a:t>
            </a:r>
            <a:r>
              <a:rPr lang="en-GB" dirty="0"/>
              <a:t> or </a:t>
            </a:r>
            <a:r>
              <a:rPr lang="en-GB" dirty="0">
                <a:solidFill>
                  <a:schemeClr val="accent6">
                    <a:lumMod val="60000"/>
                    <a:lumOff val="40000"/>
                  </a:schemeClr>
                </a:solidFill>
              </a:rPr>
              <a:t>wanted</a:t>
            </a:r>
            <a:r>
              <a:rPr lang="en-GB" dirty="0"/>
              <a:t>, guided by a person-centred approach and shared decision-making.​​</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It is based on the patients </a:t>
            </a:r>
            <a:r>
              <a:rPr lang="en-GB" dirty="0">
                <a:solidFill>
                  <a:schemeClr val="accent6">
                    <a:lumMod val="60000"/>
                    <a:lumOff val="40000"/>
                  </a:schemeClr>
                </a:solidFill>
              </a:rPr>
              <a:t>physical functioning</a:t>
            </a:r>
            <a:r>
              <a:rPr lang="en-GB" dirty="0"/>
              <a:t>, </a:t>
            </a:r>
            <a:r>
              <a:rPr lang="en-GB" dirty="0">
                <a:solidFill>
                  <a:schemeClr val="accent6">
                    <a:lumMod val="60000"/>
                    <a:lumOff val="40000"/>
                  </a:schemeClr>
                </a:solidFill>
              </a:rPr>
              <a:t>co-morbidities, preferences</a:t>
            </a:r>
            <a:r>
              <a:rPr lang="en-GB" dirty="0"/>
              <a:t> and </a:t>
            </a:r>
            <a:r>
              <a:rPr lang="en-GB" dirty="0">
                <a:solidFill>
                  <a:schemeClr val="accent6">
                    <a:lumMod val="60000"/>
                    <a:lumOff val="40000"/>
                  </a:schemeClr>
                </a:solidFill>
              </a:rPr>
              <a:t>lifestyle</a:t>
            </a:r>
            <a:r>
              <a:rPr lang="en-GB" dirty="0"/>
              <a:t>.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It is </a:t>
            </a:r>
            <a:r>
              <a:rPr lang="en-GB" i="1" dirty="0">
                <a:solidFill>
                  <a:schemeClr val="tx1"/>
                </a:solidFill>
              </a:rPr>
              <a:t>not about denying </a:t>
            </a:r>
            <a:r>
              <a:rPr lang="en-GB" dirty="0"/>
              <a:t>medication. It’s about </a:t>
            </a:r>
            <a:r>
              <a:rPr lang="en-GB" b="1" dirty="0">
                <a:solidFill>
                  <a:schemeClr val="accent6">
                    <a:lumMod val="60000"/>
                    <a:lumOff val="40000"/>
                  </a:schemeClr>
                </a:solidFill>
              </a:rPr>
              <a:t>reducing harm</a:t>
            </a:r>
            <a:r>
              <a:rPr lang="en-GB" b="1" dirty="0"/>
              <a:t> </a:t>
            </a:r>
            <a:r>
              <a:rPr lang="en-GB" dirty="0"/>
              <a:t>and the use of </a:t>
            </a:r>
            <a:r>
              <a:rPr lang="en-GB" b="1" dirty="0"/>
              <a:t>unnecessary medicines. </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dirty="0"/>
              <a:t>People need to be </a:t>
            </a:r>
            <a:r>
              <a:rPr lang="en-GB" b="1" u="sng" dirty="0">
                <a:solidFill>
                  <a:schemeClr val="accent6">
                    <a:lumMod val="60000"/>
                    <a:lumOff val="40000"/>
                  </a:schemeClr>
                </a:solidFill>
              </a:rPr>
              <a:t>supported</a:t>
            </a:r>
            <a:r>
              <a:rPr lang="en-GB" dirty="0"/>
              <a:t> to make an informed decision.</a:t>
            </a:r>
          </a:p>
          <a:p>
            <a:pPr eaLnBrk="1" fontAlgn="auto" hangingPunct="1">
              <a:spcAft>
                <a:spcPts val="0"/>
              </a:spcAft>
              <a:buFont typeface="Arial" panose="020B0604020202020204" pitchFamily="34" charset="0"/>
              <a:buChar char="•"/>
              <a:defRPr/>
            </a:pPr>
            <a:r>
              <a:rPr lang="en-GB" dirty="0"/>
              <a:t>Some people do not </a:t>
            </a:r>
            <a:r>
              <a:rPr lang="en-GB" b="1" u="sng" dirty="0">
                <a:solidFill>
                  <a:schemeClr val="accent6">
                    <a:lumMod val="60000"/>
                    <a:lumOff val="40000"/>
                  </a:schemeClr>
                </a:solidFill>
              </a:rPr>
              <a:t>have capacity </a:t>
            </a:r>
            <a:r>
              <a:rPr lang="en-GB" dirty="0"/>
              <a:t>to make decisions about their treatment. Their relatives should be involved in the decision-making process.</a:t>
            </a:r>
          </a:p>
          <a:p>
            <a:pPr eaLnBrk="1" fontAlgn="auto" hangingPunct="1">
              <a:spcAft>
                <a:spcPts val="0"/>
              </a:spcAft>
              <a:buFont typeface="Arial" panose="020B0604020202020204" pitchFamily="34" charset="0"/>
              <a:buChar char="•"/>
              <a:defRPr/>
            </a:pPr>
            <a:r>
              <a:rPr lang="en-GB" dirty="0"/>
              <a:t>There should be </a:t>
            </a:r>
            <a:r>
              <a:rPr lang="en-GB" b="1" u="sng" dirty="0">
                <a:solidFill>
                  <a:schemeClr val="accent6">
                    <a:lumMod val="60000"/>
                    <a:lumOff val="40000"/>
                  </a:schemeClr>
                </a:solidFill>
              </a:rPr>
              <a:t>clear documentation </a:t>
            </a:r>
            <a:r>
              <a:rPr lang="en-GB" dirty="0"/>
              <a:t>of the changes made, the reasons and any monitoring required.</a:t>
            </a:r>
          </a:p>
          <a:p>
            <a:pPr eaLnBrk="1" fontAlgn="auto" hangingPunct="1">
              <a:spcAft>
                <a:spcPts val="0"/>
              </a:spcAft>
              <a:buFont typeface="Arial" panose="020B0604020202020204" pitchFamily="34" charset="0"/>
              <a:buChar char="•"/>
              <a:defRPr/>
            </a:pPr>
            <a:r>
              <a:rPr lang="en-GB" dirty="0"/>
              <a:t>There needs to be </a:t>
            </a:r>
            <a:r>
              <a:rPr lang="en-GB" b="1" u="sng" dirty="0">
                <a:solidFill>
                  <a:schemeClr val="accent6">
                    <a:lumMod val="60000"/>
                    <a:lumOff val="40000"/>
                  </a:schemeClr>
                </a:solidFill>
              </a:rPr>
              <a:t>effective communication </a:t>
            </a:r>
            <a:r>
              <a:rPr lang="en-GB" dirty="0"/>
              <a:t>with all relevant parties. E.g. Community pharmacy, the staff responsible for ordering medication, GP’s</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57200"/>
            <a:ext cx="8229600" cy="1143000"/>
          </a:xfrm>
        </p:spPr>
        <p:txBody>
          <a:bodyPr>
            <a:normAutofit fontScale="90000"/>
          </a:bodyPr>
          <a:lstStyle/>
          <a:p>
            <a:pPr eaLnBrk="1" hangingPunct="1"/>
            <a:r>
              <a:rPr lang="en-GB" dirty="0"/>
              <a:t>Barriers to  Medicines optimisation  or Deprescribing</a:t>
            </a:r>
            <a:br>
              <a:rPr lang="en-GB" sz="2800" dirty="0"/>
            </a:br>
            <a:endParaRPr lang="en-GB" sz="2800" dirty="0"/>
          </a:p>
        </p:txBody>
      </p:sp>
      <p:sp>
        <p:nvSpPr>
          <p:cNvPr id="78850" name="Content Placeholder 2"/>
          <p:cNvSpPr>
            <a:spLocks noGrp="1"/>
          </p:cNvSpPr>
          <p:nvPr>
            <p:ph idx="1"/>
          </p:nvPr>
        </p:nvSpPr>
        <p:spPr/>
        <p:txBody>
          <a:bodyPr>
            <a:normAutofit/>
          </a:bodyPr>
          <a:lstStyle/>
          <a:p>
            <a:pPr eaLnBrk="1" hangingPunct="1"/>
            <a:r>
              <a:rPr lang="en-GB" sz="2800" dirty="0"/>
              <a:t>Concern from clinicians to discontinue medications started by another provider</a:t>
            </a:r>
          </a:p>
          <a:p>
            <a:pPr eaLnBrk="1" hangingPunct="1"/>
            <a:r>
              <a:rPr lang="en-GB" sz="2800" dirty="0"/>
              <a:t>Time expenditure </a:t>
            </a:r>
          </a:p>
          <a:p>
            <a:pPr eaLnBrk="1" hangingPunct="1"/>
            <a:r>
              <a:rPr lang="en-GB" sz="2800" dirty="0"/>
              <a:t>Fear of drug-withdrawal side effects</a:t>
            </a:r>
          </a:p>
          <a:p>
            <a:pPr eaLnBrk="1" hangingPunct="1"/>
            <a:r>
              <a:rPr lang="en-GB" sz="2800" dirty="0"/>
              <a:t>Lack of resources </a:t>
            </a:r>
          </a:p>
          <a:p>
            <a:pPr eaLnBrk="1" hangingPunct="1"/>
            <a:r>
              <a:rPr lang="en-GB" sz="2800" dirty="0"/>
              <a:t>Resistance from patients or family members</a:t>
            </a:r>
          </a:p>
          <a:p>
            <a:pPr eaLnBrk="1" hangingPunct="1"/>
            <a:r>
              <a:rPr lang="en-GB" sz="2800" dirty="0"/>
              <a:t>Fear of losing patient-provider relationship</a:t>
            </a:r>
          </a:p>
          <a:p>
            <a:pPr eaLnBrk="1" hangingPunct="1"/>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ctrTitle"/>
          </p:nvPr>
        </p:nvSpPr>
        <p:spPr>
          <a:xfrm>
            <a:off x="628650" y="548681"/>
            <a:ext cx="7772400" cy="792088"/>
          </a:xfrm>
        </p:spPr>
        <p:txBody>
          <a:bodyPr>
            <a:normAutofit/>
          </a:bodyPr>
          <a:lstStyle/>
          <a:p>
            <a:pPr algn="l" eaLnBrk="1" hangingPunct="1"/>
            <a:r>
              <a:rPr lang="en-GB" sz="4000" dirty="0"/>
              <a:t>Case Study</a:t>
            </a:r>
          </a:p>
        </p:txBody>
      </p:sp>
      <p:sp>
        <p:nvSpPr>
          <p:cNvPr id="3" name="Subtitle 2"/>
          <p:cNvSpPr>
            <a:spLocks noGrp="1"/>
          </p:cNvSpPr>
          <p:nvPr>
            <p:ph type="subTitle" idx="1"/>
          </p:nvPr>
        </p:nvSpPr>
        <p:spPr>
          <a:xfrm>
            <a:off x="628650" y="1700808"/>
            <a:ext cx="8263830" cy="4968551"/>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n-GB" sz="2600" b="1" dirty="0">
                <a:solidFill>
                  <a:schemeClr val="tx1"/>
                </a:solidFill>
              </a:rPr>
              <a:t>                                                           </a:t>
            </a:r>
            <a:r>
              <a:rPr lang="en-GB" sz="2600" b="1" dirty="0">
                <a:solidFill>
                  <a:schemeClr val="accent6">
                    <a:lumMod val="60000"/>
                    <a:lumOff val="40000"/>
                  </a:schemeClr>
                </a:solidFill>
              </a:rPr>
              <a:t>Norman</a:t>
            </a:r>
            <a:r>
              <a:rPr lang="en-GB" sz="2600" dirty="0">
                <a:solidFill>
                  <a:schemeClr val="accent6">
                    <a:lumMod val="60000"/>
                    <a:lumOff val="40000"/>
                  </a:schemeClr>
                </a:solidFill>
              </a:rPr>
              <a:t> </a:t>
            </a:r>
          </a:p>
          <a:p>
            <a:pPr algn="l" eaLnBrk="1" fontAlgn="auto" hangingPunct="1">
              <a:spcAft>
                <a:spcPts val="0"/>
              </a:spcAft>
              <a:buFont typeface="Arial" panose="020B0604020202020204" pitchFamily="34" charset="0"/>
              <a:buNone/>
              <a:defRPr/>
            </a:pPr>
            <a:r>
              <a:rPr lang="en-GB" sz="2600" dirty="0">
                <a:solidFill>
                  <a:schemeClr val="tx1"/>
                </a:solidFill>
              </a:rPr>
              <a:t>Elderly care home resident</a:t>
            </a:r>
          </a:p>
          <a:p>
            <a:pPr algn="l" eaLnBrk="1" fontAlgn="auto" hangingPunct="1">
              <a:spcAft>
                <a:spcPts val="0"/>
              </a:spcAft>
              <a:buFont typeface="Arial" panose="020B0604020202020204" pitchFamily="34" charset="0"/>
              <a:buNone/>
              <a:defRPr/>
            </a:pPr>
            <a:r>
              <a:rPr lang="en-GB" sz="2600" dirty="0">
                <a:solidFill>
                  <a:schemeClr val="tx1"/>
                </a:solidFill>
              </a:rPr>
              <a:t>Dementia</a:t>
            </a:r>
          </a:p>
          <a:p>
            <a:pPr algn="l" eaLnBrk="1" fontAlgn="auto" hangingPunct="1">
              <a:spcAft>
                <a:spcPts val="0"/>
              </a:spcAft>
              <a:buFont typeface="Arial" panose="020B0604020202020204" pitchFamily="34" charset="0"/>
              <a:buNone/>
              <a:defRPr/>
            </a:pPr>
            <a:r>
              <a:rPr lang="en-GB" sz="2600" dirty="0">
                <a:solidFill>
                  <a:schemeClr val="tx1"/>
                </a:solidFill>
              </a:rPr>
              <a:t>Poor mobility – falls risk</a:t>
            </a:r>
          </a:p>
          <a:p>
            <a:pPr algn="l" eaLnBrk="1" fontAlgn="auto" hangingPunct="1">
              <a:spcAft>
                <a:spcPts val="0"/>
              </a:spcAft>
              <a:buFont typeface="Arial" panose="020B0604020202020204" pitchFamily="34" charset="0"/>
              <a:buNone/>
              <a:defRPr/>
            </a:pPr>
            <a:r>
              <a:rPr lang="en-GB" sz="2600" dirty="0">
                <a:solidFill>
                  <a:schemeClr val="tx1"/>
                </a:solidFill>
              </a:rPr>
              <a:t>Dis-engaged</a:t>
            </a:r>
          </a:p>
          <a:p>
            <a:pPr algn="l" eaLnBrk="1" fontAlgn="auto" hangingPunct="1">
              <a:spcAft>
                <a:spcPts val="0"/>
              </a:spcAft>
              <a:buFont typeface="Arial" panose="020B0604020202020204" pitchFamily="34" charset="0"/>
              <a:buNone/>
              <a:defRPr/>
            </a:pPr>
            <a:r>
              <a:rPr lang="en-GB" sz="2600" dirty="0">
                <a:solidFill>
                  <a:schemeClr val="tx1"/>
                </a:solidFill>
              </a:rPr>
              <a:t>Episodes of agitation / aggression</a:t>
            </a:r>
          </a:p>
          <a:p>
            <a:pPr algn="l" eaLnBrk="1" fontAlgn="auto" hangingPunct="1">
              <a:spcAft>
                <a:spcPts val="0"/>
              </a:spcAft>
              <a:buFont typeface="Arial" panose="020B0604020202020204" pitchFamily="34" charset="0"/>
              <a:buNone/>
              <a:defRPr/>
            </a:pPr>
            <a:endParaRPr lang="en-GB" sz="2600" dirty="0">
              <a:solidFill>
                <a:schemeClr val="tx1"/>
              </a:solidFill>
            </a:endParaRPr>
          </a:p>
          <a:p>
            <a:pPr algn="l" eaLnBrk="1" fontAlgn="auto" hangingPunct="1">
              <a:spcAft>
                <a:spcPts val="0"/>
              </a:spcAft>
              <a:buFont typeface="Arial" panose="020B0604020202020204" pitchFamily="34" charset="0"/>
              <a:buNone/>
              <a:defRPr/>
            </a:pPr>
            <a:endParaRPr lang="en-GB" sz="2600" dirty="0">
              <a:solidFill>
                <a:schemeClr val="tx1"/>
              </a:solidFill>
            </a:endParaRPr>
          </a:p>
          <a:p>
            <a:pPr algn="l" eaLnBrk="1" fontAlgn="auto" hangingPunct="1">
              <a:spcAft>
                <a:spcPts val="0"/>
              </a:spcAft>
              <a:buFont typeface="Arial" panose="020B0604020202020204" pitchFamily="34" charset="0"/>
              <a:buNone/>
              <a:defRPr/>
            </a:pPr>
            <a:r>
              <a:rPr lang="en-GB" sz="2600" dirty="0">
                <a:solidFill>
                  <a:schemeClr val="tx1"/>
                </a:solidFill>
              </a:rPr>
              <a:t>Care home staff did a medication and behaviour audit review. </a:t>
            </a:r>
          </a:p>
          <a:p>
            <a:pPr marL="457200" indent="-457200" algn="l" eaLnBrk="1" fontAlgn="auto" hangingPunct="1">
              <a:spcAft>
                <a:spcPts val="0"/>
              </a:spcAft>
              <a:buFont typeface="Arial" panose="020B0604020202020204" pitchFamily="34" charset="0"/>
              <a:buChar char="•"/>
              <a:defRPr/>
            </a:pPr>
            <a:r>
              <a:rPr lang="en-GB" sz="2600" dirty="0">
                <a:solidFill>
                  <a:schemeClr val="tx1"/>
                </a:solidFill>
              </a:rPr>
              <a:t>What meds where patients on? </a:t>
            </a:r>
          </a:p>
          <a:p>
            <a:pPr marL="457200" indent="-457200" algn="l" eaLnBrk="1" fontAlgn="auto" hangingPunct="1">
              <a:spcAft>
                <a:spcPts val="0"/>
              </a:spcAft>
              <a:buFont typeface="Arial" panose="020B0604020202020204" pitchFamily="34" charset="0"/>
              <a:buChar char="•"/>
              <a:defRPr/>
            </a:pPr>
            <a:r>
              <a:rPr lang="en-GB" sz="2600" dirty="0">
                <a:solidFill>
                  <a:schemeClr val="tx1"/>
                </a:solidFill>
              </a:rPr>
              <a:t>Did it need to be there?</a:t>
            </a:r>
          </a:p>
          <a:p>
            <a:pPr marL="457200" indent="-457200" algn="l" eaLnBrk="1" fontAlgn="auto" hangingPunct="1">
              <a:spcAft>
                <a:spcPts val="0"/>
              </a:spcAft>
              <a:buFont typeface="Arial" panose="020B0604020202020204" pitchFamily="34" charset="0"/>
              <a:buChar char="•"/>
              <a:defRPr/>
            </a:pPr>
            <a:r>
              <a:rPr lang="en-GB" sz="2600" dirty="0">
                <a:solidFill>
                  <a:schemeClr val="tx1"/>
                </a:solidFill>
              </a:rPr>
              <a:t>Is there a benefit? </a:t>
            </a:r>
          </a:p>
          <a:p>
            <a:pPr marL="457200" indent="-457200" algn="l" eaLnBrk="1" fontAlgn="auto" hangingPunct="1">
              <a:spcAft>
                <a:spcPts val="0"/>
              </a:spcAft>
              <a:buFont typeface="Arial" panose="020B0604020202020204" pitchFamily="34" charset="0"/>
              <a:buChar char="•"/>
              <a:defRPr/>
            </a:pPr>
            <a:r>
              <a:rPr lang="en-GB" sz="2600" dirty="0">
                <a:solidFill>
                  <a:schemeClr val="tx1"/>
                </a:solidFill>
              </a:rPr>
              <a:t>If not getting it, why?</a:t>
            </a:r>
          </a:p>
          <a:p>
            <a:pPr eaLnBrk="1" fontAlgn="auto" hangingPunct="1">
              <a:spcAft>
                <a:spcPts val="0"/>
              </a:spcAft>
              <a:buFont typeface="Arial" panose="020B0604020202020204" pitchFamily="34" charset="0"/>
              <a:buNone/>
              <a:defRPr/>
            </a:pPr>
            <a:endParaRPr lang="en-GB" dirty="0">
              <a:solidFill>
                <a:schemeClr val="tx1"/>
              </a:solidFill>
            </a:endParaRPr>
          </a:p>
        </p:txBody>
      </p:sp>
      <p:pic>
        <p:nvPicPr>
          <p:cNvPr id="80899" name="Picture 6" descr="Image result for Sad angry old man cartoon"/>
          <p:cNvPicPr>
            <a:picLocks noChangeAspect="1" noChangeArrowheads="1"/>
          </p:cNvPicPr>
          <p:nvPr/>
        </p:nvPicPr>
        <p:blipFill>
          <a:blip r:embed="rId2" cstate="print"/>
          <a:srcRect/>
          <a:stretch>
            <a:fillRect/>
          </a:stretch>
        </p:blipFill>
        <p:spPr bwMode="auto">
          <a:xfrm>
            <a:off x="5004048" y="1844824"/>
            <a:ext cx="3897312" cy="2006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188" y="1484313"/>
            <a:ext cx="7597775" cy="4105275"/>
          </a:xfrm>
        </p:spPr>
        <p:txBody>
          <a:bodyPr rtlCol="0">
            <a:noAutofit/>
          </a:bodyPr>
          <a:lstStyle/>
          <a:p>
            <a:pPr algn="l" eaLnBrk="1" fontAlgn="auto" hangingPunct="1">
              <a:spcAft>
                <a:spcPts val="0"/>
              </a:spcAft>
              <a:buFont typeface="Arial" panose="020B0604020202020204" pitchFamily="34" charset="0"/>
              <a:buNone/>
              <a:defRPr/>
            </a:pPr>
            <a:r>
              <a:rPr lang="en-GB" dirty="0">
                <a:solidFill>
                  <a:schemeClr val="tx1"/>
                </a:solidFill>
              </a:rPr>
              <a:t>Medications included ; Senna nocte and </a:t>
            </a:r>
            <a:r>
              <a:rPr lang="en-GB" dirty="0" err="1">
                <a:solidFill>
                  <a:schemeClr val="tx1"/>
                </a:solidFill>
              </a:rPr>
              <a:t>Movicol</a:t>
            </a:r>
            <a:r>
              <a:rPr lang="en-GB" dirty="0">
                <a:solidFill>
                  <a:schemeClr val="tx1"/>
                </a:solidFill>
              </a:rPr>
              <a:t> </a:t>
            </a:r>
            <a:r>
              <a:rPr lang="en-GB" dirty="0" err="1">
                <a:solidFill>
                  <a:schemeClr val="tx1"/>
                </a:solidFill>
              </a:rPr>
              <a:t>bd</a:t>
            </a:r>
            <a:endParaRPr lang="en-GB" dirty="0">
              <a:solidFill>
                <a:schemeClr val="tx1"/>
              </a:solidFill>
            </a:endParaRPr>
          </a:p>
          <a:p>
            <a:pPr algn="l" eaLnBrk="1" fontAlgn="auto" hangingPunct="1">
              <a:spcAft>
                <a:spcPts val="0"/>
              </a:spcAft>
              <a:buFont typeface="Arial" panose="020B0604020202020204" pitchFamily="34" charset="0"/>
              <a:buNone/>
              <a:defRPr/>
            </a:pPr>
            <a:endParaRPr lang="en-GB" b="1" dirty="0">
              <a:solidFill>
                <a:schemeClr val="tx1"/>
              </a:solidFill>
            </a:endParaRPr>
          </a:p>
          <a:p>
            <a:pPr algn="l" eaLnBrk="1" fontAlgn="auto" hangingPunct="1">
              <a:spcAft>
                <a:spcPts val="0"/>
              </a:spcAft>
              <a:buFont typeface="Arial" panose="020B0604020202020204" pitchFamily="34" charset="0"/>
              <a:buNone/>
              <a:defRPr/>
            </a:pPr>
            <a:r>
              <a:rPr lang="en-GB" b="1" dirty="0">
                <a:solidFill>
                  <a:schemeClr val="tx1"/>
                </a:solidFill>
              </a:rPr>
              <a:t>Month one</a:t>
            </a:r>
          </a:p>
          <a:p>
            <a:pPr marL="457200" indent="-457200" algn="l" eaLnBrk="1" fontAlgn="auto" hangingPunct="1">
              <a:spcAft>
                <a:spcPts val="0"/>
              </a:spcAft>
              <a:buFont typeface="Arial" panose="020B0604020202020204" pitchFamily="34" charset="0"/>
              <a:buChar char="•"/>
              <a:defRPr/>
            </a:pPr>
            <a:r>
              <a:rPr lang="en-GB" dirty="0">
                <a:solidFill>
                  <a:schemeClr val="tx1"/>
                </a:solidFill>
              </a:rPr>
              <a:t>17 episodes of loose stool</a:t>
            </a:r>
          </a:p>
          <a:p>
            <a:pPr marL="457200" indent="-457200" algn="l" eaLnBrk="1" fontAlgn="auto" hangingPunct="1">
              <a:spcAft>
                <a:spcPts val="0"/>
              </a:spcAft>
              <a:buFont typeface="Arial" panose="020B0604020202020204" pitchFamily="34" charset="0"/>
              <a:buChar char="•"/>
              <a:defRPr/>
            </a:pPr>
            <a:r>
              <a:rPr lang="en-GB" dirty="0">
                <a:solidFill>
                  <a:schemeClr val="tx1"/>
                </a:solidFill>
              </a:rPr>
              <a:t>4 episodes agitation/aggression </a:t>
            </a:r>
          </a:p>
          <a:p>
            <a:pPr marL="457200" indent="-457200" algn="l" eaLnBrk="1" fontAlgn="auto" hangingPunct="1">
              <a:spcAft>
                <a:spcPts val="0"/>
              </a:spcAft>
              <a:buFont typeface="Arial" panose="020B0604020202020204" pitchFamily="34" charset="0"/>
              <a:buChar char="•"/>
              <a:defRPr/>
            </a:pPr>
            <a:r>
              <a:rPr lang="en-GB" dirty="0">
                <a:solidFill>
                  <a:schemeClr val="tx1"/>
                </a:solidFill>
              </a:rPr>
              <a:t>7 episodes on ABC charts</a:t>
            </a:r>
          </a:p>
          <a:p>
            <a:pPr marL="457200" indent="-457200" algn="l" eaLnBrk="1" fontAlgn="auto" hangingPunct="1">
              <a:spcAft>
                <a:spcPts val="0"/>
              </a:spcAft>
              <a:buFont typeface="Arial" panose="020B0604020202020204" pitchFamily="34" charset="0"/>
              <a:buChar char="•"/>
              <a:defRPr/>
            </a:pPr>
            <a:r>
              <a:rPr lang="en-GB" dirty="0">
                <a:solidFill>
                  <a:schemeClr val="tx1"/>
                </a:solidFill>
              </a:rPr>
              <a:t>2 falls</a:t>
            </a:r>
          </a:p>
          <a:p>
            <a:pPr algn="l" eaLnBrk="1" fontAlgn="auto" hangingPunct="1">
              <a:spcAft>
                <a:spcPts val="0"/>
              </a:spcAft>
              <a:buFont typeface="Arial" panose="020B0604020202020204" pitchFamily="34" charset="0"/>
              <a:buNone/>
              <a:defRPr/>
            </a:pPr>
            <a:endParaRPr lang="en-GB" dirty="0">
              <a:solidFill>
                <a:schemeClr val="tx1"/>
              </a:solidFill>
            </a:endParaRPr>
          </a:p>
          <a:p>
            <a:pPr algn="l" eaLnBrk="1" fontAlgn="auto" hangingPunct="1">
              <a:spcAft>
                <a:spcPts val="0"/>
              </a:spcAft>
              <a:buFont typeface="Arial" panose="020B0604020202020204" pitchFamily="34" charset="0"/>
              <a:buNone/>
              <a:defRPr/>
            </a:pPr>
            <a:r>
              <a:rPr lang="en-GB" b="1" dirty="0">
                <a:solidFill>
                  <a:schemeClr val="tx1"/>
                </a:solidFill>
              </a:rPr>
              <a:t>Intervention</a:t>
            </a:r>
          </a:p>
          <a:p>
            <a:pPr algn="l" eaLnBrk="1" fontAlgn="auto" hangingPunct="1">
              <a:spcAft>
                <a:spcPts val="0"/>
              </a:spcAft>
              <a:buFont typeface="Arial" panose="020B0604020202020204" pitchFamily="34" charset="0"/>
              <a:buNone/>
              <a:defRPr/>
            </a:pPr>
            <a:r>
              <a:rPr lang="en-GB" dirty="0">
                <a:solidFill>
                  <a:schemeClr val="tx1"/>
                </a:solidFill>
              </a:rPr>
              <a:t>GP stopped </a:t>
            </a:r>
            <a:r>
              <a:rPr lang="en-GB" dirty="0" err="1">
                <a:solidFill>
                  <a:schemeClr val="tx1"/>
                </a:solidFill>
              </a:rPr>
              <a:t>senna</a:t>
            </a:r>
            <a:r>
              <a:rPr lang="en-GB" dirty="0">
                <a:solidFill>
                  <a:schemeClr val="tx1"/>
                </a:solidFill>
              </a:rPr>
              <a:t> </a:t>
            </a:r>
          </a:p>
          <a:p>
            <a:pPr algn="l" eaLnBrk="1" fontAlgn="auto" hangingPunct="1">
              <a:spcAft>
                <a:spcPts val="0"/>
              </a:spcAft>
              <a:buFont typeface="Arial" panose="020B0604020202020204" pitchFamily="34" charset="0"/>
              <a:buNone/>
              <a:defRPr/>
            </a:pPr>
            <a:r>
              <a:rPr lang="en-GB" dirty="0">
                <a:solidFill>
                  <a:schemeClr val="tx1"/>
                </a:solidFill>
              </a:rPr>
              <a:t>Continued </a:t>
            </a:r>
            <a:r>
              <a:rPr lang="en-GB" dirty="0" err="1">
                <a:solidFill>
                  <a:schemeClr val="tx1"/>
                </a:solidFill>
              </a:rPr>
              <a:t>movicol</a:t>
            </a:r>
            <a:endParaRPr lang="en-GB"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GB" b="1" dirty="0"/>
              <a:t>Month two</a:t>
            </a:r>
          </a:p>
          <a:p>
            <a:pPr eaLnBrk="1" fontAlgn="auto" hangingPunct="1">
              <a:spcAft>
                <a:spcPts val="0"/>
              </a:spcAft>
              <a:buFont typeface="Arial" panose="020B0604020202020204" pitchFamily="34" charset="0"/>
              <a:buChar char="•"/>
              <a:defRPr/>
            </a:pPr>
            <a:r>
              <a:rPr lang="en-GB" dirty="0"/>
              <a:t>8 episodes unformed loose bowel movements</a:t>
            </a:r>
          </a:p>
          <a:p>
            <a:pPr eaLnBrk="1" fontAlgn="auto" hangingPunct="1">
              <a:spcAft>
                <a:spcPts val="0"/>
              </a:spcAft>
              <a:buFont typeface="Arial" panose="020B0604020202020204" pitchFamily="34" charset="0"/>
              <a:buChar char="•"/>
              <a:defRPr/>
            </a:pPr>
            <a:r>
              <a:rPr lang="en-GB" dirty="0"/>
              <a:t>4 episodes agitation / aggression</a:t>
            </a:r>
          </a:p>
          <a:p>
            <a:pPr eaLnBrk="1" fontAlgn="auto" hangingPunct="1">
              <a:spcAft>
                <a:spcPts val="0"/>
              </a:spcAft>
              <a:buFont typeface="Arial" panose="020B0604020202020204" pitchFamily="34" charset="0"/>
              <a:buChar char="•"/>
              <a:defRPr/>
            </a:pPr>
            <a:r>
              <a:rPr lang="en-GB" dirty="0"/>
              <a:t>1 fall</a:t>
            </a:r>
          </a:p>
          <a:p>
            <a:pPr eaLnBrk="1" fontAlgn="auto" hangingPunct="1">
              <a:spcAft>
                <a:spcPts val="0"/>
              </a:spcAft>
              <a:buFont typeface="Arial" panose="020B0604020202020204" pitchFamily="34" charset="0"/>
              <a:buChar char="•"/>
              <a:defRPr/>
            </a:pPr>
            <a:r>
              <a:rPr lang="en-GB" dirty="0"/>
              <a:t>No ABC charts</a:t>
            </a:r>
          </a:p>
          <a:p>
            <a:pPr eaLnBrk="1" fontAlgn="auto" hangingPunct="1">
              <a:spcAft>
                <a:spcPts val="0"/>
              </a:spcAft>
              <a:buFont typeface="Arial" panose="020B0604020202020204" pitchFamily="34" charset="0"/>
              <a:buChar char="•"/>
              <a:defRPr/>
            </a:pPr>
            <a:endParaRPr lang="en-GB" dirty="0"/>
          </a:p>
          <a:p>
            <a:pPr marL="0" indent="0" eaLnBrk="1" fontAlgn="auto" hangingPunct="1">
              <a:spcAft>
                <a:spcPts val="0"/>
              </a:spcAft>
              <a:buFont typeface="Arial" panose="020B0604020202020204" pitchFamily="34" charset="0"/>
              <a:buNone/>
              <a:defRPr/>
            </a:pPr>
            <a:r>
              <a:rPr lang="en-GB" b="1" dirty="0"/>
              <a:t>Intervention</a:t>
            </a:r>
          </a:p>
          <a:p>
            <a:pPr marL="0" indent="0" eaLnBrk="1" fontAlgn="auto" hangingPunct="1">
              <a:spcAft>
                <a:spcPts val="0"/>
              </a:spcAft>
              <a:buFont typeface="Arial" panose="020B0604020202020204" pitchFamily="34" charset="0"/>
              <a:buNone/>
              <a:defRPr/>
            </a:pPr>
            <a:r>
              <a:rPr lang="en-GB" dirty="0"/>
              <a:t>Stop </a:t>
            </a:r>
            <a:r>
              <a:rPr lang="en-GB" dirty="0" err="1"/>
              <a:t>movicol</a:t>
            </a:r>
            <a:r>
              <a:rPr lang="en-GB" dirty="0"/>
              <a:t> now </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12776"/>
            <a:ext cx="7675350" cy="4351338"/>
          </a:xfrm>
        </p:spPr>
        <p:txBody>
          <a:bodyPr rtlCol="0">
            <a:noAutofit/>
          </a:bodyPr>
          <a:lstStyle/>
          <a:p>
            <a:pPr marL="0" indent="0" eaLnBrk="1" fontAlgn="auto" hangingPunct="1">
              <a:spcAft>
                <a:spcPts val="0"/>
              </a:spcAft>
              <a:buFont typeface="Arial" panose="020B0604020202020204" pitchFamily="34" charset="0"/>
              <a:buNone/>
              <a:defRPr/>
            </a:pPr>
            <a:r>
              <a:rPr lang="en-GB" b="1" dirty="0"/>
              <a:t>Month three</a:t>
            </a:r>
          </a:p>
          <a:p>
            <a:pPr eaLnBrk="1" fontAlgn="auto" hangingPunct="1">
              <a:spcAft>
                <a:spcPts val="0"/>
              </a:spcAft>
              <a:buFont typeface="Arial" panose="020B0604020202020204" pitchFamily="34" charset="0"/>
              <a:buChar char="•"/>
              <a:defRPr/>
            </a:pPr>
            <a:r>
              <a:rPr lang="en-GB" dirty="0"/>
              <a:t>2 episodes of loose/unformed stool</a:t>
            </a:r>
          </a:p>
          <a:p>
            <a:pPr eaLnBrk="1" fontAlgn="auto" hangingPunct="1">
              <a:spcAft>
                <a:spcPts val="0"/>
              </a:spcAft>
              <a:buFont typeface="Arial" panose="020B0604020202020204" pitchFamily="34" charset="0"/>
              <a:buChar char="•"/>
              <a:defRPr/>
            </a:pPr>
            <a:r>
              <a:rPr lang="en-GB" dirty="0"/>
              <a:t>3 falls</a:t>
            </a:r>
          </a:p>
          <a:p>
            <a:pPr eaLnBrk="1" fontAlgn="auto" hangingPunct="1">
              <a:spcAft>
                <a:spcPts val="0"/>
              </a:spcAft>
              <a:buFont typeface="Arial" panose="020B0604020202020204" pitchFamily="34" charset="0"/>
              <a:buChar char="•"/>
              <a:defRPr/>
            </a:pPr>
            <a:r>
              <a:rPr lang="en-GB" dirty="0"/>
              <a:t>No episodes agitation/aggression</a:t>
            </a:r>
          </a:p>
          <a:p>
            <a:pPr eaLnBrk="1" fontAlgn="auto" hangingPunct="1">
              <a:spcAft>
                <a:spcPts val="0"/>
              </a:spcAft>
              <a:buFont typeface="Arial" panose="020B0604020202020204" pitchFamily="34" charset="0"/>
              <a:buChar char="•"/>
              <a:defRPr/>
            </a:pPr>
            <a:r>
              <a:rPr lang="en-GB" dirty="0"/>
              <a:t>No ABC charts</a:t>
            </a:r>
          </a:p>
          <a:p>
            <a:pPr marL="0" indent="0" eaLnBrk="1" fontAlgn="auto" hangingPunct="1">
              <a:spcAft>
                <a:spcPts val="0"/>
              </a:spcAft>
              <a:buFont typeface="Arial" panose="020B0604020202020204" pitchFamily="34" charset="0"/>
              <a:buNone/>
              <a:defRPr/>
            </a:pPr>
            <a:endParaRPr lang="en-GB" dirty="0"/>
          </a:p>
          <a:p>
            <a:pPr marL="0" indent="0" eaLnBrk="1" fontAlgn="auto" hangingPunct="1">
              <a:spcAft>
                <a:spcPts val="0"/>
              </a:spcAft>
              <a:buFont typeface="Arial" panose="020B0604020202020204" pitchFamily="34" charset="0"/>
              <a:buNone/>
              <a:defRPr/>
            </a:pPr>
            <a:r>
              <a:rPr lang="en-GB" b="1" dirty="0"/>
              <a:t>Month four</a:t>
            </a:r>
          </a:p>
          <a:p>
            <a:pPr eaLnBrk="1" fontAlgn="auto" hangingPunct="1">
              <a:spcAft>
                <a:spcPts val="0"/>
              </a:spcAft>
              <a:buFont typeface="Arial" panose="020B0604020202020204" pitchFamily="34" charset="0"/>
              <a:buChar char="•"/>
              <a:defRPr/>
            </a:pPr>
            <a:r>
              <a:rPr lang="en-GB" dirty="0"/>
              <a:t>No loose stool</a:t>
            </a:r>
          </a:p>
          <a:p>
            <a:pPr eaLnBrk="1" fontAlgn="auto" hangingPunct="1">
              <a:spcAft>
                <a:spcPts val="0"/>
              </a:spcAft>
              <a:buFont typeface="Arial" panose="020B0604020202020204" pitchFamily="34" charset="0"/>
              <a:buChar char="•"/>
              <a:defRPr/>
            </a:pPr>
            <a:r>
              <a:rPr lang="en-GB" dirty="0"/>
              <a:t>1 fall</a:t>
            </a:r>
          </a:p>
          <a:p>
            <a:pPr eaLnBrk="1" fontAlgn="auto" hangingPunct="1">
              <a:spcAft>
                <a:spcPts val="0"/>
              </a:spcAft>
              <a:buFont typeface="Arial" panose="020B0604020202020204" pitchFamily="34" charset="0"/>
              <a:buChar char="•"/>
              <a:defRPr/>
            </a:pPr>
            <a:r>
              <a:rPr lang="en-GB" dirty="0"/>
              <a:t>No episodes agitation/aggression</a:t>
            </a:r>
          </a:p>
          <a:p>
            <a:pPr eaLnBrk="1" fontAlgn="auto" hangingPunct="1">
              <a:spcAft>
                <a:spcPts val="0"/>
              </a:spcAft>
              <a:buFont typeface="Arial" panose="020B0604020202020204" pitchFamily="34" charset="0"/>
              <a:buChar char="•"/>
              <a:defRPr/>
            </a:pPr>
            <a:r>
              <a:rPr lang="en-GB" dirty="0"/>
              <a:t>No ABC charts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a:xfrm>
            <a:off x="890809" y="620688"/>
            <a:ext cx="7772400" cy="1470025"/>
          </a:xfrm>
        </p:spPr>
        <p:txBody>
          <a:bodyPr>
            <a:normAutofit/>
          </a:bodyPr>
          <a:lstStyle/>
          <a:p>
            <a:pPr algn="l" eaLnBrk="1" hangingPunct="1"/>
            <a:r>
              <a:rPr lang="en-GB" sz="4000" dirty="0"/>
              <a:t>Outcome</a:t>
            </a:r>
          </a:p>
        </p:txBody>
      </p:sp>
      <p:sp>
        <p:nvSpPr>
          <p:cNvPr id="3" name="Subtitle 2"/>
          <p:cNvSpPr>
            <a:spLocks noGrp="1"/>
          </p:cNvSpPr>
          <p:nvPr>
            <p:ph type="subTitle" idx="1"/>
          </p:nvPr>
        </p:nvSpPr>
        <p:spPr>
          <a:xfrm>
            <a:off x="899592" y="2708920"/>
            <a:ext cx="6400800" cy="1752600"/>
          </a:xfrm>
        </p:spPr>
        <p:txBody>
          <a:bodyPr rtlCol="0">
            <a:noAutofit/>
          </a:bodyPr>
          <a:lstStyle/>
          <a:p>
            <a:pPr algn="l" eaLnBrk="1" fontAlgn="auto" hangingPunct="1">
              <a:spcAft>
                <a:spcPts val="0"/>
              </a:spcAft>
              <a:buFont typeface="Arial" panose="020B0604020202020204" pitchFamily="34" charset="0"/>
              <a:buNone/>
              <a:defRPr/>
            </a:pPr>
            <a:r>
              <a:rPr lang="en-GB" sz="2800" dirty="0">
                <a:solidFill>
                  <a:schemeClr val="tx1"/>
                </a:solidFill>
              </a:rPr>
              <a:t>Happier Norman</a:t>
            </a:r>
          </a:p>
          <a:p>
            <a:pPr algn="l" eaLnBrk="1" fontAlgn="auto" hangingPunct="1">
              <a:spcAft>
                <a:spcPts val="0"/>
              </a:spcAft>
              <a:buFont typeface="Arial" panose="020B0604020202020204" pitchFamily="34" charset="0"/>
              <a:buNone/>
              <a:defRPr/>
            </a:pPr>
            <a:r>
              <a:rPr lang="en-GB" sz="2800" dirty="0">
                <a:solidFill>
                  <a:schemeClr val="tx1"/>
                </a:solidFill>
              </a:rPr>
              <a:t>Happier staff – reduced workload</a:t>
            </a:r>
          </a:p>
          <a:p>
            <a:pPr algn="l" eaLnBrk="1" fontAlgn="auto" hangingPunct="1">
              <a:spcAft>
                <a:spcPts val="0"/>
              </a:spcAft>
              <a:buFont typeface="Arial" panose="020B0604020202020204" pitchFamily="34" charset="0"/>
              <a:buNone/>
              <a:defRPr/>
            </a:pPr>
            <a:r>
              <a:rPr lang="en-GB" sz="2800" dirty="0">
                <a:solidFill>
                  <a:schemeClr val="tx1"/>
                </a:solidFill>
              </a:rPr>
              <a:t>Saving ££ for NHS</a:t>
            </a:r>
          </a:p>
          <a:p>
            <a:pPr algn="l" eaLnBrk="1" fontAlgn="auto" hangingPunct="1">
              <a:spcAft>
                <a:spcPts val="0"/>
              </a:spcAft>
              <a:buFont typeface="Arial" panose="020B0604020202020204" pitchFamily="34" charset="0"/>
              <a:buNone/>
              <a:defRPr/>
            </a:pPr>
            <a:r>
              <a:rPr lang="en-GB" sz="2800" dirty="0">
                <a:solidFill>
                  <a:schemeClr val="tx1"/>
                </a:solidFill>
              </a:rPr>
              <a:t>Less Harm and distress</a:t>
            </a:r>
          </a:p>
          <a:p>
            <a:pPr algn="l" eaLnBrk="1" fontAlgn="auto" hangingPunct="1">
              <a:spcAft>
                <a:spcPts val="0"/>
              </a:spcAft>
              <a:buFont typeface="Arial" panose="020B0604020202020204" pitchFamily="34" charset="0"/>
              <a:buNone/>
              <a:defRPr/>
            </a:pPr>
            <a:r>
              <a:rPr lang="en-GB" sz="2800" dirty="0">
                <a:solidFill>
                  <a:schemeClr val="tx1"/>
                </a:solidFill>
              </a:rPr>
              <a:t>Building relationships with GPs</a:t>
            </a:r>
          </a:p>
        </p:txBody>
      </p:sp>
      <p:pic>
        <p:nvPicPr>
          <p:cNvPr id="84995" name="Picture 2" descr="Image result for Sad angry old man cartoon"/>
          <p:cNvPicPr>
            <a:picLocks noChangeAspect="1" noChangeArrowheads="1"/>
          </p:cNvPicPr>
          <p:nvPr/>
        </p:nvPicPr>
        <p:blipFill>
          <a:blip r:embed="rId2" cstate="print"/>
          <a:srcRect/>
          <a:stretch>
            <a:fillRect/>
          </a:stretch>
        </p:blipFill>
        <p:spPr bwMode="auto">
          <a:xfrm>
            <a:off x="5997054" y="3585220"/>
            <a:ext cx="2606675" cy="28082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691680" y="332656"/>
            <a:ext cx="7886700" cy="1325563"/>
          </a:xfrm>
        </p:spPr>
        <p:txBody>
          <a:bodyPr/>
          <a:lstStyle/>
          <a:p>
            <a:pPr eaLnBrk="1" hangingPunct="1"/>
            <a:r>
              <a:rPr lang="en-GB" dirty="0"/>
              <a:t>Why do we take drugs?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dirty="0"/>
              <a:t>We are told to! We </a:t>
            </a:r>
            <a:r>
              <a:rPr lang="en-GB" b="1" dirty="0">
                <a:solidFill>
                  <a:schemeClr val="accent6">
                    <a:lumMod val="60000"/>
                    <a:lumOff val="40000"/>
                  </a:schemeClr>
                </a:solidFill>
              </a:rPr>
              <a:t>believe</a:t>
            </a:r>
            <a:r>
              <a:rPr lang="en-GB" dirty="0"/>
              <a:t> they will help us.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b="1" dirty="0"/>
              <a:t>Informed</a:t>
            </a:r>
            <a:r>
              <a:rPr lang="en-GB" dirty="0"/>
              <a:t> Decision?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Appropriate medication will </a:t>
            </a:r>
            <a:r>
              <a:rPr lang="en-GB" b="1" dirty="0">
                <a:solidFill>
                  <a:schemeClr val="accent6">
                    <a:lumMod val="60000"/>
                    <a:lumOff val="40000"/>
                  </a:schemeClr>
                </a:solidFill>
              </a:rPr>
              <a:t>extend life expectancy </a:t>
            </a:r>
            <a:r>
              <a:rPr lang="en-GB" dirty="0"/>
              <a:t>and </a:t>
            </a:r>
            <a:r>
              <a:rPr lang="en-GB" b="1" dirty="0">
                <a:solidFill>
                  <a:schemeClr val="accent6">
                    <a:lumMod val="60000"/>
                    <a:lumOff val="40000"/>
                  </a:schemeClr>
                </a:solidFill>
              </a:rPr>
              <a:t>improve quality of life.</a:t>
            </a:r>
            <a:r>
              <a:rPr lang="en-GB" dirty="0">
                <a:solidFill>
                  <a:schemeClr val="accent6">
                    <a:lumMod val="60000"/>
                    <a:lumOff val="40000"/>
                  </a:schemeClr>
                </a:solidFill>
              </a:rPr>
              <a:t> </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Medicine use should be optimised and prescribed according to </a:t>
            </a:r>
            <a:r>
              <a:rPr lang="en-GB" b="1" dirty="0"/>
              <a:t>best evidence</a:t>
            </a:r>
            <a:r>
              <a:rPr lang="en-GB" dirty="0"/>
              <a:t>.</a:t>
            </a:r>
          </a:p>
          <a:p>
            <a:pPr eaLnBrk="1" fontAlgn="auto" hangingPunct="1">
              <a:spcAft>
                <a:spcPts val="0"/>
              </a:spcAft>
              <a:buFont typeface="Arial" panose="020B0604020202020204" pitchFamily="34" charset="0"/>
              <a:buChar char="•"/>
              <a:defRPr/>
            </a:pPr>
            <a:endParaRPr lang="en-GB" dirty="0"/>
          </a:p>
          <a:p>
            <a:pPr marL="0" indent="0" eaLnBrk="1" fontAlgn="auto" hangingPunct="1">
              <a:spcAft>
                <a:spcPts val="0"/>
              </a:spcAft>
              <a:buFont typeface="Arial" panose="020B0604020202020204" pitchFamily="34" charset="0"/>
              <a:buNone/>
              <a:defRPr/>
            </a:pPr>
            <a:r>
              <a:rPr lang="en-GB"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GB" sz="4000" dirty="0"/>
              <a:t>Conclusion</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b="1" dirty="0">
                <a:solidFill>
                  <a:schemeClr val="accent6">
                    <a:lumMod val="60000"/>
                    <a:lumOff val="40000"/>
                  </a:schemeClr>
                </a:solidFill>
              </a:rPr>
              <a:t>Question every drug</a:t>
            </a:r>
            <a:r>
              <a:rPr lang="en-GB" dirty="0">
                <a:solidFill>
                  <a:schemeClr val="accent6">
                    <a:lumMod val="60000"/>
                    <a:lumOff val="40000"/>
                  </a:schemeClr>
                </a:solidFill>
              </a:rPr>
              <a:t>. </a:t>
            </a:r>
            <a:r>
              <a:rPr lang="en-GB" dirty="0"/>
              <a:t>What is it for? Is it needed? Is it working? Is it always being given? If not, why?</a:t>
            </a:r>
          </a:p>
          <a:p>
            <a:pPr eaLnBrk="1" fontAlgn="auto" hangingPunct="1">
              <a:spcAft>
                <a:spcPts val="0"/>
              </a:spcAft>
              <a:buFont typeface="Arial" panose="020B0604020202020204" pitchFamily="34" charset="0"/>
              <a:buChar char="•"/>
              <a:defRPr/>
            </a:pPr>
            <a:r>
              <a:rPr lang="en-GB" b="1" dirty="0">
                <a:solidFill>
                  <a:schemeClr val="accent6">
                    <a:lumMod val="60000"/>
                    <a:lumOff val="40000"/>
                  </a:schemeClr>
                </a:solidFill>
              </a:rPr>
              <a:t>Question every symptom</a:t>
            </a:r>
            <a:r>
              <a:rPr lang="en-GB" dirty="0"/>
              <a:t>. Is this a side –effect? Could there be an interaction?  </a:t>
            </a:r>
          </a:p>
          <a:p>
            <a:pPr eaLnBrk="1" fontAlgn="auto" hangingPunct="1">
              <a:spcAft>
                <a:spcPts val="0"/>
              </a:spcAft>
              <a:buFont typeface="Arial" panose="020B0604020202020204" pitchFamily="34" charset="0"/>
              <a:buChar char="•"/>
              <a:defRPr/>
            </a:pPr>
            <a:r>
              <a:rPr lang="en-GB" dirty="0"/>
              <a:t>Ask medical staff to justify prescriptions</a:t>
            </a:r>
          </a:p>
          <a:p>
            <a:pPr eaLnBrk="1" fontAlgn="auto" hangingPunct="1">
              <a:spcAft>
                <a:spcPts val="0"/>
              </a:spcAft>
              <a:buFont typeface="Arial" panose="020B0604020202020204" pitchFamily="34" charset="0"/>
              <a:buChar char="•"/>
              <a:defRPr/>
            </a:pPr>
            <a:r>
              <a:rPr lang="en-GB" dirty="0"/>
              <a:t>Remember the BNF is your friend</a:t>
            </a:r>
          </a:p>
          <a:p>
            <a:pPr eaLnBrk="1" fontAlgn="auto" hangingPunct="1">
              <a:spcAft>
                <a:spcPts val="0"/>
              </a:spcAft>
              <a:buFont typeface="Arial" panose="020B0604020202020204" pitchFamily="34" charset="0"/>
              <a:buChar char="•"/>
              <a:defRPr/>
            </a:pPr>
            <a:r>
              <a:rPr lang="en-GB" dirty="0"/>
              <a:t>Keep bowel and bladder charts for all patients </a:t>
            </a:r>
          </a:p>
          <a:p>
            <a:pPr eaLnBrk="1" fontAlgn="auto" hangingPunct="1">
              <a:spcAft>
                <a:spcPts val="0"/>
              </a:spcAft>
              <a:buFont typeface="Arial" panose="020B0604020202020204" pitchFamily="34" charset="0"/>
              <a:buChar char="•"/>
              <a:defRPr/>
            </a:pPr>
            <a:r>
              <a:rPr lang="en-GB" dirty="0"/>
              <a:t>Deprescribing is a team effort including patient/family</a:t>
            </a:r>
          </a:p>
          <a:p>
            <a:pPr eaLnBrk="1" fontAlgn="auto" hangingPunct="1">
              <a:spcAft>
                <a:spcPts val="0"/>
              </a:spcAft>
              <a:buFont typeface="Arial" panose="020B0604020202020204" pitchFamily="34" charset="0"/>
              <a:buChar char="•"/>
              <a:defRPr/>
            </a:pPr>
            <a:r>
              <a:rPr lang="en-GB" dirty="0"/>
              <a:t>Support residents to make informed decisions</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827584" y="980728"/>
            <a:ext cx="7675350" cy="4351338"/>
          </a:xfrm>
        </p:spPr>
        <p:txBody>
          <a:bodyPr>
            <a:normAutofit/>
          </a:bodyPr>
          <a:lstStyle/>
          <a:p>
            <a:pPr marL="0" indent="0" eaLnBrk="1" hangingPunct="1">
              <a:buNone/>
            </a:pPr>
            <a:r>
              <a:rPr lang="en-GB" sz="4000" dirty="0"/>
              <a:t>Questions?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772816"/>
            <a:ext cx="4667250" cy="3143250"/>
          </a:xfrm>
          <a:prstGeom prst="rect">
            <a:avLst/>
          </a:prstGeom>
        </p:spPr>
      </p:pic>
      <p:sp>
        <p:nvSpPr>
          <p:cNvPr id="4" name="TextBox 3"/>
          <p:cNvSpPr txBox="1"/>
          <p:nvPr/>
        </p:nvSpPr>
        <p:spPr>
          <a:xfrm>
            <a:off x="899592" y="5517232"/>
            <a:ext cx="6768752" cy="369332"/>
          </a:xfrm>
          <a:prstGeom prst="rect">
            <a:avLst/>
          </a:prstGeom>
          <a:noFill/>
        </p:spPr>
        <p:txBody>
          <a:bodyPr wrap="square" rtlCol="0">
            <a:spAutoFit/>
          </a:bodyPr>
          <a:lstStyle/>
          <a:p>
            <a:r>
              <a:rPr lang="en-GB" dirty="0"/>
              <a:t>Aine.mcgovern@ggc.scot.nhs.uk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Tree>
    <p:extLst>
      <p:ext uri="{BB962C8B-B14F-4D97-AF65-F5344CB8AC3E}">
        <p14:creationId xmlns:p14="http://schemas.microsoft.com/office/powerpoint/2010/main" val="130530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Get in touch!</a:t>
            </a:r>
            <a:endParaRPr/>
          </a:p>
        </p:txBody>
      </p:sp>
      <p:sp>
        <p:nvSpPr>
          <p:cNvPr id="330" name="Google Shape;330;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dirty="0"/>
              <a:t>Website</a:t>
            </a:r>
            <a:endParaRPr dirty="0"/>
          </a:p>
          <a:p>
            <a:pPr marL="0" lvl="0" indent="0" algn="ctr" rtl="0">
              <a:lnSpc>
                <a:spcPct val="90000"/>
              </a:lnSpc>
              <a:spcBef>
                <a:spcPts val="750"/>
              </a:spcBef>
              <a:spcAft>
                <a:spcPts val="0"/>
              </a:spcAft>
              <a:buClr>
                <a:schemeClr val="dk1"/>
              </a:buClr>
              <a:buSzPts val="2100"/>
              <a:buNone/>
            </a:pPr>
            <a:r>
              <a:rPr lang="en-GB" u="sng" dirty="0">
                <a:solidFill>
                  <a:schemeClr val="hlink"/>
                </a:solidFill>
                <a:hlinkClick r:id="rId3"/>
              </a:rPr>
              <a:t>www.quackmeded.co.uk</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Email</a:t>
            </a:r>
            <a:endParaRPr dirty="0"/>
          </a:p>
          <a:p>
            <a:pPr marL="0" lvl="0" indent="0" algn="ctr" rtl="0">
              <a:lnSpc>
                <a:spcPct val="90000"/>
              </a:lnSpc>
              <a:spcBef>
                <a:spcPts val="750"/>
              </a:spcBef>
              <a:spcAft>
                <a:spcPts val="0"/>
              </a:spcAft>
              <a:buClr>
                <a:schemeClr val="dk1"/>
              </a:buClr>
              <a:buSzPts val="2100"/>
              <a:buNone/>
            </a:pPr>
            <a:r>
              <a:rPr lang="en-US" u="sng" dirty="0" err="1">
                <a:solidFill>
                  <a:schemeClr val="hlink"/>
                </a:solidFill>
              </a:rPr>
              <a:t>ggc.</a:t>
            </a:r>
            <a:r>
              <a:rPr lang="en-US" u="sng" err="1">
                <a:solidFill>
                  <a:schemeClr val="hlink"/>
                </a:solidFill>
              </a:rPr>
              <a:t>quackmeded</a:t>
            </a:r>
            <a:r>
              <a:rPr lang="en-US" u="sng">
                <a:solidFill>
                  <a:schemeClr val="hlink"/>
                </a:solidFill>
              </a:rPr>
              <a:t>@nhs.scot</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Social Media</a:t>
            </a:r>
            <a:endParaRPr dirty="0"/>
          </a:p>
          <a:p>
            <a:pPr marL="0" lvl="0" indent="0" algn="ctr" rtl="0">
              <a:lnSpc>
                <a:spcPct val="90000"/>
              </a:lnSpc>
              <a:spcBef>
                <a:spcPts val="750"/>
              </a:spcBef>
              <a:spcAft>
                <a:spcPts val="0"/>
              </a:spcAft>
              <a:buClr>
                <a:schemeClr val="dk1"/>
              </a:buClr>
              <a:buSzPts val="2100"/>
              <a:buNone/>
            </a:pPr>
            <a:r>
              <a:rPr lang="en-GB" dirty="0"/>
              <a:t>Twitter: @QUACK_ Med</a:t>
            </a:r>
            <a:endParaRPr dirty="0"/>
          </a:p>
          <a:p>
            <a:pPr marL="0" lvl="0" indent="0" algn="ctr" rtl="0">
              <a:lnSpc>
                <a:spcPct val="90000"/>
              </a:lnSpc>
              <a:spcBef>
                <a:spcPts val="750"/>
              </a:spcBef>
              <a:spcAft>
                <a:spcPts val="0"/>
              </a:spcAft>
              <a:buClr>
                <a:schemeClr val="dk1"/>
              </a:buClr>
              <a:buSzPts val="2100"/>
              <a:buNone/>
            </a:pPr>
            <a:r>
              <a:rPr lang="en-GB" dirty="0"/>
              <a:t>Facebook: QUACK education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dirty="0"/>
              <a:t>We take more drugs than ever…</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GB" dirty="0"/>
              <a:t>Aging population  = increase no. drugs</a:t>
            </a:r>
          </a:p>
          <a:p>
            <a:pPr marL="0" indent="0" eaLnBrk="1" fontAlgn="auto" hangingPunct="1">
              <a:spcAft>
                <a:spcPts val="0"/>
              </a:spcAft>
              <a:buFont typeface="Arial" panose="020B0604020202020204" pitchFamily="34" charset="0"/>
              <a:buNone/>
              <a:defRPr/>
            </a:pPr>
            <a:endParaRPr lang="en-GB" sz="1000" dirty="0"/>
          </a:p>
          <a:p>
            <a:pPr lvl="1" eaLnBrk="1" fontAlgn="auto" hangingPunct="1">
              <a:spcAft>
                <a:spcPts val="0"/>
              </a:spcAft>
              <a:buFont typeface="Arial" panose="020B0604020202020204" pitchFamily="34" charset="0"/>
              <a:buChar char="–"/>
              <a:defRPr/>
            </a:pPr>
            <a:r>
              <a:rPr lang="en-GB" dirty="0"/>
              <a:t>3 chronic diseases = 6 -13 drugs a day</a:t>
            </a:r>
          </a:p>
          <a:p>
            <a:pPr lvl="1" eaLnBrk="1" fontAlgn="auto" hangingPunct="1">
              <a:spcAft>
                <a:spcPts val="0"/>
              </a:spcAft>
              <a:buFont typeface="Arial" panose="020B0604020202020204" pitchFamily="34" charset="0"/>
              <a:buChar char="–"/>
              <a:defRPr/>
            </a:pPr>
            <a:r>
              <a:rPr lang="en-GB" dirty="0"/>
              <a:t>6 chronic diseases e.g. COPD, IHD, Osteoarthritis, Depression HTN and DM = 18 drugs a day</a:t>
            </a:r>
          </a:p>
          <a:p>
            <a:pPr lvl="1"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Healthy people taking preventative medication – increase awareness of health</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Supplements – advertising / social media</a:t>
            </a:r>
          </a:p>
          <a:p>
            <a:pPr eaLnBrk="1" fontAlgn="auto" hangingPunct="1">
              <a:spcAft>
                <a:spcPts val="0"/>
              </a:spcAft>
              <a:buFont typeface="Arial" panose="020B0604020202020204" pitchFamily="34" charset="0"/>
              <a:buChar cha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8229600" cy="4525962"/>
          </a:xfrm>
        </p:spPr>
        <p:txBody>
          <a:bodyPr rtlCol="0">
            <a:normAutofit/>
          </a:bodyPr>
          <a:lstStyle/>
          <a:p>
            <a:pPr eaLnBrk="1" fontAlgn="auto" hangingPunct="1">
              <a:spcAft>
                <a:spcPts val="0"/>
              </a:spcAft>
              <a:buFont typeface="Arial" panose="020B0604020202020204" pitchFamily="34" charset="0"/>
              <a:buChar char="•"/>
              <a:defRPr/>
            </a:pPr>
            <a:r>
              <a:rPr lang="en-GB" dirty="0"/>
              <a:t>Prescribing medications are the most common clinical intervention in the NHS (1)</a:t>
            </a:r>
          </a:p>
          <a:p>
            <a:pPr eaLnBrk="1" fontAlgn="auto" hangingPunct="1">
              <a:spcAft>
                <a:spcPts val="0"/>
              </a:spcAft>
              <a:buFont typeface="Arial" panose="020B0604020202020204" pitchFamily="34" charset="0"/>
              <a:buChar char="•"/>
              <a:defRPr/>
            </a:pPr>
            <a:endParaRPr lang="en-GB" dirty="0"/>
          </a:p>
          <a:p>
            <a:pPr lvl="1" eaLnBrk="1" fontAlgn="auto" hangingPunct="1">
              <a:spcAft>
                <a:spcPts val="0"/>
              </a:spcAft>
              <a:buFont typeface="Arial" panose="020B0604020202020204" pitchFamily="34" charset="0"/>
              <a:buChar char="–"/>
              <a:defRPr/>
            </a:pPr>
            <a:r>
              <a:rPr lang="en-GB" sz="2400" dirty="0"/>
              <a:t>Quadrupling in the number of people taking five or more medicines (from 12 to 49%). </a:t>
            </a:r>
          </a:p>
          <a:p>
            <a:pPr lvl="1" eaLnBrk="1" fontAlgn="auto" hangingPunct="1">
              <a:spcAft>
                <a:spcPts val="0"/>
              </a:spcAft>
              <a:buFont typeface="Arial" panose="020B0604020202020204" pitchFamily="34" charset="0"/>
              <a:buChar char="–"/>
              <a:defRPr/>
            </a:pPr>
            <a:r>
              <a:rPr lang="en-GB" sz="2400" dirty="0"/>
              <a:t>The number of people taking no medicines reduced from 1 in 5 to 1 in 13.  (2)</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r>
              <a:rPr lang="en-GB" dirty="0"/>
              <a:t>One third of people aged over 75 now take at least six medicines, and over 1 million people now take 8 or more medicines a day. (3)</a:t>
            </a:r>
          </a:p>
          <a:p>
            <a:pPr marL="0" indent="0" eaLnBrk="1" fontAlgn="auto" hangingPunct="1">
              <a:spcAft>
                <a:spcPts val="0"/>
              </a:spcAft>
              <a:buFont typeface="Arial" panose="020B0604020202020204" pitchFamily="34" charset="0"/>
              <a:buNone/>
              <a:defRPr/>
            </a:pPr>
            <a:endParaRPr lang="en-GB" dirty="0"/>
          </a:p>
          <a:p>
            <a:pPr marL="0" indent="0" eaLnBrk="1" fontAlgn="auto" hangingPunct="1">
              <a:spcAft>
                <a:spcPts val="0"/>
              </a:spcAft>
              <a:buFont typeface="Arial" panose="020B0604020202020204" pitchFamily="34" charset="0"/>
              <a:buNone/>
              <a:defRPr/>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23528" y="5532437"/>
            <a:ext cx="7886700" cy="1325563"/>
          </a:xfrm>
        </p:spPr>
        <p:txBody>
          <a:bodyPr/>
          <a:lstStyle/>
          <a:p>
            <a:pPr eaLnBrk="1" hangingPunct="1"/>
            <a:r>
              <a:rPr lang="en-GB" dirty="0"/>
              <a:t>Trends in drug prescription</a:t>
            </a:r>
          </a:p>
        </p:txBody>
      </p:sp>
      <p:pic>
        <p:nvPicPr>
          <p:cNvPr id="23555" name="Picture 4"/>
          <p:cNvPicPr>
            <a:picLocks noChangeAspect="1"/>
          </p:cNvPicPr>
          <p:nvPr/>
        </p:nvPicPr>
        <p:blipFill>
          <a:blip r:embed="rId3" cstate="print"/>
          <a:srcRect l="23225" t="21861" r="20863" b="14984"/>
          <a:stretch>
            <a:fillRect/>
          </a:stretch>
        </p:blipFill>
        <p:spPr bwMode="auto">
          <a:xfrm>
            <a:off x="179512" y="260648"/>
            <a:ext cx="7934321" cy="50378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79512" y="5561353"/>
            <a:ext cx="7886700" cy="1325563"/>
          </a:xfrm>
        </p:spPr>
        <p:txBody>
          <a:bodyPr/>
          <a:lstStyle/>
          <a:p>
            <a:pPr eaLnBrk="1" hangingPunct="1"/>
            <a:r>
              <a:rPr lang="en-GB" dirty="0"/>
              <a:t>Trends in multiple drug use</a:t>
            </a:r>
          </a:p>
        </p:txBody>
      </p:sp>
      <p:pic>
        <p:nvPicPr>
          <p:cNvPr id="25602" name="Content Placeholder 3"/>
          <p:cNvPicPr>
            <a:picLocks noGrp="1" noChangeAspect="1"/>
          </p:cNvPicPr>
          <p:nvPr>
            <p:ph idx="1"/>
          </p:nvPr>
        </p:nvPicPr>
        <p:blipFill>
          <a:blip r:embed="rId3" cstate="print"/>
          <a:srcRect l="28532" t="22906" r="21376" b="11864"/>
          <a:stretch>
            <a:fillRect/>
          </a:stretch>
        </p:blipFill>
        <p:spPr>
          <a:xfrm>
            <a:off x="521808" y="188640"/>
            <a:ext cx="7202107" cy="527357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Image result for drug company logos"/>
          <p:cNvPicPr>
            <a:picLocks noChangeAspect="1" noChangeArrowheads="1"/>
          </p:cNvPicPr>
          <p:nvPr/>
        </p:nvPicPr>
        <p:blipFill>
          <a:blip r:embed="rId3" cstate="print"/>
          <a:srcRect/>
          <a:stretch>
            <a:fillRect/>
          </a:stretch>
        </p:blipFill>
        <p:spPr bwMode="auto">
          <a:xfrm>
            <a:off x="1763713" y="1916113"/>
            <a:ext cx="4895850" cy="2984500"/>
          </a:xfrm>
          <a:prstGeom prst="rect">
            <a:avLst/>
          </a:prstGeom>
          <a:noFill/>
          <a:ln w="9525">
            <a:noFill/>
            <a:miter lim="800000"/>
            <a:headEnd/>
            <a:tailEnd/>
          </a:ln>
        </p:spPr>
      </p:pic>
      <p:sp>
        <p:nvSpPr>
          <p:cNvPr id="27650" name="TextBox 4"/>
          <p:cNvSpPr txBox="1">
            <a:spLocks noChangeArrowheads="1"/>
          </p:cNvSpPr>
          <p:nvPr/>
        </p:nvSpPr>
        <p:spPr bwMode="auto">
          <a:xfrm>
            <a:off x="900113" y="548680"/>
            <a:ext cx="7343775" cy="830263"/>
          </a:xfrm>
          <a:prstGeom prst="rect">
            <a:avLst/>
          </a:prstGeom>
          <a:noFill/>
          <a:ln w="9525">
            <a:noFill/>
            <a:miter lim="800000"/>
            <a:headEnd/>
            <a:tailEnd/>
          </a:ln>
        </p:spPr>
        <p:txBody>
          <a:bodyPr>
            <a:spAutoFit/>
          </a:bodyPr>
          <a:lstStyle/>
          <a:p>
            <a:r>
              <a:rPr lang="en-GB" sz="2400" dirty="0">
                <a:latin typeface="+mj-lt"/>
              </a:rPr>
              <a:t>Although we have reasonable evidence for individual medications for individual conditions.....</a:t>
            </a:r>
          </a:p>
        </p:txBody>
      </p:sp>
      <p:sp>
        <p:nvSpPr>
          <p:cNvPr id="27651" name="TextBox 5"/>
          <p:cNvSpPr txBox="1">
            <a:spLocks noChangeArrowheads="1"/>
          </p:cNvSpPr>
          <p:nvPr/>
        </p:nvSpPr>
        <p:spPr bwMode="auto">
          <a:xfrm>
            <a:off x="900113" y="5589588"/>
            <a:ext cx="5976143" cy="830262"/>
          </a:xfrm>
          <a:prstGeom prst="rect">
            <a:avLst/>
          </a:prstGeom>
          <a:noFill/>
          <a:ln w="9525">
            <a:noFill/>
            <a:miter lim="800000"/>
            <a:headEnd/>
            <a:tailEnd/>
          </a:ln>
        </p:spPr>
        <p:txBody>
          <a:bodyPr wrap="square">
            <a:spAutoFit/>
          </a:bodyPr>
          <a:lstStyle/>
          <a:p>
            <a:r>
              <a:rPr lang="en-GB" sz="2400" dirty="0">
                <a:latin typeface="+mj-lt"/>
              </a:rPr>
              <a:t>but there is very little evidence correlating </a:t>
            </a:r>
            <a:r>
              <a:rPr lang="en-GB" sz="2400" b="1" dirty="0">
                <a:latin typeface="+mj-lt"/>
              </a:rPr>
              <a:t>combinations of medicines or </a:t>
            </a:r>
            <a:r>
              <a:rPr lang="en-GB" sz="2400" b="1" i="1" dirty="0">
                <a:latin typeface="+mj-lt"/>
              </a:rPr>
              <a:t>polypharmacy</a:t>
            </a:r>
            <a:r>
              <a:rPr lang="en-GB" sz="2400" b="1" dirty="0">
                <a:latin typeface="+mj-lt"/>
              </a:rPr>
              <a:t>....</a:t>
            </a:r>
          </a:p>
        </p:txBody>
      </p:sp>
    </p:spTree>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QUACK theme</Template>
  <TotalTime>14826</TotalTime>
  <Words>5037</Words>
  <Application>Microsoft Office PowerPoint</Application>
  <PresentationFormat>On-screen Show (4:3)</PresentationFormat>
  <Paragraphs>590</Paragraphs>
  <Slides>43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QUACK theme</vt:lpstr>
      <vt:lpstr>Medicines, polypharmacy and  continence in frail older people</vt:lpstr>
      <vt:lpstr>Disclaimer*</vt:lpstr>
      <vt:lpstr>Outline</vt:lpstr>
      <vt:lpstr>Why do we take drugs?</vt:lpstr>
      <vt:lpstr>We take more drugs than ever…</vt:lpstr>
      <vt:lpstr>PowerPoint Presentation</vt:lpstr>
      <vt:lpstr>Trends in drug prescription</vt:lpstr>
      <vt:lpstr>Trends in multiple drug use</vt:lpstr>
      <vt:lpstr>PowerPoint Presentation</vt:lpstr>
      <vt:lpstr>PowerPoint Presentation</vt:lpstr>
      <vt:lpstr>Polypharmacy</vt:lpstr>
      <vt:lpstr>Frailty</vt:lpstr>
      <vt:lpstr>Problematic polypharmacy in frail elderly</vt:lpstr>
      <vt:lpstr>Patient, nurse, doctor burden and cost</vt:lpstr>
      <vt:lpstr>Cost…</vt:lpstr>
      <vt:lpstr>Harm…</vt:lpstr>
      <vt:lpstr>Drug drug interactions</vt:lpstr>
      <vt:lpstr>The BNF is your friend</vt:lpstr>
      <vt:lpstr>Drug disease interactions</vt:lpstr>
      <vt:lpstr>The BNF is your friend</vt:lpstr>
      <vt:lpstr>Prescribing cascade</vt:lpstr>
      <vt:lpstr>Drug physiology</vt:lpstr>
      <vt:lpstr>More practical tips about medications</vt:lpstr>
      <vt:lpstr>Drugs that cause urinary retention</vt:lpstr>
      <vt:lpstr>Drugs that cause constipation</vt:lpstr>
      <vt:lpstr>Drugs that cause diarrhoea</vt:lpstr>
      <vt:lpstr>Drugs causing UI theoretically…</vt:lpstr>
      <vt:lpstr>Drug causes of Urinary Incontinence</vt:lpstr>
      <vt:lpstr>The BNF is your friend</vt:lpstr>
      <vt:lpstr>The Top Ten!</vt:lpstr>
      <vt:lpstr>What can you do?</vt:lpstr>
      <vt:lpstr>Deprescribing</vt:lpstr>
      <vt:lpstr>PowerPoint Presentation</vt:lpstr>
      <vt:lpstr>Barriers to  Medicines optimisation  or Deprescribing </vt:lpstr>
      <vt:lpstr>Case Study</vt:lpstr>
      <vt:lpstr>PowerPoint Presentation</vt:lpstr>
      <vt:lpstr>PowerPoint Presentation</vt:lpstr>
      <vt:lpstr>PowerPoint Presentation</vt:lpstr>
      <vt:lpstr>Outcome</vt:lpstr>
      <vt:lpstr>Conclusion</vt:lpstr>
      <vt:lpstr>PowerPoint Presentation</vt:lpstr>
      <vt:lpstr>PowerPoint Presentation</vt:lpstr>
      <vt:lpstr>Get in touch!</vt:lpstr>
    </vt:vector>
  </TitlesOfParts>
  <Company>NHS GG&amp;C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and Polypharmacy</dc:title>
  <dc:creator>Aine McGovern</dc:creator>
  <cp:lastModifiedBy>INGRAM, Gareth (NHS GREATER GLASGOW &amp; CLYDE)</cp:lastModifiedBy>
  <cp:revision>114</cp:revision>
  <dcterms:created xsi:type="dcterms:W3CDTF">2019-04-15T14:14:18Z</dcterms:created>
  <dcterms:modified xsi:type="dcterms:W3CDTF">2020-11-14T11:21:16Z</dcterms:modified>
</cp:coreProperties>
</file>