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0" r:id="rId1"/>
  </p:sldMasterIdLst>
  <p:notesMasterIdLst>
    <p:notesMasterId r:id="rId36"/>
  </p:notesMasterIdLst>
  <p:sldIdLst>
    <p:sldId id="267" r:id="rId2"/>
    <p:sldId id="257" r:id="rId3"/>
    <p:sldId id="301" r:id="rId4"/>
    <p:sldId id="303" r:id="rId5"/>
    <p:sldId id="304" r:id="rId6"/>
    <p:sldId id="305" r:id="rId7"/>
    <p:sldId id="306" r:id="rId8"/>
    <p:sldId id="307" r:id="rId9"/>
    <p:sldId id="308" r:id="rId10"/>
    <p:sldId id="310" r:id="rId11"/>
    <p:sldId id="311" r:id="rId12"/>
    <p:sldId id="335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8" r:id="rId28"/>
    <p:sldId id="329" r:id="rId29"/>
    <p:sldId id="330" r:id="rId30"/>
    <p:sldId id="331" r:id="rId31"/>
    <p:sldId id="332" r:id="rId32"/>
    <p:sldId id="334" r:id="rId33"/>
    <p:sldId id="299" r:id="rId34"/>
    <p:sldId id="286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413" y="5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45FD-49E3-9A6B-8C9EF6CBA606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3-45FD-49E3-9A6B-8C9EF6CBA606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45FD-49E3-9A6B-8C9EF6CBA606}"/>
              </c:ext>
            </c:extLst>
          </c:dPt>
          <c:dLbls>
            <c:dLbl>
              <c:idx val="0"/>
              <c:layout>
                <c:manualLayout>
                  <c:x val="-3.1508037339217039E-2"/>
                  <c:y val="-0.59886727130602047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FD-49E3-9A6B-8C9EF6CBA606}"/>
                </c:ext>
              </c:extLst>
            </c:dLbl>
            <c:dLbl>
              <c:idx val="1"/>
              <c:layout>
                <c:manualLayout>
                  <c:x val="5.6403425338165999E-3"/>
                  <c:y val="-1.1628443316829931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FD-49E3-9A6B-8C9EF6CBA606}"/>
                </c:ext>
              </c:extLst>
            </c:dLbl>
            <c:dLbl>
              <c:idx val="2"/>
              <c:layout>
                <c:manualLayout>
                  <c:x val="-1.4448380303874705E-2"/>
                  <c:y val="5.250712683881715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FD-49E3-9A6B-8C9EF6CBA6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Sheet1!$A$1:$A$3</c:f>
              <c:strCache>
                <c:ptCount val="3"/>
                <c:pt idx="0">
                  <c:v>Incorrect technique</c:v>
                </c:pt>
                <c:pt idx="1">
                  <c:v>7 steps and inspiratory flow check correct</c:v>
                </c:pt>
                <c:pt idx="2">
                  <c:v>Correct technique 7 steps</c:v>
                </c:pt>
              </c:strCache>
            </c:strRef>
          </c:cat>
          <c:val>
            <c:numRef>
              <c:f>Sheet1!$B$1:$B$3</c:f>
              <c:numCache>
                <c:formatCode>0%</c:formatCode>
                <c:ptCount val="3"/>
                <c:pt idx="0">
                  <c:v>0.70000000000000095</c:v>
                </c:pt>
                <c:pt idx="1">
                  <c:v>7.0000000000000007E-2</c:v>
                </c:pt>
                <c:pt idx="2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5FD-49E3-9A6B-8C9EF6CBA60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3083492000991603"/>
          <c:y val="0.269819518496346"/>
          <c:w val="0.35919697922069599"/>
          <c:h val="0.46036071895837999"/>
        </c:manualLayout>
      </c:layout>
      <c:overlay val="0"/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E7618-6F92-4874-A495-74AA76101D05}" type="datetimeFigureOut">
              <a:rPr lang="en-GB" smtClean="0"/>
              <a:t>14/11/2020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10BBB-B4F4-40B4-AA0F-7418715CE8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95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Aclidinium</a:t>
            </a:r>
            <a:endParaRPr lang="en-GB" dirty="0"/>
          </a:p>
          <a:p>
            <a:r>
              <a:rPr lang="en-GB" dirty="0" err="1"/>
              <a:t>Respimat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5693A-D623-4E0F-8728-A7F3A3A3DD5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915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Seretide</a:t>
            </a:r>
            <a:r>
              <a:rPr lang="en-GB" dirty="0"/>
              <a:t> </a:t>
            </a:r>
            <a:r>
              <a:rPr lang="en-GB" dirty="0" err="1"/>
              <a:t>evohaler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5693A-D623-4E0F-8728-A7F3A3A3DD5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276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49788-E037-4A25-BE12-2CF8478C9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C0E7E-80E2-450D-A10C-903CDC05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8317B-350C-4B44-BB7A-E9C5F23F0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DCC03-B838-4157-9B1B-C5588CA272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795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19A86-3883-4AE5-9410-8BD5533F5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10D81-CB70-44BB-81F9-CB60F79BF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ED260-BD88-4564-8EB0-37D7CC4D8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42605-438C-4505-95EF-FF846D0A36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221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EE3BF-F9FA-4EE7-B3BE-9F886081D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65796-B0A7-40CA-B1FD-CCD6A7972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18884-9911-49FF-9A1C-F2C531E73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79922-3A3C-423C-9016-2F3A3B7D8F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1735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15075-2100-43BD-9725-688CFE400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9A252-5425-4426-AF40-EEE17966E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C9AE8-AB27-4CCD-A49F-2132A27D4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BCA0A-2909-4C6A-AC28-3D3D80DE28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913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03CF1-A808-4C9E-BFB6-9C65EC4C5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0D56C-8C79-4C29-982B-FC9CAF0A9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46AB8-20AD-4F32-ACF5-5B03641E7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FF44B-4230-41EB-B998-B4378FEA6B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135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94A1B3E-E5B7-439D-BEA4-42987DB74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233DB56-5981-4C18-B7E4-2C5086927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1897B2-EB95-410F-B532-CA133C862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F1329-5DB7-4FCE-933B-A62D06F274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72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DD4881A-DC38-43F5-B5ED-C78377C3A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165423-4595-4438-AA03-135F5C924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ABD042-531B-40CA-BB2E-9A2BB3F19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A8C04-C79D-4A57-98FB-D0C153A4A3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78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AD2EC60-77FE-4F11-85C7-996352A74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F850703-CFFC-4548-AFE2-7606CBAE6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8F50877-369B-45D1-95D0-A5FC24F92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B87F6-1126-4051-B1DA-3FF903DE27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86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C694D85-DFE1-48BC-A0A2-06A491FDD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D6B3389-754A-40BE-8587-4134AD3E7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3792EDE-6B46-48CB-A8A2-5A4D1122B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F80EB-4253-4BBD-AE4E-C4BE8CE2AE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25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F5A2FC-2132-463E-8B67-BBAA14E63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10948B-85A1-4517-BAC2-D61B4715C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2105DE7-6475-4A0E-8FA4-632A67AAF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71F79-E21A-4831-880C-F964DB851C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77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B5CD7E1-4A1F-40B3-B7F2-E97B17D40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38E634-B295-450A-80DB-37BA7D777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F56F4F7-EA55-4D8C-A410-85BD5FC4E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3EAD4-A427-4BB8-A592-0CB4EE4447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082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33BC154-B474-48B6-B282-60B071098C7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FEC792F-D5DF-4B30-ABC4-2386E64C22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EEDBA-B91C-4868-AC73-19DD10E509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BDE3F-AF11-4A13-8052-94BA02CC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5EED6-119B-4A3C-A4E5-5D991AE8B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74D3CC-67DC-46E4-894B-DB7C923659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6.png"/><Relationship Id="rId5" Type="http://schemas.openxmlformats.org/officeDocument/2006/relationships/hyperlink" Target="http://www.quackmeded.co.uk/" TargetMode="Externa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63307" y="3695230"/>
            <a:ext cx="6400800" cy="1752600"/>
          </a:xfrm>
        </p:spPr>
        <p:txBody>
          <a:bodyPr/>
          <a:lstStyle/>
          <a:p>
            <a:pPr eaLnBrk="1" hangingPunct="1"/>
            <a:r>
              <a:rPr lang="en-GB" altLang="en-US" sz="3200" dirty="0"/>
              <a:t>COPD Update</a:t>
            </a:r>
          </a:p>
          <a:p>
            <a:pPr eaLnBrk="1" hangingPunct="1"/>
            <a:endParaRPr lang="en-GB" altLang="en-US" sz="3200" dirty="0"/>
          </a:p>
          <a:p>
            <a:pPr eaLnBrk="1" hangingPunct="1"/>
            <a:r>
              <a:rPr lang="en-GB" altLang="en-US" sz="3200" dirty="0"/>
              <a:t>Dr Manish Patel</a:t>
            </a:r>
          </a:p>
          <a:p>
            <a:pPr eaLnBrk="1" hangingPunct="1"/>
            <a:r>
              <a:rPr lang="en-GB" altLang="en-US" sz="3200" dirty="0"/>
              <a:t>University Hospital Wishaw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58" y="1185435"/>
            <a:ext cx="7529384" cy="250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5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82"/>
    </mc:Choice>
    <mc:Fallback xmlns="">
      <p:transition spd="slow" advTm="598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218652" y="1432627"/>
            <a:ext cx="5919793" cy="4119730"/>
            <a:chOff x="2345778" y="1295400"/>
            <a:chExt cx="5919793" cy="4119730"/>
          </a:xfrm>
        </p:grpSpPr>
        <p:sp>
          <p:nvSpPr>
            <p:cNvPr id="37" name="Round Same Side Corner Rectangle 36"/>
            <p:cNvSpPr/>
            <p:nvPr/>
          </p:nvSpPr>
          <p:spPr bwMode="auto">
            <a:xfrm rot="16200000" flipH="1">
              <a:off x="2605020" y="2086397"/>
              <a:ext cx="3039020" cy="1576331"/>
            </a:xfrm>
            <a:prstGeom prst="round2SameRect">
              <a:avLst>
                <a:gd name="adj1" fmla="val 9985"/>
                <a:gd name="adj2" fmla="val 0"/>
              </a:avLst>
            </a:prstGeom>
            <a:solidFill>
              <a:srgbClr val="4F81BD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8" name="Round Same Side Corner Rectangle 37"/>
            <p:cNvSpPr/>
            <p:nvPr/>
          </p:nvSpPr>
          <p:spPr bwMode="auto">
            <a:xfrm rot="5400000">
              <a:off x="4180184" y="2086397"/>
              <a:ext cx="3039019" cy="1576331"/>
            </a:xfrm>
            <a:prstGeom prst="round2SameRect">
              <a:avLst>
                <a:gd name="adj1" fmla="val 9297"/>
                <a:gd name="adj2" fmla="val 0"/>
              </a:avLst>
            </a:prstGeom>
            <a:solidFill>
              <a:srgbClr val="165375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9" name="Round Single Corner Rectangle 38"/>
            <p:cNvSpPr/>
            <p:nvPr/>
          </p:nvSpPr>
          <p:spPr bwMode="auto">
            <a:xfrm>
              <a:off x="4905238" y="1359123"/>
              <a:ext cx="1581157" cy="1517476"/>
            </a:xfrm>
            <a:prstGeom prst="round1Rect">
              <a:avLst>
                <a:gd name="adj" fmla="val 13006"/>
              </a:avLst>
            </a:prstGeom>
            <a:solidFill>
              <a:srgbClr val="1C72B8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0" name="Round Single Corner Rectangle 39"/>
            <p:cNvSpPr/>
            <p:nvPr/>
          </p:nvSpPr>
          <p:spPr bwMode="auto">
            <a:xfrm rot="10800000">
              <a:off x="3321323" y="2876596"/>
              <a:ext cx="1581157" cy="1517476"/>
            </a:xfrm>
            <a:prstGeom prst="round1Rect">
              <a:avLst>
                <a:gd name="adj" fmla="val 11590"/>
              </a:avLst>
            </a:prstGeom>
            <a:solidFill>
              <a:srgbClr val="165375">
                <a:alpha val="80000"/>
              </a:srgb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1" name="Round Single Corner Rectangle 40"/>
            <p:cNvSpPr/>
            <p:nvPr/>
          </p:nvSpPr>
          <p:spPr bwMode="auto">
            <a:xfrm rot="16200000">
              <a:off x="3355942" y="1327256"/>
              <a:ext cx="1514670" cy="1578408"/>
            </a:xfrm>
            <a:prstGeom prst="round1Rect">
              <a:avLst>
                <a:gd name="adj" fmla="val 14514"/>
              </a:avLst>
            </a:prstGeom>
            <a:solidFill>
              <a:srgbClr val="165375">
                <a:alpha val="50000"/>
              </a:srgb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4910973" y="1295400"/>
              <a:ext cx="0" cy="3262535"/>
            </a:xfrm>
            <a:prstGeom prst="line">
              <a:avLst/>
            </a:prstGeom>
            <a:noFill/>
            <a:ln w="28575" cap="flat" cmpd="sng" algn="ctr">
              <a:solidFill>
                <a:srgbClr val="FFFFFF"/>
              </a:solidFill>
              <a:prstDash val="lgDash"/>
            </a:ln>
            <a:effectLst/>
          </p:spPr>
        </p:cxnSp>
        <p:cxnSp>
          <p:nvCxnSpPr>
            <p:cNvPr id="43" name="Straight Connector 42"/>
            <p:cNvCxnSpPr>
              <a:stCxn id="37" idx="3"/>
              <a:endCxn id="38" idx="3"/>
            </p:cNvCxnSpPr>
            <p:nvPr/>
          </p:nvCxnSpPr>
          <p:spPr>
            <a:xfrm>
              <a:off x="3336365" y="2874562"/>
              <a:ext cx="3151494" cy="1"/>
            </a:xfrm>
            <a:prstGeom prst="line">
              <a:avLst/>
            </a:prstGeom>
            <a:noFill/>
            <a:ln w="28575" cap="flat" cmpd="sng" algn="ctr">
              <a:solidFill>
                <a:srgbClr val="FFFFFF"/>
              </a:solidFill>
              <a:prstDash val="lgDash"/>
            </a:ln>
            <a:effectLst/>
          </p:spPr>
        </p:cxnSp>
        <p:sp>
          <p:nvSpPr>
            <p:cNvPr id="44" name="TextBox 43"/>
            <p:cNvSpPr txBox="1"/>
            <p:nvPr/>
          </p:nvSpPr>
          <p:spPr>
            <a:xfrm>
              <a:off x="6606043" y="1371600"/>
              <a:ext cx="1301408" cy="94531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165375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≥2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</a:br>
              <a:r>
                <a:rPr kumimoji="0" lang="en-GB" sz="1000" b="1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or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 ≥1 leading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to hospital admission 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623392" y="2638914"/>
              <a:ext cx="1301408" cy="409087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165375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1 (not leading to hospital admission) 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52800" y="4451559"/>
              <a:ext cx="1563787" cy="24822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165375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CAT &lt;10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912190" y="4457638"/>
              <a:ext cx="1563787" cy="24822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165375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CAT 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  <a:sym typeface="Symbol" pitchFamily="18" charset="2"/>
                </a:rPr>
                <a:t>≥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10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358154" y="4923711"/>
              <a:ext cx="1563787" cy="24822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165375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/>
                </a:rPr>
                <a:t>mMRC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 0–1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917544" y="4929790"/>
              <a:ext cx="1563787" cy="24822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165375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/>
                </a:rPr>
                <a:t>mMRC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 ≥2</a:t>
              </a:r>
            </a:p>
          </p:txBody>
        </p:sp>
        <p:sp>
          <p:nvSpPr>
            <p:cNvPr id="50" name="TextBox 49"/>
            <p:cNvSpPr txBox="1">
              <a:spLocks noChangeArrowheads="1"/>
            </p:cNvSpPr>
            <p:nvPr/>
          </p:nvSpPr>
          <p:spPr bwMode="auto">
            <a:xfrm>
              <a:off x="4077166" y="4537898"/>
              <a:ext cx="166727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Symptoms</a:t>
              </a:r>
            </a:p>
          </p:txBody>
        </p:sp>
        <p:sp>
          <p:nvSpPr>
            <p:cNvPr id="51" name="TextBox 24"/>
            <p:cNvSpPr txBox="1">
              <a:spLocks noChangeArrowheads="1"/>
            </p:cNvSpPr>
            <p:nvPr/>
          </p:nvSpPr>
          <p:spPr bwMode="auto">
            <a:xfrm>
              <a:off x="3693807" y="5107353"/>
              <a:ext cx="243399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Breathlessness </a:t>
              </a:r>
            </a:p>
          </p:txBody>
        </p:sp>
        <p:sp>
          <p:nvSpPr>
            <p:cNvPr id="52" name="TextBox 51"/>
            <p:cNvSpPr txBox="1">
              <a:spLocks noChangeArrowheads="1"/>
            </p:cNvSpPr>
            <p:nvPr/>
          </p:nvSpPr>
          <p:spPr bwMode="auto">
            <a:xfrm rot="5400000">
              <a:off x="7115983" y="2605912"/>
              <a:ext cx="177595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Risk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(Exacerbation history)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 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981177" y="1436256"/>
              <a:ext cx="210605" cy="35561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165375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4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981177" y="2283299"/>
              <a:ext cx="210605" cy="35561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165375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3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981177" y="3130343"/>
              <a:ext cx="210605" cy="35561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165375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2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981177" y="3977387"/>
              <a:ext cx="210605" cy="35561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165375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1</a:t>
              </a:r>
            </a:p>
          </p:txBody>
        </p:sp>
        <p:sp>
          <p:nvSpPr>
            <p:cNvPr id="57" name="TextBox 56"/>
            <p:cNvSpPr txBox="1">
              <a:spLocks noChangeArrowheads="1"/>
            </p:cNvSpPr>
            <p:nvPr/>
          </p:nvSpPr>
          <p:spPr bwMode="auto">
            <a:xfrm rot="16200000">
              <a:off x="1957693" y="2581847"/>
              <a:ext cx="129939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Risk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(GOLD classification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of airflow limitation)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790872" y="1832413"/>
              <a:ext cx="5052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(C)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775448" y="3349887"/>
              <a:ext cx="5052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(A)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360424" y="3349887"/>
              <a:ext cx="5052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(B)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366034" y="1832413"/>
              <a:ext cx="5052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(D)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606043" y="3984986"/>
              <a:ext cx="1301408" cy="409087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165375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0</a:t>
              </a:r>
            </a:p>
          </p:txBody>
        </p:sp>
      </p:grpSp>
      <p:sp>
        <p:nvSpPr>
          <p:cNvPr id="63" name="Titel 3"/>
          <p:cNvSpPr txBox="1">
            <a:spLocks/>
          </p:cNvSpPr>
          <p:nvPr/>
        </p:nvSpPr>
        <p:spPr>
          <a:xfrm>
            <a:off x="1397000" y="274638"/>
            <a:ext cx="7289800" cy="7601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12537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Global Strategy for Diagnosis, Management and Prevention of COPD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da-DK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Combined Assessment of COPD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64" name="Picture 63" descr="WEB_CHEMIN_6211_12683804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6" y="300039"/>
            <a:ext cx="745067" cy="745067"/>
          </a:xfrm>
          <a:prstGeom prst="rect">
            <a:avLst/>
          </a:prstGeom>
        </p:spPr>
      </p:pic>
      <p:sp>
        <p:nvSpPr>
          <p:cNvPr id="65" name="Content Placeholder 5"/>
          <p:cNvSpPr txBox="1">
            <a:spLocks/>
          </p:cNvSpPr>
          <p:nvPr/>
        </p:nvSpPr>
        <p:spPr>
          <a:xfrm>
            <a:off x="268246" y="6203938"/>
            <a:ext cx="3801533" cy="549275"/>
          </a:xfrm>
          <a:prstGeom prst="rect">
            <a:avLst/>
          </a:prstGeom>
        </p:spPr>
        <p:txBody>
          <a:bodyPr vert="horz" lIns="0" tIns="0" rIns="0" bIns="93600" rtlCol="0" anchor="b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125377"/>
              </a:buClr>
              <a:buFont typeface="Arial"/>
              <a:buNone/>
              <a:defRPr sz="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125377"/>
              </a:buClr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125377"/>
              </a:buClr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125377"/>
              </a:buClr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125377"/>
              </a:buClr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25377"/>
              </a:buClr>
              <a:buSzTx/>
              <a:buFont typeface="Arial"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2014 Global Initiative for Chronic Obstructive Lung Disease</a:t>
            </a:r>
            <a:b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GOLD, Global initiative for chronic Obstructive Lung Disease;</a:t>
            </a:r>
            <a:b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mMRC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modified Medical Research Council Dyspnoea Scale</a:t>
            </a: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218652" y="6176572"/>
            <a:ext cx="8229600" cy="0"/>
          </a:xfrm>
          <a:prstGeom prst="line">
            <a:avLst/>
          </a:prstGeom>
          <a:noFill/>
          <a:ln w="12700" cap="flat" cmpd="sng" algn="ctr">
            <a:solidFill>
              <a:srgbClr val="FDCA25"/>
            </a:solidFill>
            <a:prstDash val="solid"/>
          </a:ln>
          <a:effectLst/>
        </p:spPr>
      </p:cxnSp>
      <p:sp>
        <p:nvSpPr>
          <p:cNvPr id="67" name="Content Placeholder 6"/>
          <p:cNvSpPr txBox="1">
            <a:spLocks/>
          </p:cNvSpPr>
          <p:nvPr/>
        </p:nvSpPr>
        <p:spPr>
          <a:xfrm>
            <a:off x="3276194" y="6203938"/>
            <a:ext cx="3741551" cy="549275"/>
          </a:xfrm>
          <a:prstGeom prst="rect">
            <a:avLst/>
          </a:prstGeom>
        </p:spPr>
        <p:txBody>
          <a:bodyPr vert="horz" lIns="0" tIns="0" rIns="0" bIns="93600" rtlCol="0" anchor="b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125377"/>
              </a:buClr>
              <a:buFont typeface="Arial"/>
              <a:buNone/>
              <a:defRPr sz="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125377"/>
              </a:buClr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125377"/>
              </a:buClr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125377"/>
              </a:buClr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125377"/>
              </a:buClr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25377"/>
              </a:buClr>
              <a:buSzTx/>
              <a:buFont typeface="Arial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References: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25377"/>
              </a:buClr>
              <a:buSzTx/>
              <a:buFont typeface="Arial"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GOLD. Global Initiative For Chronic Obstructive Lung Disease (GOLD): Teaching Slide Set. Available at http://www.goldcopd.org (Accessed December 2014)</a:t>
            </a:r>
          </a:p>
        </p:txBody>
      </p:sp>
      <p:sp>
        <p:nvSpPr>
          <p:cNvPr id="68" name="Footer Placeholder 1"/>
          <p:cNvSpPr txBox="1">
            <a:spLocks/>
          </p:cNvSpPr>
          <p:nvPr/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l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69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rIns="0" anchor="ctr" anchorCtr="0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  <a:latin typeface="Arial"/>
              </a:rPr>
              <a:pPr/>
              <a:t>10</a:t>
            </a:fld>
            <a:endParaRPr lang="en-US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0782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7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Case 1</a:t>
            </a:r>
          </a:p>
        </p:txBody>
      </p:sp>
      <p:sp>
        <p:nvSpPr>
          <p:cNvPr id="37" name="Content Placeholder 9"/>
          <p:cNvSpPr txBox="1">
            <a:spLocks/>
          </p:cNvSpPr>
          <p:nvPr/>
        </p:nvSpPr>
        <p:spPr>
          <a:xfrm>
            <a:off x="457200" y="1883965"/>
            <a:ext cx="8229600" cy="456937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72 year old ex-smoker</a:t>
            </a:r>
          </a:p>
          <a:p>
            <a:r>
              <a:rPr lang="en-GB" sz="2400" dirty="0"/>
              <a:t>Moderate airflow obstruction (FEV1 60%)</a:t>
            </a:r>
          </a:p>
          <a:p>
            <a:r>
              <a:rPr lang="en-GB" sz="2400" dirty="0"/>
              <a:t>Salbutamol MDI PRN </a:t>
            </a:r>
          </a:p>
          <a:p>
            <a:r>
              <a:rPr lang="en-GB" sz="2400" dirty="0"/>
              <a:t>Inhaler technique satisfactory</a:t>
            </a:r>
          </a:p>
          <a:p>
            <a:r>
              <a:rPr lang="en-GB" sz="2400" dirty="0"/>
              <a:t>1 exacerbation in the last year</a:t>
            </a:r>
          </a:p>
          <a:p>
            <a:r>
              <a:rPr lang="en-GB" sz="2400" dirty="0"/>
              <a:t>Rehabilitation programme &amp; vaccinations up to date</a:t>
            </a:r>
          </a:p>
          <a:p>
            <a:r>
              <a:rPr lang="en-GB" sz="2400" dirty="0"/>
              <a:t>Still symptomatic (CAT &gt; 10) breathless MRC &gt; 2</a:t>
            </a:r>
          </a:p>
        </p:txBody>
      </p:sp>
    </p:spTree>
    <p:extLst>
      <p:ext uri="{BB962C8B-B14F-4D97-AF65-F5344CB8AC3E}">
        <p14:creationId xmlns:p14="http://schemas.microsoft.com/office/powerpoint/2010/main" val="4125739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3850" y="447377"/>
            <a:ext cx="8496300" cy="9207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Medical Research Council Dyspnoea Scale</a:t>
            </a:r>
            <a:r>
              <a:rPr lang="en-GB" baseline="30000" dirty="0"/>
              <a:t>4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437792"/>
              </p:ext>
            </p:extLst>
          </p:nvPr>
        </p:nvGraphicFramePr>
        <p:xfrm>
          <a:off x="323205" y="2019243"/>
          <a:ext cx="8620925" cy="46713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57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63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8561">
                <a:tc>
                  <a:txBody>
                    <a:bodyPr/>
                    <a:lstStyle/>
                    <a:p>
                      <a:r>
                        <a:rPr lang="en-GB" dirty="0"/>
                        <a:t>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Description of Breathlessness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8561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Not troubled by breathlessness except</a:t>
                      </a:r>
                      <a:r>
                        <a:rPr lang="en-GB" baseline="0" dirty="0"/>
                        <a:t> on strenuous exercise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8561"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Short of breath when hurrying on the level</a:t>
                      </a:r>
                      <a:r>
                        <a:rPr lang="en-GB" baseline="0" dirty="0"/>
                        <a:t> or walking up a slight hill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561"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Walks slower than most people</a:t>
                      </a:r>
                      <a:r>
                        <a:rPr lang="en-GB" baseline="0" dirty="0"/>
                        <a:t> on the level, stops after a mile or so, or stops after 15 minutes walking at own pace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8561"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Stops for breath after walking about 100 </a:t>
                      </a:r>
                      <a:r>
                        <a:rPr lang="en-GB" dirty="0" err="1"/>
                        <a:t>yds</a:t>
                      </a:r>
                      <a:r>
                        <a:rPr lang="en-GB" dirty="0"/>
                        <a:t> or after a few minutes on level ground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8561"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Too breathless to leave the house, or breathless when undressing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23205" y="6611779"/>
            <a:ext cx="5184576" cy="24622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GB" sz="1000" dirty="0"/>
              <a:t>4. Adapted from Fletcher C. M. (1952</a:t>
            </a:r>
            <a:r>
              <a:rPr lang="en-GB" sz="1000" i="1" dirty="0"/>
              <a:t>). </a:t>
            </a:r>
            <a:r>
              <a:rPr lang="en-GB" sz="1000" dirty="0"/>
              <a:t>Pro R </a:t>
            </a:r>
            <a:r>
              <a:rPr lang="en-GB" sz="1000" dirty="0" err="1"/>
              <a:t>Soc</a:t>
            </a:r>
            <a:r>
              <a:rPr lang="en-GB" sz="1000" dirty="0"/>
              <a:t> Med ,45, 577-584.</a:t>
            </a:r>
          </a:p>
        </p:txBody>
      </p:sp>
    </p:spTree>
    <p:extLst>
      <p:ext uri="{BB962C8B-B14F-4D97-AF65-F5344CB8AC3E}">
        <p14:creationId xmlns:p14="http://schemas.microsoft.com/office/powerpoint/2010/main" val="2307925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Next step</a:t>
            </a:r>
          </a:p>
        </p:txBody>
      </p:sp>
      <p:pic>
        <p:nvPicPr>
          <p:cNvPr id="4" name="Picture 4" descr="http://www.copdeducation.org.uk/graphics/Seretide%20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3075"/>
            <a:ext cx="2160240" cy="209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d3hjf51r9j54j7.cloudfront.net/wp-content/uploads/sites/5/2015/02/Relvar-Ellipta-300x2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036" y="4077071"/>
            <a:ext cx="28575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ached.imagescaler.hbpl.co.uk/resize/scaleToFit/393/263/?sURL=http://offlinehbpl.hbpl.co.uk/news/2MM/44931F3F-05C9-8266-082E64AADE3AA9D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321" y="1263075"/>
            <a:ext cx="3448900" cy="231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hedonrx.com/wp-content/uploads/2014/10/Spiriva-Respimat-soln-for-inhalation-2.5-mcg_puff6002PPS0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3925039"/>
            <a:ext cx="2419771" cy="258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120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4" b="59620"/>
          <a:stretch/>
        </p:blipFill>
        <p:spPr bwMode="auto">
          <a:xfrm>
            <a:off x="328129" y="44624"/>
            <a:ext cx="8636359" cy="265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88024" y="1988840"/>
            <a:ext cx="4050783" cy="71439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711649" y="4584030"/>
            <a:ext cx="291938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+mn-lt"/>
              </a:rPr>
              <a:t>Low risk, high burden</a:t>
            </a:r>
          </a:p>
          <a:p>
            <a:pPr algn="ctr"/>
            <a:endParaRPr lang="en-GB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467544" y="3857793"/>
            <a:ext cx="4325610" cy="2811567"/>
            <a:chOff x="2345778" y="1295400"/>
            <a:chExt cx="5919793" cy="4119730"/>
          </a:xfrm>
        </p:grpSpPr>
        <p:sp>
          <p:nvSpPr>
            <p:cNvPr id="6" name="Round Same Side Corner Rectangle 5"/>
            <p:cNvSpPr/>
            <p:nvPr/>
          </p:nvSpPr>
          <p:spPr bwMode="auto">
            <a:xfrm rot="16200000" flipH="1">
              <a:off x="2605020" y="2086397"/>
              <a:ext cx="3039020" cy="1576331"/>
            </a:xfrm>
            <a:prstGeom prst="round2SameRect">
              <a:avLst>
                <a:gd name="adj1" fmla="val 9985"/>
                <a:gd name="adj2" fmla="val 0"/>
              </a:avLst>
            </a:prstGeom>
            <a:solidFill>
              <a:srgbClr val="4F81BD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" name="Round Same Side Corner Rectangle 6"/>
            <p:cNvSpPr/>
            <p:nvPr/>
          </p:nvSpPr>
          <p:spPr bwMode="auto">
            <a:xfrm rot="5400000">
              <a:off x="4180184" y="2086397"/>
              <a:ext cx="3039019" cy="1576331"/>
            </a:xfrm>
            <a:prstGeom prst="round2SameRect">
              <a:avLst>
                <a:gd name="adj1" fmla="val 9297"/>
                <a:gd name="adj2" fmla="val 0"/>
              </a:avLst>
            </a:prstGeom>
            <a:solidFill>
              <a:srgbClr val="165375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" name="Round Single Corner Rectangle 7"/>
            <p:cNvSpPr/>
            <p:nvPr/>
          </p:nvSpPr>
          <p:spPr bwMode="auto">
            <a:xfrm>
              <a:off x="4905238" y="1359123"/>
              <a:ext cx="1581157" cy="1517476"/>
            </a:xfrm>
            <a:prstGeom prst="round1Rect">
              <a:avLst>
                <a:gd name="adj" fmla="val 13006"/>
              </a:avLst>
            </a:prstGeom>
            <a:solidFill>
              <a:srgbClr val="1C72B8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" name="Round Single Corner Rectangle 8"/>
            <p:cNvSpPr/>
            <p:nvPr/>
          </p:nvSpPr>
          <p:spPr bwMode="auto">
            <a:xfrm rot="10800000">
              <a:off x="3321323" y="2876596"/>
              <a:ext cx="1581157" cy="1517476"/>
            </a:xfrm>
            <a:prstGeom prst="round1Rect">
              <a:avLst>
                <a:gd name="adj" fmla="val 11590"/>
              </a:avLst>
            </a:prstGeom>
            <a:solidFill>
              <a:srgbClr val="165375">
                <a:alpha val="80000"/>
              </a:srgb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" name="Round Single Corner Rectangle 9"/>
            <p:cNvSpPr/>
            <p:nvPr/>
          </p:nvSpPr>
          <p:spPr bwMode="auto">
            <a:xfrm rot="16200000">
              <a:off x="3355942" y="1327256"/>
              <a:ext cx="1514670" cy="1578408"/>
            </a:xfrm>
            <a:prstGeom prst="round1Rect">
              <a:avLst>
                <a:gd name="adj" fmla="val 14514"/>
              </a:avLst>
            </a:prstGeom>
            <a:solidFill>
              <a:srgbClr val="165375">
                <a:alpha val="50000"/>
              </a:srgb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4910973" y="1295400"/>
              <a:ext cx="0" cy="3262535"/>
            </a:xfrm>
            <a:prstGeom prst="line">
              <a:avLst/>
            </a:prstGeom>
            <a:noFill/>
            <a:ln w="28575" cap="flat" cmpd="sng" algn="ctr">
              <a:solidFill>
                <a:srgbClr val="FFFFFF"/>
              </a:solidFill>
              <a:prstDash val="lgDash"/>
            </a:ln>
            <a:effectLst/>
          </p:spPr>
        </p:cxnSp>
        <p:cxnSp>
          <p:nvCxnSpPr>
            <p:cNvPr id="12" name="Straight Connector 11"/>
            <p:cNvCxnSpPr>
              <a:stCxn id="6" idx="3"/>
              <a:endCxn id="7" idx="3"/>
            </p:cNvCxnSpPr>
            <p:nvPr/>
          </p:nvCxnSpPr>
          <p:spPr>
            <a:xfrm>
              <a:off x="3336365" y="2874562"/>
              <a:ext cx="3151494" cy="1"/>
            </a:xfrm>
            <a:prstGeom prst="line">
              <a:avLst/>
            </a:prstGeom>
            <a:noFill/>
            <a:ln w="28575" cap="flat" cmpd="sng" algn="ctr">
              <a:solidFill>
                <a:srgbClr val="FFFFFF"/>
              </a:solidFill>
              <a:prstDash val="lgDash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6606043" y="1371600"/>
              <a:ext cx="1301408" cy="94531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165375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≥2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</a:br>
              <a:r>
                <a:rPr kumimoji="0" lang="en-GB" sz="1000" b="1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or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 ≥1 leading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to hospital admission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23392" y="2638914"/>
              <a:ext cx="1301408" cy="409087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165375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1 (not leading to hospital admission)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52800" y="4451559"/>
              <a:ext cx="1563787" cy="24822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165375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CAT &lt;10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12190" y="4457638"/>
              <a:ext cx="1563787" cy="24822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165375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CAT 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  <a:sym typeface="Symbol" pitchFamily="18" charset="2"/>
                </a:rPr>
                <a:t>≥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10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58154" y="4923711"/>
              <a:ext cx="1563787" cy="24822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165375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/>
                </a:rPr>
                <a:t>mMRC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 0–1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917544" y="4929790"/>
              <a:ext cx="1563787" cy="24822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165375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/>
                </a:rPr>
                <a:t>mMRC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 ≥2</a:t>
              </a:r>
            </a:p>
          </p:txBody>
        </p:sp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4077166" y="4537898"/>
              <a:ext cx="166727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Symptoms</a:t>
              </a:r>
            </a:p>
          </p:txBody>
        </p:sp>
        <p:sp>
          <p:nvSpPr>
            <p:cNvPr id="20" name="TextBox 24"/>
            <p:cNvSpPr txBox="1">
              <a:spLocks noChangeArrowheads="1"/>
            </p:cNvSpPr>
            <p:nvPr/>
          </p:nvSpPr>
          <p:spPr bwMode="auto">
            <a:xfrm>
              <a:off x="3693807" y="5107353"/>
              <a:ext cx="243399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Breathlessness </a:t>
              </a:r>
            </a:p>
          </p:txBody>
        </p:sp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 rot="5400000">
              <a:off x="7115983" y="2605912"/>
              <a:ext cx="177595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Risk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(Exacerbation history)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 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81177" y="1436256"/>
              <a:ext cx="210605" cy="35561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165375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4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81177" y="2283299"/>
              <a:ext cx="210605" cy="35561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165375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3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81177" y="3130343"/>
              <a:ext cx="210605" cy="35561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165375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2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81177" y="3977387"/>
              <a:ext cx="210605" cy="35561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165375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1</a:t>
              </a:r>
            </a:p>
          </p:txBody>
        </p:sp>
        <p:sp>
          <p:nvSpPr>
            <p:cNvPr id="26" name="TextBox 25"/>
            <p:cNvSpPr txBox="1">
              <a:spLocks noChangeArrowheads="1"/>
            </p:cNvSpPr>
            <p:nvPr/>
          </p:nvSpPr>
          <p:spPr bwMode="auto">
            <a:xfrm rot="16200000">
              <a:off x="1957693" y="2581847"/>
              <a:ext cx="129939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Risk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(GOLD classification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of airflow limitation)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790872" y="1832413"/>
              <a:ext cx="5052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(C)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775448" y="3349887"/>
              <a:ext cx="5052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(A)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360424" y="3349887"/>
              <a:ext cx="5052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(B)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366034" y="1832413"/>
              <a:ext cx="5052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(D)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606043" y="3984986"/>
              <a:ext cx="1301408" cy="409087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165375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0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827584" y="2996952"/>
            <a:ext cx="7045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Inhaler Technique		Patient preference</a:t>
            </a:r>
          </a:p>
          <a:p>
            <a:endParaRPr lang="en-GB" dirty="0"/>
          </a:p>
        </p:txBody>
      </p:sp>
      <p:sp>
        <p:nvSpPr>
          <p:cNvPr id="34" name="Rectangle 33"/>
          <p:cNvSpPr/>
          <p:nvPr/>
        </p:nvSpPr>
        <p:spPr>
          <a:xfrm>
            <a:off x="2335736" y="4936905"/>
            <a:ext cx="1158440" cy="1035621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20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Case 1</a:t>
            </a:r>
          </a:p>
        </p:txBody>
      </p:sp>
      <p:sp>
        <p:nvSpPr>
          <p:cNvPr id="3" name="Content Placeholder 9"/>
          <p:cNvSpPr txBox="1">
            <a:spLocks/>
          </p:cNvSpPr>
          <p:nvPr/>
        </p:nvSpPr>
        <p:spPr>
          <a:xfrm>
            <a:off x="457200" y="1955973"/>
            <a:ext cx="8229600" cy="456937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Inhaler technique checked</a:t>
            </a:r>
          </a:p>
          <a:p>
            <a:r>
              <a:rPr lang="en-GB" sz="2400" dirty="0" err="1"/>
              <a:t>Aclidinium</a:t>
            </a:r>
            <a:r>
              <a:rPr lang="en-GB" sz="2400" dirty="0"/>
              <a:t> commenced</a:t>
            </a:r>
          </a:p>
          <a:p>
            <a:r>
              <a:rPr lang="en-GB" sz="2400" dirty="0"/>
              <a:t>2 months later – no benefit</a:t>
            </a:r>
          </a:p>
        </p:txBody>
      </p:sp>
    </p:spTree>
    <p:extLst>
      <p:ext uri="{BB962C8B-B14F-4D97-AF65-F5344CB8AC3E}">
        <p14:creationId xmlns:p14="http://schemas.microsoft.com/office/powerpoint/2010/main" val="290652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Next step</a:t>
            </a:r>
          </a:p>
        </p:txBody>
      </p:sp>
      <p:pic>
        <p:nvPicPr>
          <p:cNvPr id="3" name="Picture 4" descr="http://www.copdeducation.org.uk/graphics/Seretide%20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725" y="4365104"/>
            <a:ext cx="2232248" cy="216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d3hjf51r9j54j7.cloudfront.net/wp-content/uploads/sites/5/2015/02/Relvar-Ellipta-300x2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95" y="1243263"/>
            <a:ext cx="28575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sp.yimg.com/ib/th?id=JN.9XJTJ7XOzwu0hthhYRMsDA&amp;pid=15.1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43263"/>
            <a:ext cx="3853881" cy="240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mims.com/resources/drugs/Singapore/pic/Ultibro%20Breezhaler%20inhalation%20powd%20cap638e6b63-2269-4b6e-bda9-a32a0099c02e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112089"/>
            <a:ext cx="2026095" cy="266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975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9" r="49108" b="43933"/>
          <a:stretch/>
        </p:blipFill>
        <p:spPr bwMode="auto">
          <a:xfrm>
            <a:off x="2697015" y="116632"/>
            <a:ext cx="3747193" cy="3164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DF8AC30-4C3B-4946-A765-E52202BD8C48}"/>
              </a:ext>
            </a:extLst>
          </p:cNvPr>
          <p:cNvGrpSpPr/>
          <p:nvPr/>
        </p:nvGrpSpPr>
        <p:grpSpPr>
          <a:xfrm>
            <a:off x="570321" y="4085123"/>
            <a:ext cx="7308296" cy="1944449"/>
            <a:chOff x="880117" y="4284992"/>
            <a:chExt cx="7308296" cy="1944449"/>
          </a:xfrm>
        </p:grpSpPr>
        <p:pic>
          <p:nvPicPr>
            <p:cNvPr id="5" name="Picture 7" descr="Broncho Redraw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117" y="4284992"/>
              <a:ext cx="2293799" cy="1806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 descr="Broncho Redraw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9108" y="4284992"/>
              <a:ext cx="2109305" cy="1944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3497930" y="4804583"/>
              <a:ext cx="2434107" cy="823217"/>
            </a:xfrm>
            <a:prstGeom prst="rightArrow">
              <a:avLst>
                <a:gd name="adj1" fmla="val 64260"/>
                <a:gd name="adj2" fmla="val 38569"/>
              </a:avLst>
            </a:prstGeom>
            <a:solidFill>
              <a:srgbClr val="FDCA25"/>
            </a:solidFill>
            <a:ln>
              <a:noFill/>
            </a:ln>
          </p:spPr>
          <p:txBody>
            <a:bodyPr wrap="none"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1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3497930" y="4558362"/>
              <a:ext cx="208218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b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n-ea"/>
                  <a:cs typeface="+mn-cs"/>
                </a:rPr>
                <a:t>Bronchodilators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3208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64" r="47670" b="34393"/>
          <a:stretch/>
        </p:blipFill>
        <p:spPr bwMode="auto">
          <a:xfrm>
            <a:off x="2231077" y="1700808"/>
            <a:ext cx="4789195" cy="3304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736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Case 2</a:t>
            </a:r>
          </a:p>
        </p:txBody>
      </p:sp>
      <p:sp>
        <p:nvSpPr>
          <p:cNvPr id="3" name="Content Placeholder 9"/>
          <p:cNvSpPr txBox="1">
            <a:spLocks/>
          </p:cNvSpPr>
          <p:nvPr/>
        </p:nvSpPr>
        <p:spPr>
          <a:xfrm>
            <a:off x="457200" y="1556792"/>
            <a:ext cx="8229600" cy="456937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72 year old ex-smoker</a:t>
            </a:r>
          </a:p>
          <a:p>
            <a:r>
              <a:rPr lang="en-GB" sz="2400" dirty="0"/>
              <a:t>Severe airflow obstruction (FEV1 40%)</a:t>
            </a:r>
          </a:p>
          <a:p>
            <a:r>
              <a:rPr lang="en-GB" sz="2400" dirty="0"/>
              <a:t>Salbutamol MDI PRN </a:t>
            </a:r>
          </a:p>
          <a:p>
            <a:r>
              <a:rPr lang="en-GB" sz="2400" dirty="0"/>
              <a:t>Inhaler technique satisfactory</a:t>
            </a:r>
          </a:p>
          <a:p>
            <a:r>
              <a:rPr lang="en-GB" sz="2400" dirty="0"/>
              <a:t>3 exacerbation in the last year</a:t>
            </a:r>
          </a:p>
          <a:p>
            <a:r>
              <a:rPr lang="en-GB" sz="2400" dirty="0"/>
              <a:t>Rehabilitation programme &amp; vaccinations up to date</a:t>
            </a:r>
          </a:p>
          <a:p>
            <a:r>
              <a:rPr lang="en-GB" sz="2400" dirty="0"/>
              <a:t>Still symptomatic (CAT &gt; 10) &amp; breathless MRC &gt; 2</a:t>
            </a:r>
          </a:p>
        </p:txBody>
      </p:sp>
    </p:spTree>
    <p:extLst>
      <p:ext uri="{BB962C8B-B14F-4D97-AF65-F5344CB8AC3E}">
        <p14:creationId xmlns:p14="http://schemas.microsoft.com/office/powerpoint/2010/main" val="1653967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642D3-23EB-42B9-B4B7-FDB572AA6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Disclaimer*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2AC80-4905-4EEE-BEDF-D98A5114D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Please note that QUACK is a regional teaching programme operating across GG&amp;C, Lanarkshire and Ayrshire &amp; Arran. </a:t>
            </a:r>
          </a:p>
          <a:p>
            <a:endParaRPr lang="en-GB" dirty="0"/>
          </a:p>
          <a:p>
            <a:r>
              <a:rPr lang="en-GB" dirty="0"/>
              <a:t>This presentation outlines general management, though local variances e.g. antibiotic prescription may vary slightly depending on your local trust</a:t>
            </a:r>
          </a:p>
          <a:p>
            <a:endParaRPr lang="en-GB" dirty="0"/>
          </a:p>
          <a:p>
            <a:r>
              <a:rPr lang="en-GB" dirty="0"/>
              <a:t>Remember to check your local guidelines</a:t>
            </a:r>
          </a:p>
        </p:txBody>
      </p:sp>
    </p:spTree>
    <p:extLst>
      <p:ext uri="{BB962C8B-B14F-4D97-AF65-F5344CB8AC3E}">
        <p14:creationId xmlns:p14="http://schemas.microsoft.com/office/powerpoint/2010/main" val="3684553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Next step</a:t>
            </a:r>
          </a:p>
        </p:txBody>
      </p:sp>
      <p:pic>
        <p:nvPicPr>
          <p:cNvPr id="3" name="Picture 2" descr="http://d3hjf51r9j54j7.cloudfront.net/wp-content/uploads/sites/5/2015/02/Relvar-Ellipta-300x2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006" y="4077071"/>
            <a:ext cx="28575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www.mims.com/resources/drugs/Singapore/pic/Ultibro%20Breezhaler%20inhalation%20powd%20cap638e6b63-2269-4b6e-bda9-a32a0099c02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956637"/>
            <a:ext cx="2026095" cy="266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cached.imagescaler.hbpl.co.uk/resize/scaleWidth/620/offlinehbpl.hbpl.co.uk/news/2MM/016E7C79-D5A8-ABFB-6D60D2AFB4AEF40B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3" r="13490"/>
          <a:stretch/>
        </p:blipFill>
        <p:spPr bwMode="auto">
          <a:xfrm>
            <a:off x="5533837" y="1268760"/>
            <a:ext cx="2494547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Image result for seretide evohaler 2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2" name="Picture 4" descr="http://www.wchealth.co.uk/files/Devices%20/image%20(28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2433414" cy="24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349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" t="19592" b="38014"/>
          <a:stretch/>
        </p:blipFill>
        <p:spPr bwMode="auto">
          <a:xfrm>
            <a:off x="1187624" y="-27384"/>
            <a:ext cx="6624736" cy="407259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187624" y="692696"/>
            <a:ext cx="3312368" cy="33525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686002" y="4656038"/>
            <a:ext cx="297068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+mn-lt"/>
              </a:rPr>
              <a:t>High risk, high burden</a:t>
            </a:r>
          </a:p>
          <a:p>
            <a:pPr algn="ctr"/>
            <a:endParaRPr lang="en-GB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931832" y="4176325"/>
            <a:ext cx="3861322" cy="2565043"/>
            <a:chOff x="2345778" y="1295400"/>
            <a:chExt cx="5919793" cy="4119730"/>
          </a:xfrm>
        </p:grpSpPr>
        <p:sp>
          <p:nvSpPr>
            <p:cNvPr id="6" name="Round Same Side Corner Rectangle 5"/>
            <p:cNvSpPr/>
            <p:nvPr/>
          </p:nvSpPr>
          <p:spPr bwMode="auto">
            <a:xfrm rot="16200000" flipH="1">
              <a:off x="2605020" y="2086397"/>
              <a:ext cx="3039020" cy="1576331"/>
            </a:xfrm>
            <a:prstGeom prst="round2SameRect">
              <a:avLst>
                <a:gd name="adj1" fmla="val 9985"/>
                <a:gd name="adj2" fmla="val 0"/>
              </a:avLst>
            </a:prstGeom>
            <a:solidFill>
              <a:srgbClr val="4F81BD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" name="Round Same Side Corner Rectangle 6"/>
            <p:cNvSpPr/>
            <p:nvPr/>
          </p:nvSpPr>
          <p:spPr bwMode="auto">
            <a:xfrm rot="5400000">
              <a:off x="4180184" y="2086397"/>
              <a:ext cx="3039019" cy="1576331"/>
            </a:xfrm>
            <a:prstGeom prst="round2SameRect">
              <a:avLst>
                <a:gd name="adj1" fmla="val 9297"/>
                <a:gd name="adj2" fmla="val 0"/>
              </a:avLst>
            </a:prstGeom>
            <a:solidFill>
              <a:srgbClr val="165375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" name="Round Single Corner Rectangle 7"/>
            <p:cNvSpPr/>
            <p:nvPr/>
          </p:nvSpPr>
          <p:spPr bwMode="auto">
            <a:xfrm>
              <a:off x="4905238" y="1359123"/>
              <a:ext cx="1581157" cy="1517476"/>
            </a:xfrm>
            <a:prstGeom prst="round1Rect">
              <a:avLst>
                <a:gd name="adj" fmla="val 13006"/>
              </a:avLst>
            </a:prstGeom>
            <a:solidFill>
              <a:srgbClr val="1C72B8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" name="Round Single Corner Rectangle 8"/>
            <p:cNvSpPr/>
            <p:nvPr/>
          </p:nvSpPr>
          <p:spPr bwMode="auto">
            <a:xfrm rot="10800000">
              <a:off x="3321323" y="2876596"/>
              <a:ext cx="1581157" cy="1517476"/>
            </a:xfrm>
            <a:prstGeom prst="round1Rect">
              <a:avLst>
                <a:gd name="adj" fmla="val 11590"/>
              </a:avLst>
            </a:prstGeom>
            <a:solidFill>
              <a:srgbClr val="165375">
                <a:alpha val="80000"/>
              </a:srgb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" name="Round Single Corner Rectangle 9"/>
            <p:cNvSpPr/>
            <p:nvPr/>
          </p:nvSpPr>
          <p:spPr bwMode="auto">
            <a:xfrm rot="16200000">
              <a:off x="3355942" y="1327256"/>
              <a:ext cx="1514670" cy="1578408"/>
            </a:xfrm>
            <a:prstGeom prst="round1Rect">
              <a:avLst>
                <a:gd name="adj" fmla="val 14514"/>
              </a:avLst>
            </a:prstGeom>
            <a:solidFill>
              <a:srgbClr val="165375">
                <a:alpha val="50000"/>
              </a:srgb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4910973" y="1295400"/>
              <a:ext cx="0" cy="3262535"/>
            </a:xfrm>
            <a:prstGeom prst="line">
              <a:avLst/>
            </a:prstGeom>
            <a:noFill/>
            <a:ln w="28575" cap="flat" cmpd="sng" algn="ctr">
              <a:solidFill>
                <a:srgbClr val="FFFFFF"/>
              </a:solidFill>
              <a:prstDash val="lgDash"/>
            </a:ln>
            <a:effectLst/>
          </p:spPr>
        </p:cxnSp>
        <p:cxnSp>
          <p:nvCxnSpPr>
            <p:cNvPr id="12" name="Straight Connector 11"/>
            <p:cNvCxnSpPr>
              <a:stCxn id="6" idx="3"/>
              <a:endCxn id="7" idx="3"/>
            </p:cNvCxnSpPr>
            <p:nvPr/>
          </p:nvCxnSpPr>
          <p:spPr>
            <a:xfrm>
              <a:off x="3336365" y="2874562"/>
              <a:ext cx="3151494" cy="1"/>
            </a:xfrm>
            <a:prstGeom prst="line">
              <a:avLst/>
            </a:prstGeom>
            <a:noFill/>
            <a:ln w="28575" cap="flat" cmpd="sng" algn="ctr">
              <a:solidFill>
                <a:srgbClr val="FFFFFF"/>
              </a:solidFill>
              <a:prstDash val="lgDash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6606043" y="1371600"/>
              <a:ext cx="1301408" cy="94531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165375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≥2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</a:br>
              <a:r>
                <a:rPr kumimoji="0" lang="en-GB" sz="1000" b="1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or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 ≥1 leading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to hospital admission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23392" y="2638914"/>
              <a:ext cx="1301408" cy="409087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165375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1 (not leading to hospital admission)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52800" y="4451559"/>
              <a:ext cx="1563787" cy="24822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165375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CAT &lt;10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12190" y="4457638"/>
              <a:ext cx="1563787" cy="24822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165375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CAT 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  <a:sym typeface="Symbol" pitchFamily="18" charset="2"/>
                </a:rPr>
                <a:t>≥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10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58154" y="4923711"/>
              <a:ext cx="1563787" cy="24822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165375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/>
                </a:rPr>
                <a:t>mMRC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 0–1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917544" y="4929790"/>
              <a:ext cx="1563787" cy="24822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165375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/>
                </a:rPr>
                <a:t>mMRC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 ≥2</a:t>
              </a:r>
            </a:p>
          </p:txBody>
        </p:sp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4077166" y="4537898"/>
              <a:ext cx="166727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Symptoms</a:t>
              </a:r>
            </a:p>
          </p:txBody>
        </p:sp>
        <p:sp>
          <p:nvSpPr>
            <p:cNvPr id="20" name="TextBox 24"/>
            <p:cNvSpPr txBox="1">
              <a:spLocks noChangeArrowheads="1"/>
            </p:cNvSpPr>
            <p:nvPr/>
          </p:nvSpPr>
          <p:spPr bwMode="auto">
            <a:xfrm>
              <a:off x="3693807" y="5107353"/>
              <a:ext cx="243399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Breathlessness </a:t>
              </a:r>
            </a:p>
          </p:txBody>
        </p:sp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 rot="5400000">
              <a:off x="7115983" y="2605912"/>
              <a:ext cx="177595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Risk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(Exacerbation history)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 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81177" y="1436256"/>
              <a:ext cx="210605" cy="35561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165375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4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81177" y="2283299"/>
              <a:ext cx="210605" cy="35561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165375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3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81177" y="3130343"/>
              <a:ext cx="210605" cy="35561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165375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2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81177" y="3977387"/>
              <a:ext cx="210605" cy="35561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165375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1</a:t>
              </a:r>
            </a:p>
          </p:txBody>
        </p:sp>
        <p:sp>
          <p:nvSpPr>
            <p:cNvPr id="26" name="TextBox 25"/>
            <p:cNvSpPr txBox="1">
              <a:spLocks noChangeArrowheads="1"/>
            </p:cNvSpPr>
            <p:nvPr/>
          </p:nvSpPr>
          <p:spPr bwMode="auto">
            <a:xfrm rot="16200000">
              <a:off x="1957693" y="2581847"/>
              <a:ext cx="129939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Risk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(GOLD classification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of airflow limitation)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790872" y="1832413"/>
              <a:ext cx="5052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(C)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775448" y="3349887"/>
              <a:ext cx="5052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(A)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360424" y="3349887"/>
              <a:ext cx="5052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(B)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366034" y="1832413"/>
              <a:ext cx="5052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(D)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606043" y="3984986"/>
              <a:ext cx="1301408" cy="409087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165375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0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2612194" y="4250400"/>
            <a:ext cx="1013656" cy="906792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92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3999" cy="644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533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2" t="35475" b="14657"/>
          <a:stretch/>
        </p:blipFill>
        <p:spPr bwMode="auto">
          <a:xfrm>
            <a:off x="2411760" y="574438"/>
            <a:ext cx="3730877" cy="544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852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www.nhslcg.scot.nhs.uk/wp-content/uploads/2019/05/Pharamacological_Management_of_Chroni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5" t="11841" r="34250"/>
          <a:stretch/>
        </p:blipFill>
        <p:spPr>
          <a:xfrm>
            <a:off x="1236959" y="79948"/>
            <a:ext cx="4763982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79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2F41C9-53A8-4AB8-878B-8C033C716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844824"/>
            <a:ext cx="7772351" cy="340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658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el 3"/>
          <p:cNvSpPr txBox="1">
            <a:spLocks/>
          </p:cNvSpPr>
          <p:nvPr/>
        </p:nvSpPr>
        <p:spPr>
          <a:xfrm>
            <a:off x="1397000" y="1444687"/>
            <a:ext cx="7289800" cy="7601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12537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</a:endParaRPr>
          </a:p>
        </p:txBody>
      </p:sp>
      <p:pic>
        <p:nvPicPr>
          <p:cNvPr id="41" name="Picture 40" descr="WEB_CHEMIN_6211_12683804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000" y="201609"/>
            <a:ext cx="745067" cy="745067"/>
          </a:xfrm>
          <a:prstGeom prst="rect">
            <a:avLst/>
          </a:prstGeom>
        </p:spPr>
      </p:pic>
      <p:sp>
        <p:nvSpPr>
          <p:cNvPr id="70" name="Slide Number Placeholder 4"/>
          <p:cNvSpPr txBox="1">
            <a:spLocks/>
          </p:cNvSpPr>
          <p:nvPr/>
        </p:nvSpPr>
        <p:spPr>
          <a:xfrm>
            <a:off x="6553200" y="7384355"/>
            <a:ext cx="2133600" cy="365125"/>
          </a:xfrm>
          <a:prstGeom prst="rect">
            <a:avLst/>
          </a:prstGeom>
        </p:spPr>
        <p:txBody>
          <a:bodyPr rIns="0" anchor="ctr" anchorCtr="0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  <a:latin typeface="Arial"/>
              </a:rPr>
              <a:pPr/>
              <a:t>26</a:t>
            </a:fld>
            <a:endParaRPr lang="en-US" dirty="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30" y="504189"/>
            <a:ext cx="6614733" cy="620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429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lifebox.org/wp-content/uploads/Global-Handheld-Oximeter-w-charger-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6" r="14982"/>
          <a:stretch/>
        </p:blipFill>
        <p:spPr bwMode="auto">
          <a:xfrm>
            <a:off x="5659824" y="2002458"/>
            <a:ext cx="3346756" cy="337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323850" y="44624"/>
            <a:ext cx="84963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Indications for referral for a LTOT Assessment</a:t>
            </a:r>
            <a:r>
              <a:rPr kumimoji="0" lang="en-GB" sz="28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2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23850" y="1052736"/>
            <a:ext cx="8496300" cy="468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1200"/>
              </a:spcBef>
              <a:spcAft>
                <a:spcPct val="0"/>
              </a:spcAft>
              <a:buClr>
                <a:schemeClr val="accent5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200"/>
              </a:spcBef>
              <a:spcAft>
                <a:spcPct val="0"/>
              </a:spcAft>
              <a:buClr>
                <a:schemeClr val="accent5"/>
              </a:buClr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92C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Oxygen saturations ≤ 92% breathing air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92C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Very severe airflow obstruction (FEV</a:t>
            </a:r>
            <a:r>
              <a:rPr kumimoji="0" lang="en-GB" sz="2400" b="0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&lt; 30% predicted)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92C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Cyanosis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92C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Polycythaemia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92C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Peripheral oedema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92C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Raised jugular venous pressure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850" y="6119952"/>
            <a:ext cx="8199553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41288" marR="0" lvl="0" indent="-1412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NICE Clinical Guideline 101 (2010) – Full Guideline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83011" y="1023119"/>
            <a:ext cx="2893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when clinically stable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6110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"/>
          <p:cNvSpPr txBox="1">
            <a:spLocks/>
          </p:cNvSpPr>
          <p:nvPr/>
        </p:nvSpPr>
        <p:spPr bwMode="auto">
          <a:xfrm>
            <a:off x="323850" y="708025"/>
            <a:ext cx="84963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1" indent="0" algn="ct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The myth of oxygen and breathlessness</a:t>
            </a:r>
            <a:endParaRPr kumimoji="0" lang="en-GB" sz="2800" b="0" i="0" u="none" strike="noStrike" kern="0" cap="none" spc="0" normalizeH="0" baseline="30000" noProof="0" dirty="0">
              <a:ln>
                <a:noFill/>
              </a:ln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20" name="Picture 2" descr="http://lub-cdn.com/sites/default/files/imagecache/superphoto/106741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6"/>
          <a:stretch/>
        </p:blipFill>
        <p:spPr bwMode="auto">
          <a:xfrm>
            <a:off x="4992908" y="1770980"/>
            <a:ext cx="3332403" cy="242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23850" y="6413440"/>
            <a:ext cx="5761679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7. PCRS Opinion Sheet 44 (2011)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2. NICE Clinical Guideline 101 (2010) – Full Guideline</a:t>
            </a:r>
          </a:p>
        </p:txBody>
      </p:sp>
      <p:sp>
        <p:nvSpPr>
          <p:cNvPr id="23" name="Content Placeholder 8"/>
          <p:cNvSpPr txBox="1">
            <a:spLocks/>
          </p:cNvSpPr>
          <p:nvPr/>
        </p:nvSpPr>
        <p:spPr>
          <a:xfrm>
            <a:off x="323850" y="1625840"/>
            <a:ext cx="4219121" cy="1315361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ts val="1200"/>
              </a:spcBef>
              <a:spcAft>
                <a:spcPct val="0"/>
              </a:spcAft>
              <a:buClr>
                <a:schemeClr val="accent5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200"/>
              </a:spcBef>
              <a:spcAft>
                <a:spcPct val="0"/>
              </a:spcAft>
              <a:buClr>
                <a:schemeClr val="accent5"/>
              </a:buClr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92C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In someone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with normal oxygen saturation levels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, whether a breathless American footballer or a breathless COPD sufferer, oxygen is nothing more than an expensive placebo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92CF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Content Placeholder 8"/>
          <p:cNvSpPr txBox="1">
            <a:spLocks/>
          </p:cNvSpPr>
          <p:nvPr/>
        </p:nvSpPr>
        <p:spPr>
          <a:xfrm>
            <a:off x="326144" y="4405298"/>
            <a:ext cx="8029531" cy="1315361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ts val="1200"/>
              </a:spcBef>
              <a:spcAft>
                <a:spcPct val="0"/>
              </a:spcAft>
              <a:buClr>
                <a:schemeClr val="accent5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200"/>
              </a:spcBef>
              <a:spcAft>
                <a:spcPct val="0"/>
              </a:spcAft>
              <a:buClr>
                <a:schemeClr val="accent5"/>
              </a:buClr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92C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LTOT should only be prescribed to patients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with oxygen saturation levels of ≤ 92%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92CF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2249" y="5529947"/>
            <a:ext cx="7257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*Patients prescribed LTOT should have their oxygen saturation levels regularly reviewed</a:t>
            </a:r>
            <a:r>
              <a:rPr kumimoji="0" lang="en-GB" sz="16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</a:rPr>
              <a:t>2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760665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2"/>
          <p:cNvSpPr txBox="1">
            <a:spLocks/>
          </p:cNvSpPr>
          <p:nvPr/>
        </p:nvSpPr>
        <p:spPr bwMode="auto">
          <a:xfrm>
            <a:off x="323850" y="708025"/>
            <a:ext cx="84963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1" indent="0" algn="ct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Effect of LTOT on survival in COPD</a:t>
            </a:r>
            <a:r>
              <a:rPr kumimoji="0" lang="en-GB" sz="2800" b="0" i="0" u="none" strike="noStrike" kern="0" cap="none" spc="0" normalizeH="0" baseline="30000" noProof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6</a:t>
            </a:r>
            <a:endParaRPr kumimoji="0" lang="en-GB" sz="2800" b="0" i="0" u="none" strike="noStrike" kern="0" cap="none" spc="0" normalizeH="0" baseline="30000" noProof="0" dirty="0">
              <a:ln>
                <a:noFill/>
              </a:ln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23850" y="6567328"/>
            <a:ext cx="8252112" cy="24622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141288" indent="-14128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</a:pPr>
            <a:r>
              <a:rPr lang="en-GB" sz="1000" dirty="0">
                <a:cs typeface="Arial" pitchFamily="34" charset="0"/>
              </a:rPr>
              <a:t>Medical Research Council Working Party. Lancet 1981;i:681–6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4392000" y="2822736"/>
            <a:ext cx="3243083" cy="492443"/>
            <a:chOff x="1659250" y="4737303"/>
            <a:chExt cx="3243083" cy="492443"/>
          </a:xfrm>
        </p:grpSpPr>
        <p:sp>
          <p:nvSpPr>
            <p:cNvPr id="57" name="TextBox 56"/>
            <p:cNvSpPr txBox="1"/>
            <p:nvPr/>
          </p:nvSpPr>
          <p:spPr>
            <a:xfrm>
              <a:off x="2161583" y="4737303"/>
              <a:ext cx="2740750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No oxygen [33]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Nocturnal oxygen (min 15 h) [33]</a:t>
              </a: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1659250" y="4870818"/>
              <a:ext cx="360000" cy="0"/>
            </a:xfrm>
            <a:prstGeom prst="line">
              <a:avLst/>
            </a:prstGeom>
            <a:noFill/>
            <a:ln w="28575" cap="flat" cmpd="sng" algn="ctr">
              <a:solidFill>
                <a:srgbClr val="FBAA27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9" name="Straight Connector 58"/>
            <p:cNvCxnSpPr/>
            <p:nvPr/>
          </p:nvCxnSpPr>
          <p:spPr>
            <a:xfrm>
              <a:off x="1659250" y="5111224"/>
              <a:ext cx="360000" cy="0"/>
            </a:xfrm>
            <a:prstGeom prst="line">
              <a:avLst/>
            </a:prstGeom>
            <a:noFill/>
            <a:ln w="28575" cap="flat" cmpd="sng" algn="ctr">
              <a:solidFill>
                <a:srgbClr val="0092C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60" name="Group 59"/>
          <p:cNvGrpSpPr/>
          <p:nvPr/>
        </p:nvGrpSpPr>
        <p:grpSpPr>
          <a:xfrm>
            <a:off x="458803" y="2618282"/>
            <a:ext cx="6451663" cy="3949046"/>
            <a:chOff x="923498" y="2070298"/>
            <a:chExt cx="7175473" cy="4221500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1619672" y="2199902"/>
              <a:ext cx="0" cy="347218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>
            <a:xfrm>
              <a:off x="1619672" y="5678137"/>
              <a:ext cx="6336704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>
            <a:xfrm>
              <a:off x="3233187" y="5678137"/>
              <a:ext cx="0" cy="7200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64" name="TextBox 63"/>
            <p:cNvSpPr txBox="1"/>
            <p:nvPr/>
          </p:nvSpPr>
          <p:spPr>
            <a:xfrm>
              <a:off x="3076894" y="5762242"/>
              <a:ext cx="31258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500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4675620" y="5678137"/>
              <a:ext cx="0" cy="7200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66" name="TextBox 65"/>
            <p:cNvSpPr txBox="1"/>
            <p:nvPr/>
          </p:nvSpPr>
          <p:spPr>
            <a:xfrm>
              <a:off x="4467230" y="5762242"/>
              <a:ext cx="416781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1000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760379" y="5328654"/>
              <a:ext cx="10419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928063" y="5328654"/>
              <a:ext cx="10419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2</a:t>
              </a: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2812477" y="5587985"/>
              <a:ext cx="0" cy="7200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>
            <a:xfrm>
              <a:off x="3980161" y="5587985"/>
              <a:ext cx="0" cy="7200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71" name="TextBox 70"/>
            <p:cNvSpPr txBox="1"/>
            <p:nvPr/>
          </p:nvSpPr>
          <p:spPr>
            <a:xfrm>
              <a:off x="7494997" y="5328662"/>
              <a:ext cx="452047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Years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1683429" y="5678137"/>
              <a:ext cx="0" cy="7200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73" name="TextBox 72"/>
            <p:cNvSpPr txBox="1"/>
            <p:nvPr/>
          </p:nvSpPr>
          <p:spPr>
            <a:xfrm>
              <a:off x="1631331" y="5762242"/>
              <a:ext cx="104195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0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479722" y="6045577"/>
              <a:ext cx="2391809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Days from admission to trial</a:t>
              </a: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6294065" y="5678137"/>
              <a:ext cx="0" cy="7200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76" name="TextBox 75"/>
            <p:cNvSpPr txBox="1"/>
            <p:nvPr/>
          </p:nvSpPr>
          <p:spPr>
            <a:xfrm>
              <a:off x="6085675" y="5762242"/>
              <a:ext cx="416781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1500</a:t>
              </a:r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7826651" y="5678137"/>
              <a:ext cx="0" cy="7200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78" name="TextBox 77"/>
            <p:cNvSpPr txBox="1"/>
            <p:nvPr/>
          </p:nvSpPr>
          <p:spPr>
            <a:xfrm>
              <a:off x="7618261" y="5762242"/>
              <a:ext cx="416781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2000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048525" y="5328654"/>
              <a:ext cx="10419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3</a:t>
              </a:r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5100623" y="5587985"/>
              <a:ext cx="0" cy="7200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81" name="TextBox 80"/>
            <p:cNvSpPr txBox="1"/>
            <p:nvPr/>
          </p:nvSpPr>
          <p:spPr>
            <a:xfrm>
              <a:off x="6151815" y="5328654"/>
              <a:ext cx="10419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4</a:t>
              </a:r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6203913" y="5587985"/>
              <a:ext cx="0" cy="7200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83" name="TextBox 82"/>
            <p:cNvSpPr txBox="1"/>
            <p:nvPr/>
          </p:nvSpPr>
          <p:spPr>
            <a:xfrm>
              <a:off x="7276570" y="5328662"/>
              <a:ext cx="10419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5</a:t>
              </a:r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7328668" y="5587985"/>
              <a:ext cx="0" cy="7200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>
            <a:xfrm flipH="1" flipV="1">
              <a:off x="1549964" y="5362998"/>
              <a:ext cx="720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86" name="TextBox 85"/>
            <p:cNvSpPr txBox="1"/>
            <p:nvPr/>
          </p:nvSpPr>
          <p:spPr>
            <a:xfrm>
              <a:off x="1382339" y="5234208"/>
              <a:ext cx="104195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0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 flipH="1" flipV="1">
              <a:off x="1549964" y="4706175"/>
              <a:ext cx="720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88" name="TextBox 87"/>
            <p:cNvSpPr txBox="1"/>
            <p:nvPr/>
          </p:nvSpPr>
          <p:spPr>
            <a:xfrm>
              <a:off x="1278144" y="4577385"/>
              <a:ext cx="20839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20</a:t>
              </a:r>
            </a:p>
          </p:txBody>
        </p:sp>
        <p:cxnSp>
          <p:nvCxnSpPr>
            <p:cNvPr id="89" name="Straight Connector 88"/>
            <p:cNvCxnSpPr/>
            <p:nvPr/>
          </p:nvCxnSpPr>
          <p:spPr>
            <a:xfrm flipH="1" flipV="1">
              <a:off x="1549964" y="4070817"/>
              <a:ext cx="720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90" name="TextBox 89"/>
            <p:cNvSpPr txBox="1"/>
            <p:nvPr/>
          </p:nvSpPr>
          <p:spPr>
            <a:xfrm>
              <a:off x="1278144" y="3942027"/>
              <a:ext cx="20839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40</a:t>
              </a:r>
            </a:p>
          </p:txBody>
        </p:sp>
        <p:cxnSp>
          <p:nvCxnSpPr>
            <p:cNvPr id="91" name="Straight Connector 90"/>
            <p:cNvCxnSpPr/>
            <p:nvPr/>
          </p:nvCxnSpPr>
          <p:spPr>
            <a:xfrm flipH="1" flipV="1">
              <a:off x="1549964" y="3452631"/>
              <a:ext cx="720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92" name="TextBox 91"/>
            <p:cNvSpPr txBox="1"/>
            <p:nvPr/>
          </p:nvSpPr>
          <p:spPr>
            <a:xfrm>
              <a:off x="1278144" y="3323841"/>
              <a:ext cx="20839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60</a:t>
              </a:r>
            </a:p>
          </p:txBody>
        </p:sp>
        <p:cxnSp>
          <p:nvCxnSpPr>
            <p:cNvPr id="93" name="Straight Connector 92"/>
            <p:cNvCxnSpPr/>
            <p:nvPr/>
          </p:nvCxnSpPr>
          <p:spPr>
            <a:xfrm flipH="1" flipV="1">
              <a:off x="1549964" y="2817274"/>
              <a:ext cx="720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94" name="TextBox 93"/>
            <p:cNvSpPr txBox="1"/>
            <p:nvPr/>
          </p:nvSpPr>
          <p:spPr>
            <a:xfrm>
              <a:off x="1278144" y="2688484"/>
              <a:ext cx="20839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80</a:t>
              </a:r>
            </a:p>
          </p:txBody>
        </p:sp>
        <p:cxnSp>
          <p:nvCxnSpPr>
            <p:cNvPr id="95" name="Straight Connector 94"/>
            <p:cNvCxnSpPr/>
            <p:nvPr/>
          </p:nvCxnSpPr>
          <p:spPr>
            <a:xfrm flipH="1" flipV="1">
              <a:off x="1549964" y="2199088"/>
              <a:ext cx="720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96" name="TextBox 95"/>
            <p:cNvSpPr txBox="1"/>
            <p:nvPr/>
          </p:nvSpPr>
          <p:spPr>
            <a:xfrm>
              <a:off x="1173948" y="2070298"/>
              <a:ext cx="31258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100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 rot="16200000">
              <a:off x="131935" y="3654802"/>
              <a:ext cx="182934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Patients surviving (%)</a:t>
              </a:r>
            </a:p>
          </p:txBody>
        </p:sp>
        <p:sp>
          <p:nvSpPr>
            <p:cNvPr id="98" name="Freeform 97"/>
            <p:cNvSpPr/>
            <p:nvPr/>
          </p:nvSpPr>
          <p:spPr>
            <a:xfrm>
              <a:off x="1798655" y="2187317"/>
              <a:ext cx="6300316" cy="1758462"/>
            </a:xfrm>
            <a:custGeom>
              <a:avLst/>
              <a:gdLst>
                <a:gd name="connsiteX0" fmla="*/ 0 w 6300316"/>
                <a:gd name="connsiteY0" fmla="*/ 0 h 1758462"/>
                <a:gd name="connsiteX1" fmla="*/ 0 w 6300316"/>
                <a:gd name="connsiteY1" fmla="*/ 75363 h 1758462"/>
                <a:gd name="connsiteX2" fmla="*/ 155749 w 6300316"/>
                <a:gd name="connsiteY2" fmla="*/ 75363 h 1758462"/>
                <a:gd name="connsiteX3" fmla="*/ 155749 w 6300316"/>
                <a:gd name="connsiteY3" fmla="*/ 130629 h 1758462"/>
                <a:gd name="connsiteX4" fmla="*/ 532563 w 6300316"/>
                <a:gd name="connsiteY4" fmla="*/ 130629 h 1758462"/>
                <a:gd name="connsiteX5" fmla="*/ 532563 w 6300316"/>
                <a:gd name="connsiteY5" fmla="*/ 216040 h 1758462"/>
                <a:gd name="connsiteX6" fmla="*/ 678264 w 6300316"/>
                <a:gd name="connsiteY6" fmla="*/ 216040 h 1758462"/>
                <a:gd name="connsiteX7" fmla="*/ 678264 w 6300316"/>
                <a:gd name="connsiteY7" fmla="*/ 406959 h 1758462"/>
                <a:gd name="connsiteX8" fmla="*/ 974690 w 6300316"/>
                <a:gd name="connsiteY8" fmla="*/ 406959 h 1758462"/>
                <a:gd name="connsiteX9" fmla="*/ 974690 w 6300316"/>
                <a:gd name="connsiteY9" fmla="*/ 502418 h 1758462"/>
                <a:gd name="connsiteX10" fmla="*/ 1050053 w 6300316"/>
                <a:gd name="connsiteY10" fmla="*/ 502418 h 1758462"/>
                <a:gd name="connsiteX11" fmla="*/ 1050053 w 6300316"/>
                <a:gd name="connsiteY11" fmla="*/ 567732 h 1758462"/>
                <a:gd name="connsiteX12" fmla="*/ 1130440 w 6300316"/>
                <a:gd name="connsiteY12" fmla="*/ 567732 h 1758462"/>
                <a:gd name="connsiteX13" fmla="*/ 1130440 w 6300316"/>
                <a:gd name="connsiteY13" fmla="*/ 743578 h 1758462"/>
                <a:gd name="connsiteX14" fmla="*/ 1240971 w 6300316"/>
                <a:gd name="connsiteY14" fmla="*/ 743578 h 1758462"/>
                <a:gd name="connsiteX15" fmla="*/ 1240971 w 6300316"/>
                <a:gd name="connsiteY15" fmla="*/ 999811 h 1758462"/>
                <a:gd name="connsiteX16" fmla="*/ 1421842 w 6300316"/>
                <a:gd name="connsiteY16" fmla="*/ 999811 h 1758462"/>
                <a:gd name="connsiteX17" fmla="*/ 1421842 w 6300316"/>
                <a:gd name="connsiteY17" fmla="*/ 1085222 h 1758462"/>
                <a:gd name="connsiteX18" fmla="*/ 1964453 w 6300316"/>
                <a:gd name="connsiteY18" fmla="*/ 1085222 h 1758462"/>
                <a:gd name="connsiteX19" fmla="*/ 1964453 w 6300316"/>
                <a:gd name="connsiteY19" fmla="*/ 1175658 h 1758462"/>
                <a:gd name="connsiteX20" fmla="*/ 2245807 w 6300316"/>
                <a:gd name="connsiteY20" fmla="*/ 1175658 h 1758462"/>
                <a:gd name="connsiteX21" fmla="*/ 2245807 w 6300316"/>
                <a:gd name="connsiteY21" fmla="*/ 1266093 h 1758462"/>
                <a:gd name="connsiteX22" fmla="*/ 2582426 w 6300316"/>
                <a:gd name="connsiteY22" fmla="*/ 1266093 h 1758462"/>
                <a:gd name="connsiteX23" fmla="*/ 2582426 w 6300316"/>
                <a:gd name="connsiteY23" fmla="*/ 1351504 h 1758462"/>
                <a:gd name="connsiteX24" fmla="*/ 2888901 w 6300316"/>
                <a:gd name="connsiteY24" fmla="*/ 1351504 h 1758462"/>
                <a:gd name="connsiteX25" fmla="*/ 2888901 w 6300316"/>
                <a:gd name="connsiteY25" fmla="*/ 1431891 h 1758462"/>
                <a:gd name="connsiteX26" fmla="*/ 4526782 w 6300316"/>
                <a:gd name="connsiteY26" fmla="*/ 1431891 h 1758462"/>
                <a:gd name="connsiteX27" fmla="*/ 4526782 w 6300316"/>
                <a:gd name="connsiteY27" fmla="*/ 1562519 h 1758462"/>
                <a:gd name="connsiteX28" fmla="*/ 4908620 w 6300316"/>
                <a:gd name="connsiteY28" fmla="*/ 1562519 h 1758462"/>
                <a:gd name="connsiteX29" fmla="*/ 4908620 w 6300316"/>
                <a:gd name="connsiteY29" fmla="*/ 1758462 h 1758462"/>
                <a:gd name="connsiteX30" fmla="*/ 6300316 w 6300316"/>
                <a:gd name="connsiteY30" fmla="*/ 1758462 h 175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00316" h="1758462">
                  <a:moveTo>
                    <a:pt x="0" y="0"/>
                  </a:moveTo>
                  <a:lnTo>
                    <a:pt x="0" y="75363"/>
                  </a:lnTo>
                  <a:lnTo>
                    <a:pt x="155749" y="75363"/>
                  </a:lnTo>
                  <a:lnTo>
                    <a:pt x="155749" y="130629"/>
                  </a:lnTo>
                  <a:lnTo>
                    <a:pt x="532563" y="130629"/>
                  </a:lnTo>
                  <a:lnTo>
                    <a:pt x="532563" y="216040"/>
                  </a:lnTo>
                  <a:lnTo>
                    <a:pt x="678264" y="216040"/>
                  </a:lnTo>
                  <a:lnTo>
                    <a:pt x="678264" y="406959"/>
                  </a:lnTo>
                  <a:lnTo>
                    <a:pt x="974690" y="406959"/>
                  </a:lnTo>
                  <a:lnTo>
                    <a:pt x="974690" y="502418"/>
                  </a:lnTo>
                  <a:lnTo>
                    <a:pt x="1050053" y="502418"/>
                  </a:lnTo>
                  <a:lnTo>
                    <a:pt x="1050053" y="567732"/>
                  </a:lnTo>
                  <a:lnTo>
                    <a:pt x="1130440" y="567732"/>
                  </a:lnTo>
                  <a:lnTo>
                    <a:pt x="1130440" y="743578"/>
                  </a:lnTo>
                  <a:lnTo>
                    <a:pt x="1240971" y="743578"/>
                  </a:lnTo>
                  <a:lnTo>
                    <a:pt x="1240971" y="999811"/>
                  </a:lnTo>
                  <a:lnTo>
                    <a:pt x="1421842" y="999811"/>
                  </a:lnTo>
                  <a:lnTo>
                    <a:pt x="1421842" y="1085222"/>
                  </a:lnTo>
                  <a:lnTo>
                    <a:pt x="1964453" y="1085222"/>
                  </a:lnTo>
                  <a:lnTo>
                    <a:pt x="1964453" y="1175658"/>
                  </a:lnTo>
                  <a:lnTo>
                    <a:pt x="2245807" y="1175658"/>
                  </a:lnTo>
                  <a:lnTo>
                    <a:pt x="2245807" y="1266093"/>
                  </a:lnTo>
                  <a:lnTo>
                    <a:pt x="2582426" y="1266093"/>
                  </a:lnTo>
                  <a:lnTo>
                    <a:pt x="2582426" y="1351504"/>
                  </a:lnTo>
                  <a:lnTo>
                    <a:pt x="2888901" y="1351504"/>
                  </a:lnTo>
                  <a:lnTo>
                    <a:pt x="2888901" y="1431891"/>
                  </a:lnTo>
                  <a:lnTo>
                    <a:pt x="4526782" y="1431891"/>
                  </a:lnTo>
                  <a:lnTo>
                    <a:pt x="4526782" y="1562519"/>
                  </a:lnTo>
                  <a:lnTo>
                    <a:pt x="4908620" y="1562519"/>
                  </a:lnTo>
                  <a:lnTo>
                    <a:pt x="4908620" y="1758462"/>
                  </a:lnTo>
                  <a:lnTo>
                    <a:pt x="6300316" y="1758462"/>
                  </a:lnTo>
                </a:path>
              </a:pathLst>
            </a:custGeom>
            <a:noFill/>
            <a:ln w="28575" cap="flat" cmpd="sng" algn="ctr">
              <a:solidFill>
                <a:srgbClr val="0092C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>
              <a:off x="1798655" y="2182293"/>
              <a:ext cx="5978769" cy="2341266"/>
            </a:xfrm>
            <a:custGeom>
              <a:avLst/>
              <a:gdLst>
                <a:gd name="connsiteX0" fmla="*/ 0 w 5978769"/>
                <a:gd name="connsiteY0" fmla="*/ 0 h 2341266"/>
                <a:gd name="connsiteX1" fmla="*/ 411982 w 5978769"/>
                <a:gd name="connsiteY1" fmla="*/ 0 h 2341266"/>
                <a:gd name="connsiteX2" fmla="*/ 411982 w 5978769"/>
                <a:gd name="connsiteY2" fmla="*/ 60290 h 2341266"/>
                <a:gd name="connsiteX3" fmla="*/ 633046 w 5978769"/>
                <a:gd name="connsiteY3" fmla="*/ 60290 h 2341266"/>
                <a:gd name="connsiteX4" fmla="*/ 633046 w 5978769"/>
                <a:gd name="connsiteY4" fmla="*/ 130629 h 2341266"/>
                <a:gd name="connsiteX5" fmla="*/ 708409 w 5978769"/>
                <a:gd name="connsiteY5" fmla="*/ 130629 h 2341266"/>
                <a:gd name="connsiteX6" fmla="*/ 708409 w 5978769"/>
                <a:gd name="connsiteY6" fmla="*/ 236136 h 2341266"/>
                <a:gd name="connsiteX7" fmla="*/ 864158 w 5978769"/>
                <a:gd name="connsiteY7" fmla="*/ 236136 h 2341266"/>
                <a:gd name="connsiteX8" fmla="*/ 864158 w 5978769"/>
                <a:gd name="connsiteY8" fmla="*/ 351693 h 2341266"/>
                <a:gd name="connsiteX9" fmla="*/ 934497 w 5978769"/>
                <a:gd name="connsiteY9" fmla="*/ 351693 h 2341266"/>
                <a:gd name="connsiteX10" fmla="*/ 934497 w 5978769"/>
                <a:gd name="connsiteY10" fmla="*/ 658167 h 2341266"/>
                <a:gd name="connsiteX11" fmla="*/ 1019908 w 5978769"/>
                <a:gd name="connsiteY11" fmla="*/ 658167 h 2341266"/>
                <a:gd name="connsiteX12" fmla="*/ 1019908 w 5978769"/>
                <a:gd name="connsiteY12" fmla="*/ 783772 h 2341266"/>
                <a:gd name="connsiteX13" fmla="*/ 1165609 w 5978769"/>
                <a:gd name="connsiteY13" fmla="*/ 783772 h 2341266"/>
                <a:gd name="connsiteX14" fmla="*/ 1165609 w 5978769"/>
                <a:gd name="connsiteY14" fmla="*/ 894304 h 2341266"/>
                <a:gd name="connsiteX15" fmla="*/ 1426866 w 5978769"/>
                <a:gd name="connsiteY15" fmla="*/ 894304 h 2341266"/>
                <a:gd name="connsiteX16" fmla="*/ 1426866 w 5978769"/>
                <a:gd name="connsiteY16" fmla="*/ 964642 h 2341266"/>
                <a:gd name="connsiteX17" fmla="*/ 1612760 w 5978769"/>
                <a:gd name="connsiteY17" fmla="*/ 964642 h 2341266"/>
                <a:gd name="connsiteX18" fmla="*/ 1612760 w 5978769"/>
                <a:gd name="connsiteY18" fmla="*/ 1271117 h 2341266"/>
                <a:gd name="connsiteX19" fmla="*/ 1949380 w 5978769"/>
                <a:gd name="connsiteY19" fmla="*/ 1271117 h 2341266"/>
                <a:gd name="connsiteX20" fmla="*/ 1949380 w 5978769"/>
                <a:gd name="connsiteY20" fmla="*/ 1371600 h 2341266"/>
                <a:gd name="connsiteX21" fmla="*/ 2054888 w 5978769"/>
                <a:gd name="connsiteY21" fmla="*/ 1371600 h 2341266"/>
                <a:gd name="connsiteX22" fmla="*/ 2054888 w 5978769"/>
                <a:gd name="connsiteY22" fmla="*/ 1436915 h 2341266"/>
                <a:gd name="connsiteX23" fmla="*/ 2602523 w 5978769"/>
                <a:gd name="connsiteY23" fmla="*/ 1436915 h 2341266"/>
                <a:gd name="connsiteX24" fmla="*/ 2602523 w 5978769"/>
                <a:gd name="connsiteY24" fmla="*/ 1703196 h 2341266"/>
                <a:gd name="connsiteX25" fmla="*/ 2723103 w 5978769"/>
                <a:gd name="connsiteY25" fmla="*/ 1703196 h 2341266"/>
                <a:gd name="connsiteX26" fmla="*/ 2723103 w 5978769"/>
                <a:gd name="connsiteY26" fmla="*/ 1753438 h 2341266"/>
                <a:gd name="connsiteX27" fmla="*/ 3255666 w 5978769"/>
                <a:gd name="connsiteY27" fmla="*/ 1753438 h 2341266"/>
                <a:gd name="connsiteX28" fmla="*/ 3255666 w 5978769"/>
                <a:gd name="connsiteY28" fmla="*/ 2080009 h 2341266"/>
                <a:gd name="connsiteX29" fmla="*/ 3471705 w 5978769"/>
                <a:gd name="connsiteY29" fmla="*/ 2080009 h 2341266"/>
                <a:gd name="connsiteX30" fmla="*/ 3471705 w 5978769"/>
                <a:gd name="connsiteY30" fmla="*/ 2205613 h 2341266"/>
                <a:gd name="connsiteX31" fmla="*/ 3552092 w 5978769"/>
                <a:gd name="connsiteY31" fmla="*/ 2205613 h 2341266"/>
                <a:gd name="connsiteX32" fmla="*/ 3552092 w 5978769"/>
                <a:gd name="connsiteY32" fmla="*/ 2341266 h 2341266"/>
                <a:gd name="connsiteX33" fmla="*/ 5978769 w 5978769"/>
                <a:gd name="connsiteY33" fmla="*/ 2341266 h 234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978769" h="2341266">
                  <a:moveTo>
                    <a:pt x="0" y="0"/>
                  </a:moveTo>
                  <a:lnTo>
                    <a:pt x="411982" y="0"/>
                  </a:lnTo>
                  <a:lnTo>
                    <a:pt x="411982" y="60290"/>
                  </a:lnTo>
                  <a:lnTo>
                    <a:pt x="633046" y="60290"/>
                  </a:lnTo>
                  <a:lnTo>
                    <a:pt x="633046" y="130629"/>
                  </a:lnTo>
                  <a:lnTo>
                    <a:pt x="708409" y="130629"/>
                  </a:lnTo>
                  <a:lnTo>
                    <a:pt x="708409" y="236136"/>
                  </a:lnTo>
                  <a:lnTo>
                    <a:pt x="864158" y="236136"/>
                  </a:lnTo>
                  <a:lnTo>
                    <a:pt x="864158" y="351693"/>
                  </a:lnTo>
                  <a:lnTo>
                    <a:pt x="934497" y="351693"/>
                  </a:lnTo>
                  <a:lnTo>
                    <a:pt x="934497" y="658167"/>
                  </a:lnTo>
                  <a:lnTo>
                    <a:pt x="1019908" y="658167"/>
                  </a:lnTo>
                  <a:lnTo>
                    <a:pt x="1019908" y="783772"/>
                  </a:lnTo>
                  <a:lnTo>
                    <a:pt x="1165609" y="783772"/>
                  </a:lnTo>
                  <a:lnTo>
                    <a:pt x="1165609" y="894304"/>
                  </a:lnTo>
                  <a:lnTo>
                    <a:pt x="1426866" y="894304"/>
                  </a:lnTo>
                  <a:lnTo>
                    <a:pt x="1426866" y="964642"/>
                  </a:lnTo>
                  <a:lnTo>
                    <a:pt x="1612760" y="964642"/>
                  </a:lnTo>
                  <a:lnTo>
                    <a:pt x="1612760" y="1271117"/>
                  </a:lnTo>
                  <a:lnTo>
                    <a:pt x="1949380" y="1271117"/>
                  </a:lnTo>
                  <a:lnTo>
                    <a:pt x="1949380" y="1371600"/>
                  </a:lnTo>
                  <a:lnTo>
                    <a:pt x="2054888" y="1371600"/>
                  </a:lnTo>
                  <a:lnTo>
                    <a:pt x="2054888" y="1436915"/>
                  </a:lnTo>
                  <a:lnTo>
                    <a:pt x="2602523" y="1436915"/>
                  </a:lnTo>
                  <a:lnTo>
                    <a:pt x="2602523" y="1703196"/>
                  </a:lnTo>
                  <a:lnTo>
                    <a:pt x="2723103" y="1703196"/>
                  </a:lnTo>
                  <a:lnTo>
                    <a:pt x="2723103" y="1753438"/>
                  </a:lnTo>
                  <a:lnTo>
                    <a:pt x="3255666" y="1753438"/>
                  </a:lnTo>
                  <a:lnTo>
                    <a:pt x="3255666" y="2080009"/>
                  </a:lnTo>
                  <a:lnTo>
                    <a:pt x="3471705" y="2080009"/>
                  </a:lnTo>
                  <a:lnTo>
                    <a:pt x="3471705" y="2205613"/>
                  </a:lnTo>
                  <a:lnTo>
                    <a:pt x="3552092" y="2205613"/>
                  </a:lnTo>
                  <a:lnTo>
                    <a:pt x="3552092" y="2341266"/>
                  </a:lnTo>
                  <a:lnTo>
                    <a:pt x="5978769" y="2341266"/>
                  </a:lnTo>
                </a:path>
              </a:pathLst>
            </a:custGeom>
            <a:noFill/>
            <a:ln w="28575" cap="flat" cmpd="sng" algn="ctr">
              <a:solidFill>
                <a:srgbClr val="FBAA27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>
              <a:off x="3411415" y="3167032"/>
              <a:ext cx="4486589" cy="1989573"/>
            </a:xfrm>
            <a:custGeom>
              <a:avLst/>
              <a:gdLst>
                <a:gd name="connsiteX0" fmla="*/ 0 w 4486589"/>
                <a:gd name="connsiteY0" fmla="*/ 0 h 1989573"/>
                <a:gd name="connsiteX1" fmla="*/ 391886 w 4486589"/>
                <a:gd name="connsiteY1" fmla="*/ 251208 h 1989573"/>
                <a:gd name="connsiteX2" fmla="*/ 1135464 w 4486589"/>
                <a:gd name="connsiteY2" fmla="*/ 678263 h 1989573"/>
                <a:gd name="connsiteX3" fmla="*/ 1949381 w 4486589"/>
                <a:gd name="connsiteY3" fmla="*/ 1065125 h 1989573"/>
                <a:gd name="connsiteX4" fmla="*/ 3185328 w 4486589"/>
                <a:gd name="connsiteY4" fmla="*/ 1567543 h 1989573"/>
                <a:gd name="connsiteX5" fmla="*/ 4149970 w 4486589"/>
                <a:gd name="connsiteY5" fmla="*/ 1884066 h 1989573"/>
                <a:gd name="connsiteX6" fmla="*/ 4486589 w 4486589"/>
                <a:gd name="connsiteY6" fmla="*/ 1989573 h 198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589" h="1989573">
                  <a:moveTo>
                    <a:pt x="0" y="0"/>
                  </a:moveTo>
                  <a:cubicBezTo>
                    <a:pt x="101321" y="69082"/>
                    <a:pt x="202642" y="138164"/>
                    <a:pt x="391886" y="251208"/>
                  </a:cubicBezTo>
                  <a:cubicBezTo>
                    <a:pt x="581130" y="364252"/>
                    <a:pt x="875882" y="542610"/>
                    <a:pt x="1135464" y="678263"/>
                  </a:cubicBezTo>
                  <a:cubicBezTo>
                    <a:pt x="1395047" y="813916"/>
                    <a:pt x="1607737" y="916912"/>
                    <a:pt x="1949381" y="1065125"/>
                  </a:cubicBezTo>
                  <a:cubicBezTo>
                    <a:pt x="2291025" y="1213338"/>
                    <a:pt x="2818563" y="1431053"/>
                    <a:pt x="3185328" y="1567543"/>
                  </a:cubicBezTo>
                  <a:cubicBezTo>
                    <a:pt x="3552093" y="1704033"/>
                    <a:pt x="3933093" y="1813728"/>
                    <a:pt x="4149970" y="1884066"/>
                  </a:cubicBezTo>
                  <a:cubicBezTo>
                    <a:pt x="4366847" y="1954404"/>
                    <a:pt x="4426718" y="1971988"/>
                    <a:pt x="4486589" y="1989573"/>
                  </a:cubicBezTo>
                </a:path>
              </a:pathLst>
            </a:custGeom>
            <a:noFill/>
            <a:ln w="28575" cap="flat" cmpd="sng" algn="ctr">
              <a:solidFill>
                <a:srgbClr val="FBAA27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3079820" y="3202201"/>
              <a:ext cx="5014127" cy="864158"/>
            </a:xfrm>
            <a:custGeom>
              <a:avLst/>
              <a:gdLst>
                <a:gd name="connsiteX0" fmla="*/ 0 w 5014127"/>
                <a:gd name="connsiteY0" fmla="*/ 0 h 864158"/>
                <a:gd name="connsiteX1" fmla="*/ 452176 w 5014127"/>
                <a:gd name="connsiteY1" fmla="*/ 85411 h 864158"/>
                <a:gd name="connsiteX2" fmla="*/ 1075173 w 5014127"/>
                <a:gd name="connsiteY2" fmla="*/ 200967 h 864158"/>
                <a:gd name="connsiteX3" fmla="*/ 1934307 w 5014127"/>
                <a:gd name="connsiteY3" fmla="*/ 351692 h 864158"/>
                <a:gd name="connsiteX4" fmla="*/ 2994409 w 5014127"/>
                <a:gd name="connsiteY4" fmla="*/ 507442 h 864158"/>
                <a:gd name="connsiteX5" fmla="*/ 3979147 w 5014127"/>
                <a:gd name="connsiteY5" fmla="*/ 668215 h 864158"/>
                <a:gd name="connsiteX6" fmla="*/ 5014127 w 5014127"/>
                <a:gd name="connsiteY6" fmla="*/ 864158 h 86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14127" h="864158">
                  <a:moveTo>
                    <a:pt x="0" y="0"/>
                  </a:moveTo>
                  <a:lnTo>
                    <a:pt x="452176" y="85411"/>
                  </a:lnTo>
                  <a:lnTo>
                    <a:pt x="1075173" y="200967"/>
                  </a:lnTo>
                  <a:lnTo>
                    <a:pt x="1934307" y="351692"/>
                  </a:lnTo>
                  <a:cubicBezTo>
                    <a:pt x="2254180" y="402771"/>
                    <a:pt x="2994409" y="507442"/>
                    <a:pt x="2994409" y="507442"/>
                  </a:cubicBezTo>
                  <a:lnTo>
                    <a:pt x="3979147" y="668215"/>
                  </a:lnTo>
                  <a:cubicBezTo>
                    <a:pt x="4315767" y="727668"/>
                    <a:pt x="4664947" y="795913"/>
                    <a:pt x="5014127" y="864158"/>
                  </a:cubicBezTo>
                </a:path>
              </a:pathLst>
            </a:custGeom>
            <a:noFill/>
            <a:ln w="28575" cap="flat" cmpd="sng" algn="ctr">
              <a:solidFill>
                <a:srgbClr val="0092C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2163749" y="1702780"/>
            <a:ext cx="481651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British MRC Study – Mortality in male patients</a:t>
            </a:r>
          </a:p>
        </p:txBody>
      </p:sp>
    </p:spTree>
    <p:extLst>
      <p:ext uri="{BB962C8B-B14F-4D97-AF65-F5344CB8AC3E}">
        <p14:creationId xmlns:p14="http://schemas.microsoft.com/office/powerpoint/2010/main" val="356437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Outcomes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en-GB" sz="2400" dirty="0"/>
              <a:t>Lanarkshire COPD guidelines – concentrating on new inhaled therapies</a:t>
            </a:r>
          </a:p>
          <a:p>
            <a:endParaRPr lang="en-GB" sz="2400" dirty="0"/>
          </a:p>
          <a:p>
            <a:r>
              <a:rPr lang="en-GB" sz="2400" dirty="0"/>
              <a:t>Clinical cases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8060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 bwMode="auto">
          <a:xfrm>
            <a:off x="323850" y="708025"/>
            <a:ext cx="84963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Patients shouldn’t underestimate the burden of LTOT</a:t>
            </a:r>
            <a:r>
              <a:rPr kumimoji="0" lang="en-GB" sz="2800" b="0" i="0" u="none" strike="noStrike" kern="1200" cap="none" spc="0" normalizeH="0" baseline="30000" noProof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2,8</a:t>
            </a:r>
            <a:endParaRPr kumimoji="0" lang="en-GB" sz="2800" b="0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850" y="6465731"/>
            <a:ext cx="5480925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2. NICE Clinical Guideline 101 (2010) – Full Guideline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8. 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Pépin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, J. et al. (1996). CHEST Journal, 109(5), 1144-1150</a:t>
            </a:r>
          </a:p>
        </p:txBody>
      </p:sp>
      <p:pic>
        <p:nvPicPr>
          <p:cNvPr id="10" name="Picture 2" descr="http://www.mediflex.ru/upload/shop_1/0/1/4/item_14/shop_property_file_14_3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59" y="1916113"/>
            <a:ext cx="3787682" cy="378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8156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"/>
          <p:cNvSpPr txBox="1">
            <a:spLocks/>
          </p:cNvSpPr>
          <p:nvPr/>
        </p:nvSpPr>
        <p:spPr>
          <a:xfrm>
            <a:off x="457200" y="6538912"/>
            <a:ext cx="2895600" cy="365125"/>
          </a:xfrm>
          <a:prstGeom prst="rect">
            <a:avLst/>
          </a:prstGeom>
        </p:spPr>
        <p:txBody>
          <a:bodyPr l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  <a:latin typeface="Arial"/>
              </a:rPr>
              <a:t>Date of preparation: February 2015; ULT0046 </a:t>
            </a:r>
            <a:endParaRPr lang="en-US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229600" cy="7601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12537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Seretide 500 Accuhaler: TORCH data</a:t>
            </a:r>
            <a:b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Hypothesis to aparent increased pneumonia signal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rIns="0" anchor="ctr" anchorCtr="0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  <a:latin typeface="Arial"/>
              </a:rPr>
              <a:pPr/>
              <a:t>31</a:t>
            </a:fld>
            <a:endParaRPr lang="en-US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2995535" y="6326395"/>
            <a:ext cx="3801533" cy="549275"/>
          </a:xfrm>
          <a:prstGeom prst="rect">
            <a:avLst/>
          </a:prstGeom>
        </p:spPr>
        <p:txBody>
          <a:bodyPr vert="horz" lIns="0" tIns="0" rIns="0" bIns="93600" rtlCol="0" anchor="b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125377"/>
              </a:buClr>
              <a:buFont typeface="Arial"/>
              <a:buNone/>
              <a:defRPr sz="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125377"/>
              </a:buClr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125377"/>
              </a:buClr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125377"/>
              </a:buClr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125377"/>
              </a:buClr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25377"/>
              </a:buClr>
              <a:buSzTx/>
              <a:buFont typeface="Arial"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Finney et al, The Lancet Respiratory Medicine, Nov 2014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03" y="1628799"/>
            <a:ext cx="8701467" cy="5046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http://www.copdeducation.org.uk/graphics/Seretide%20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648" y="61913"/>
            <a:ext cx="1003616" cy="97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5851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7025" y="-27384"/>
            <a:ext cx="8496300" cy="9207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COPD Assessment Test (CAT) for symptoms, ADL, </a:t>
            </a:r>
            <a:br>
              <a:rPr lang="en-GB" sz="3600" dirty="0"/>
            </a:br>
            <a:r>
              <a:rPr lang="en-GB" sz="3600" dirty="0"/>
              <a:t>and exercise tolerance</a:t>
            </a:r>
            <a:r>
              <a:rPr lang="en-GB" sz="3600" baseline="30000" dirty="0"/>
              <a:t>5</a:t>
            </a:r>
            <a:r>
              <a:rPr lang="en-GB" sz="3600" dirty="0"/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"/>
          <a:stretch/>
        </p:blipFill>
        <p:spPr bwMode="auto">
          <a:xfrm>
            <a:off x="2411760" y="1643842"/>
            <a:ext cx="4320480" cy="443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7025" y="6567329"/>
            <a:ext cx="5598368" cy="24622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GB" sz="1000" dirty="0"/>
              <a:t>5. Jones, P. W., et al European Respiratory Journal, 34(3), 648-654.</a:t>
            </a:r>
          </a:p>
        </p:txBody>
      </p:sp>
      <p:sp>
        <p:nvSpPr>
          <p:cNvPr id="6" name="Rectangle 5"/>
          <p:cNvSpPr/>
          <p:nvPr/>
        </p:nvSpPr>
        <p:spPr>
          <a:xfrm>
            <a:off x="2483768" y="609329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dirty="0"/>
              <a:t>COPD Assessment Test and CAT logo is a trade mark of the GlaxoSmithKline group of companies.</a:t>
            </a:r>
            <a:br>
              <a:rPr lang="en-GB" sz="800" dirty="0"/>
            </a:br>
            <a:r>
              <a:rPr lang="en-GB" sz="800" dirty="0"/>
              <a:t>©2009 GlaxoSmithKline group of companies.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220899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400" dirty="0"/>
              <a:t>Thank you</a:t>
            </a:r>
          </a:p>
          <a:p>
            <a:r>
              <a:rPr lang="en-GB" altLang="en-US" sz="2400" dirty="0"/>
              <a:t>Please fill out the online survey to obtain a certificate</a:t>
            </a:r>
          </a:p>
        </p:txBody>
      </p:sp>
      <p:sp>
        <p:nvSpPr>
          <p:cNvPr id="3482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14785"/>
                </a:solidFill>
                <a:latin typeface="Arial Black" panose="020B0A04020102020204" pitchFamily="34" charset="0"/>
              </a:rPr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18856718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Get in touch!</a:t>
            </a:r>
            <a:endParaRPr/>
          </a:p>
        </p:txBody>
      </p:sp>
      <p:sp>
        <p:nvSpPr>
          <p:cNvPr id="330" name="Google Shape;330;p4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Website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u="sng" dirty="0">
                <a:solidFill>
                  <a:schemeClr val="hlink"/>
                </a:solidFill>
                <a:hlinkClick r:id="rId5"/>
              </a:rPr>
              <a:t>www.quackmeded.co.uk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Email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u="sng" dirty="0" err="1">
                <a:solidFill>
                  <a:schemeClr val="hlink"/>
                </a:solidFill>
              </a:rPr>
              <a:t>ggc.</a:t>
            </a:r>
            <a:r>
              <a:rPr lang="en-US" u="sng" err="1">
                <a:solidFill>
                  <a:schemeClr val="hlink"/>
                </a:solidFill>
              </a:rPr>
              <a:t>quackmeded</a:t>
            </a:r>
            <a:r>
              <a:rPr lang="en-US" u="sng">
                <a:solidFill>
                  <a:schemeClr val="hlink"/>
                </a:solidFill>
              </a:rPr>
              <a:t>@nhs.scot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Social Media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Twitter: @QUACK_ Med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Facebook: QUACK education</a:t>
            </a:r>
            <a:endParaRPr dirty="0"/>
          </a:p>
        </p:txBody>
      </p:sp>
      <p:pic>
        <p:nvPicPr>
          <p:cNvPr id="4" name="Audio 1">
            <a:hlinkClick r:id="" action="ppaction://media"/>
            <a:extLst>
              <a:ext uri="{FF2B5EF4-FFF2-40B4-BE49-F238E27FC236}">
                <a16:creationId xmlns:a16="http://schemas.microsoft.com/office/drawing/2014/main" id="{EB72FAFE-7BF7-47CD-8CDA-935089BD8E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58539" y="482829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www.nhslcg.scot.nhs.uk/wp-content/uploads/2019/05/Pharamacological_Management_of_Chroni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5" t="11841" r="34250"/>
          <a:stretch/>
        </p:blipFill>
        <p:spPr>
          <a:xfrm>
            <a:off x="1057077" y="27309"/>
            <a:ext cx="4763982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50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58" r="44342"/>
          <a:stretch/>
        </p:blipFill>
        <p:spPr bwMode="auto">
          <a:xfrm>
            <a:off x="1540475" y="1976907"/>
            <a:ext cx="6092200" cy="248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699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457200" y="44624"/>
            <a:ext cx="8229600" cy="7601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London Respiratory Team – COPD ‘value’ pyramid</a:t>
            </a:r>
            <a:endParaRPr lang="en-GB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3850" y="708025"/>
            <a:ext cx="8496300" cy="9207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125377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6686550" y="6211806"/>
            <a:ext cx="2133600" cy="333375"/>
          </a:xfrm>
          <a:prstGeom prst="rect">
            <a:avLst/>
          </a:prstGeom>
        </p:spPr>
        <p:txBody>
          <a:bodyPr l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6462395" y="3496767"/>
            <a:ext cx="27416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latin typeface="+mn-lt"/>
                <a:cs typeface="Arial" pitchFamily="34" charset="0"/>
              </a:rPr>
              <a:t>Non-pharmacological interventions are highly cost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latin typeface="+mn-lt"/>
                <a:cs typeface="Arial" pitchFamily="34" charset="0"/>
              </a:rPr>
              <a:t>effective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314962" y="4282618"/>
            <a:ext cx="4738687" cy="0"/>
          </a:xfrm>
          <a:prstGeom prst="line">
            <a:avLst/>
          </a:prstGeom>
          <a:ln w="381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927737" y="3384093"/>
            <a:ext cx="3254375" cy="0"/>
          </a:xfrm>
          <a:prstGeom prst="line">
            <a:avLst/>
          </a:prstGeom>
          <a:ln w="1016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581787" y="2536368"/>
            <a:ext cx="2574925" cy="0"/>
          </a:xfrm>
          <a:prstGeom prst="line">
            <a:avLst/>
          </a:prstGeom>
          <a:ln w="381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35374" y="3372980"/>
            <a:ext cx="5967413" cy="11113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188505" y="6281460"/>
            <a:ext cx="57177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cs typeface="Arial" pitchFamily="34" charset="0"/>
              </a:rPr>
              <a:t>3.    </a:t>
            </a:r>
            <a:r>
              <a:rPr lang="en-GB" sz="1000" i="1" dirty="0">
                <a:cs typeface="Arial" pitchFamily="34" charset="0"/>
              </a:rPr>
              <a:t>Pyramid adapted from</a:t>
            </a:r>
            <a:r>
              <a:rPr lang="en-GB" sz="1000" dirty="0">
                <a:cs typeface="Arial" pitchFamily="34" charset="0"/>
              </a:rPr>
              <a:t>: NHS Outcomes Strategy for COPD &amp; Asthma 2012</a:t>
            </a:r>
          </a:p>
        </p:txBody>
      </p:sp>
      <p:sp>
        <p:nvSpPr>
          <p:cNvPr id="14" name="Isosceles Triangle 13"/>
          <p:cNvSpPr/>
          <p:nvPr/>
        </p:nvSpPr>
        <p:spPr>
          <a:xfrm>
            <a:off x="2495430" y="1572915"/>
            <a:ext cx="1668463" cy="1062038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B7A293C-FC5C-4AE6-8D3D-6E192D3CA045}"/>
              </a:ext>
            </a:extLst>
          </p:cNvPr>
          <p:cNvGrpSpPr/>
          <p:nvPr/>
        </p:nvGrpSpPr>
        <p:grpSpPr>
          <a:xfrm>
            <a:off x="68649" y="1530647"/>
            <a:ext cx="6522026" cy="4445426"/>
            <a:chOff x="1078299" y="1480680"/>
            <a:chExt cx="6985000" cy="4503738"/>
          </a:xfrm>
        </p:grpSpPr>
        <p:sp>
          <p:nvSpPr>
            <p:cNvPr id="5" name="Isosceles Triangle 4"/>
            <p:cNvSpPr/>
            <p:nvPr/>
          </p:nvSpPr>
          <p:spPr>
            <a:xfrm>
              <a:off x="1078299" y="1520368"/>
              <a:ext cx="6985000" cy="44640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1700599" y="1501318"/>
              <a:ext cx="5726113" cy="3683000"/>
            </a:xfrm>
            <a:prstGeom prst="triangle">
              <a:avLst/>
            </a:prstGeom>
            <a:solidFill>
              <a:srgbClr val="F692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2408624" y="1491793"/>
              <a:ext cx="4316413" cy="2763837"/>
            </a:xfrm>
            <a:prstGeom prst="triangle">
              <a:avLst/>
            </a:prstGeom>
            <a:solidFill>
              <a:srgbClr val="FB895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3084899" y="1480680"/>
              <a:ext cx="2965449" cy="18923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TextBox 14"/>
            <p:cNvSpPr txBox="1">
              <a:spLocks noChangeArrowheads="1"/>
            </p:cNvSpPr>
            <p:nvPr/>
          </p:nvSpPr>
          <p:spPr bwMode="auto">
            <a:xfrm>
              <a:off x="3276987" y="3561893"/>
              <a:ext cx="257175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500" b="1" dirty="0">
                  <a:solidFill>
                    <a:prstClr val="black"/>
                  </a:solidFill>
                  <a:cs typeface="Arial" pitchFamily="34" charset="0"/>
                </a:rPr>
                <a:t>Pulmonary Rehabilitation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500" b="1" dirty="0">
                  <a:solidFill>
                    <a:prstClr val="black"/>
                  </a:solidFill>
                  <a:cs typeface="Arial" pitchFamily="34" charset="0"/>
                </a:rPr>
                <a:t>£2,000 - £8,000/QALY</a:t>
              </a:r>
            </a:p>
          </p:txBody>
        </p:sp>
        <p:sp>
          <p:nvSpPr>
            <p:cNvPr id="16" name="TextBox 35"/>
            <p:cNvSpPr txBox="1">
              <a:spLocks noChangeArrowheads="1"/>
            </p:cNvSpPr>
            <p:nvPr/>
          </p:nvSpPr>
          <p:spPr bwMode="auto">
            <a:xfrm>
              <a:off x="2314962" y="4438193"/>
              <a:ext cx="462121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prstClr val="black"/>
                  </a:solidFill>
                  <a:cs typeface="Arial" pitchFamily="34" charset="0"/>
                </a:rPr>
                <a:t>Stop Smoking support with pharmacotherapy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prstClr val="black"/>
                  </a:solidFill>
                  <a:cs typeface="Arial" pitchFamily="34" charset="0"/>
                </a:rPr>
                <a:t>£2,000/QALY</a:t>
              </a:r>
            </a:p>
          </p:txBody>
        </p:sp>
        <p:sp>
          <p:nvSpPr>
            <p:cNvPr id="17" name="TextBox 36"/>
            <p:cNvSpPr txBox="1">
              <a:spLocks noChangeArrowheads="1"/>
            </p:cNvSpPr>
            <p:nvPr/>
          </p:nvSpPr>
          <p:spPr bwMode="auto">
            <a:xfrm>
              <a:off x="2313374" y="5303380"/>
              <a:ext cx="4621213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700" b="1" dirty="0">
                  <a:solidFill>
                    <a:prstClr val="black"/>
                  </a:solidFill>
                  <a:cs typeface="Arial" pitchFamily="34" charset="0"/>
                </a:rPr>
                <a:t>Flu vaccination in at-risk population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700" b="1" dirty="0">
                  <a:solidFill>
                    <a:prstClr val="black"/>
                  </a:solidFill>
                  <a:cs typeface="Arial" pitchFamily="34" charset="0"/>
                </a:rPr>
                <a:t>£1,000/QALY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83337" y="2657018"/>
              <a:ext cx="2571750" cy="4924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457200">
                <a:defRPr/>
              </a:pPr>
              <a:r>
                <a:rPr lang="en-GB" sz="1300" b="1" dirty="0">
                  <a:cs typeface="Arial" pitchFamily="34" charset="0"/>
                </a:rPr>
                <a:t>LAMA or LABA</a:t>
              </a:r>
            </a:p>
            <a:p>
              <a:pPr algn="ctr" defTabSz="457200">
                <a:defRPr/>
              </a:pPr>
              <a:r>
                <a:rPr lang="en-GB" sz="1300" b="1" dirty="0">
                  <a:cs typeface="Arial" pitchFamily="34" charset="0"/>
                </a:rPr>
                <a:t>£5,000 - £8,000/QALY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69050" y="1647368"/>
              <a:ext cx="2571750" cy="8925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457200">
                <a:defRPr/>
              </a:pPr>
              <a:r>
                <a:rPr lang="en-GB" sz="1300" b="1" dirty="0">
                  <a:cs typeface="Arial" pitchFamily="34" charset="0"/>
                </a:rPr>
                <a:t>Triple </a:t>
              </a:r>
            </a:p>
            <a:p>
              <a:pPr algn="ctr" defTabSz="457200">
                <a:defRPr/>
              </a:pPr>
              <a:r>
                <a:rPr lang="en-GB" sz="1300" b="1" dirty="0">
                  <a:cs typeface="Arial" pitchFamily="34" charset="0"/>
                </a:rPr>
                <a:t>Therapy</a:t>
              </a:r>
            </a:p>
            <a:p>
              <a:pPr algn="ctr" defTabSz="457200">
                <a:defRPr/>
              </a:pPr>
              <a:r>
                <a:rPr lang="en-GB" sz="1300" b="1" dirty="0">
                  <a:cs typeface="Arial" pitchFamily="34" charset="0"/>
                </a:rPr>
                <a:t>£7,000</a:t>
              </a:r>
            </a:p>
            <a:p>
              <a:pPr algn="ctr" defTabSz="457200">
                <a:defRPr/>
              </a:pPr>
              <a:r>
                <a:rPr lang="en-GB" sz="1300" b="1" dirty="0">
                  <a:cs typeface="Arial" pitchFamily="34" charset="0"/>
                </a:rPr>
                <a:t> - £187,000/QALY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664712" y="1744385"/>
            <a:ext cx="2457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</a:rPr>
              <a:t>QALY = quality-adjusted life year</a:t>
            </a:r>
          </a:p>
        </p:txBody>
      </p:sp>
    </p:spTree>
    <p:extLst>
      <p:ext uri="{BB962C8B-B14F-4D97-AF65-F5344CB8AC3E}">
        <p14:creationId xmlns:p14="http://schemas.microsoft.com/office/powerpoint/2010/main" val="3465618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3850" y="247650"/>
            <a:ext cx="8496300" cy="9207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How easy is it to maintain </a:t>
            </a:r>
            <a:br>
              <a:rPr lang="en-GB" dirty="0"/>
            </a:br>
            <a:r>
              <a:rPr lang="en-GB" dirty="0"/>
              <a:t>good inhaler technique?</a:t>
            </a:r>
          </a:p>
        </p:txBody>
      </p:sp>
      <p:pic>
        <p:nvPicPr>
          <p:cNvPr id="4" name="Picture 4" descr="http://img3.etsystatic.com/000/0/5202682/il_fullxfull.91667095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4"/>
          <a:stretch/>
        </p:blipFill>
        <p:spPr bwMode="auto">
          <a:xfrm>
            <a:off x="7303166" y="2467295"/>
            <a:ext cx="1573726" cy="1797127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images.clipartlogo.com/files/images/42/423388/bicyclist-silhouette-clip-art_t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83" y="1802679"/>
            <a:ext cx="1495921" cy="184234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137380" y="2172682"/>
            <a:ext cx="5163007" cy="2386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2000" dirty="0"/>
              <a:t>Some skills are learned once </a:t>
            </a:r>
          </a:p>
          <a:p>
            <a:pPr marL="0" indent="0">
              <a:buFont typeface="Arial"/>
              <a:buNone/>
            </a:pPr>
            <a:r>
              <a:rPr lang="en-GB" sz="2000" dirty="0"/>
              <a:t>and remembered for life…</a:t>
            </a:r>
          </a:p>
          <a:p>
            <a:pPr marL="0" indent="0" algn="ctr">
              <a:buFont typeface="Arial"/>
              <a:buNone/>
            </a:pPr>
            <a:endParaRPr lang="en-GB" sz="2000" dirty="0"/>
          </a:p>
          <a:p>
            <a:pPr marL="0" indent="0" algn="r">
              <a:buFont typeface="Arial"/>
              <a:buNone/>
            </a:pPr>
            <a:endParaRPr lang="en-GB" sz="2000" dirty="0"/>
          </a:p>
          <a:p>
            <a:pPr marL="0" indent="0" algn="r">
              <a:buFont typeface="Arial"/>
              <a:buNone/>
            </a:pPr>
            <a:r>
              <a:rPr lang="en-GB" sz="2000" dirty="0"/>
              <a:t>Others need constant review </a:t>
            </a:r>
          </a:p>
          <a:p>
            <a:pPr marL="0" indent="0" algn="r">
              <a:buFont typeface="Arial"/>
              <a:buNone/>
            </a:pPr>
            <a:r>
              <a:rPr lang="en-GB" sz="2000" dirty="0"/>
              <a:t>and re-training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7351" y="6567329"/>
            <a:ext cx="8665129" cy="246221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en-GB" sz="1000" dirty="0">
                <a:cs typeface="Arial" pitchFamily="34" charset="0"/>
              </a:rPr>
              <a:t>10. Crompton G et al. </a:t>
            </a:r>
            <a:r>
              <a:rPr lang="en-GB" sz="1000" dirty="0"/>
              <a:t>Respiratory Medicine; 2006; 100, 1479–1494</a:t>
            </a:r>
            <a:endParaRPr lang="en-GB" sz="1000" dirty="0"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850" y="4989304"/>
            <a:ext cx="5560098" cy="132802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Previous ability to correctly use an inhaler is not indicative of correct use during subsequent testing</a:t>
            </a:r>
            <a:r>
              <a:rPr lang="en-GB" sz="2400" baseline="30000" dirty="0">
                <a:solidFill>
                  <a:schemeClr val="tx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751462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/>
        </p:nvGraphicFramePr>
        <p:xfrm>
          <a:off x="795258" y="2306843"/>
          <a:ext cx="7891542" cy="4097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323850" y="260648"/>
            <a:ext cx="8496300" cy="9207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Train the trainers?</a:t>
            </a:r>
            <a:r>
              <a:rPr lang="en-GB" baseline="30000" dirty="0"/>
              <a:t>5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23850" y="1700213"/>
            <a:ext cx="8496300" cy="468111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Few healthcare professionals have sufficient knowledge of inhaler techniques to educate their patients effectively in their use</a:t>
            </a:r>
            <a:endParaRPr lang="en-US" sz="2400" baseline="30000" dirty="0"/>
          </a:p>
        </p:txBody>
      </p:sp>
      <p:sp>
        <p:nvSpPr>
          <p:cNvPr id="6" name="Rectangle 5"/>
          <p:cNvSpPr/>
          <p:nvPr/>
        </p:nvSpPr>
        <p:spPr>
          <a:xfrm>
            <a:off x="227351" y="6413440"/>
            <a:ext cx="8665129" cy="40011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endParaRPr lang="en-GB" sz="1000" dirty="0">
              <a:cs typeface="Arial" pitchFamily="34" charset="0"/>
            </a:endParaRPr>
          </a:p>
          <a:p>
            <a:r>
              <a:rPr lang="en-GB" sz="1000" dirty="0">
                <a:cs typeface="Arial" pitchFamily="34" charset="0"/>
              </a:rPr>
              <a:t>5. </a:t>
            </a:r>
            <a:r>
              <a:rPr lang="en-GB" sz="1000" dirty="0" err="1">
                <a:cs typeface="Arial" pitchFamily="34" charset="0"/>
              </a:rPr>
              <a:t>Baverstock</a:t>
            </a:r>
            <a:r>
              <a:rPr lang="en-GB" sz="1000" dirty="0">
                <a:cs typeface="Arial" pitchFamily="34" charset="0"/>
              </a:rPr>
              <a:t>  M, et al. Thorax  2010;  </a:t>
            </a:r>
            <a:r>
              <a:rPr lang="en-GB" sz="1000" dirty="0" err="1">
                <a:cs typeface="Arial" pitchFamily="34" charset="0"/>
              </a:rPr>
              <a:t>Vol</a:t>
            </a:r>
            <a:r>
              <a:rPr lang="en-GB" sz="1000" dirty="0">
                <a:cs typeface="Arial" pitchFamily="34" charset="0"/>
              </a:rPr>
              <a:t> 65 </a:t>
            </a:r>
            <a:r>
              <a:rPr lang="en-GB" sz="1000" dirty="0" err="1">
                <a:cs typeface="Arial" pitchFamily="34" charset="0"/>
              </a:rPr>
              <a:t>Suppl</a:t>
            </a:r>
            <a:r>
              <a:rPr lang="en-GB" sz="1000" dirty="0">
                <a:cs typeface="Arial" pitchFamily="34" charset="0"/>
              </a:rPr>
              <a:t> 4.  A118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72500" y="5568286"/>
            <a:ext cx="2106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Number of HCPs in study=150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488" y="5730240"/>
            <a:ext cx="1865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Inhaler evaluated: </a:t>
            </a:r>
            <a:r>
              <a:rPr lang="en-GB" sz="1200" dirty="0" err="1"/>
              <a:t>pMDI</a:t>
            </a:r>
            <a:r>
              <a:rPr lang="en-GB" sz="1200" dirty="0"/>
              <a:t> placebo Inhaler</a:t>
            </a:r>
          </a:p>
        </p:txBody>
      </p:sp>
    </p:spTree>
    <p:extLst>
      <p:ext uri="{BB962C8B-B14F-4D97-AF65-F5344CB8AC3E}">
        <p14:creationId xmlns:p14="http://schemas.microsoft.com/office/powerpoint/2010/main" val="1991323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7" b="73283"/>
          <a:stretch/>
        </p:blipFill>
        <p:spPr bwMode="auto">
          <a:xfrm>
            <a:off x="467544" y="548680"/>
            <a:ext cx="8183737" cy="229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91160" y="3456449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+mn-lt"/>
              </a:rPr>
              <a:t>Next Question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1100" y="3918114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+mn-lt"/>
              </a:rPr>
              <a:t>Exacerbation history</a:t>
            </a:r>
          </a:p>
        </p:txBody>
      </p:sp>
    </p:spTree>
    <p:extLst>
      <p:ext uri="{BB962C8B-B14F-4D97-AF65-F5344CB8AC3E}">
        <p14:creationId xmlns:p14="http://schemas.microsoft.com/office/powerpoint/2010/main" val="314999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QUACK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ACK theme" id="{75FFE468-3B7E-4C82-A462-E22C6E5790A0}" vid="{E73379FD-5B52-4EB3-A98B-74B0B41F02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QUACK theme</Template>
  <TotalTime>194</TotalTime>
  <Words>1156</Words>
  <Application>Microsoft Office PowerPoint</Application>
  <PresentationFormat>On-screen Show (4:3)</PresentationFormat>
  <Paragraphs>225</Paragraphs>
  <Slides>34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Arial Black</vt:lpstr>
      <vt:lpstr>Calibri</vt:lpstr>
      <vt:lpstr>Calibri Light</vt:lpstr>
      <vt:lpstr>Times New Roman</vt:lpstr>
      <vt:lpstr>QUACK theme</vt:lpstr>
      <vt:lpstr>PowerPoint Presentation</vt:lpstr>
      <vt:lpstr>Disclaimer*</vt:lpstr>
      <vt:lpstr>Learning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Get in touch!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Gemma Marie McGrory</dc:creator>
  <cp:lastModifiedBy>INGRAM, Gareth (NHS GREATER GLASGOW &amp; CLYDE)</cp:lastModifiedBy>
  <cp:revision>17</cp:revision>
  <dcterms:created xsi:type="dcterms:W3CDTF">2020-08-22T14:25:18Z</dcterms:created>
  <dcterms:modified xsi:type="dcterms:W3CDTF">2020-11-14T13:31:32Z</dcterms:modified>
</cp:coreProperties>
</file>