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3" d="100"/>
          <a:sy n="103" d="100"/>
        </p:scale>
        <p:origin x="1605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SIRS: RR&gt; 20, pulse &gt;90bpm, Temp &gt;38 or &lt;36, Altered mental state, Know or suspected neutropenia, WCC &lt;4 or &gt;12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Sepsis: SIRS plus infection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Sepsis with evidence of organ dysfunction: renal impairment, altered mental state etc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Septic shock: Severe hypotension non responsive to fluid resusitation </a:t>
            </a:r>
            <a:endParaRPr/>
          </a:p>
        </p:txBody>
      </p:sp>
      <p:sp>
        <p:nvSpPr>
          <p:cNvPr id="155" name="Google Shape;15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Causes of Decompensation: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Ongoing acute alcohol intoxication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Infection: SBP, Other causes of sepsis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UGIB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Constipation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Subdural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Ecephalopathy </a:t>
            </a:r>
            <a:endParaRPr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9" name="Google Shape;16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would you like to do </a:t>
            </a:r>
            <a:endParaRPr/>
          </a:p>
        </p:txBody>
      </p:sp>
      <p:sp>
        <p:nvSpPr>
          <p:cNvPr id="176" name="Google Shape;17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ABCDE </a:t>
            </a:r>
            <a:endParaRPr/>
          </a:p>
        </p:txBody>
      </p:sp>
      <p:sp>
        <p:nvSpPr>
          <p:cNvPr id="207" name="Google Shape;20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Fluid Bolus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Re-assess </a:t>
            </a:r>
            <a:endParaRPr/>
          </a:p>
        </p:txBody>
      </p:sp>
      <p:sp>
        <p:nvSpPr>
          <p:cNvPr id="214" name="Google Shape;21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MD Calc </a:t>
            </a:r>
            <a:endParaRPr/>
          </a:p>
        </p:txBody>
      </p:sp>
      <p:sp>
        <p:nvSpPr>
          <p:cNvPr id="228" name="Google Shape;22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you going to do first?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ABCDE </a:t>
            </a:r>
            <a:endParaRPr/>
          </a:p>
        </p:txBody>
      </p:sp>
      <p:sp>
        <p:nvSpPr>
          <p:cNvPr id="105" name="Google Shape;1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AMPLE History often helpful here</a:t>
            </a:r>
            <a:endParaRPr/>
          </a:p>
        </p:txBody>
      </p:sp>
      <p:sp>
        <p:nvSpPr>
          <p:cNvPr id="112" name="Google Shape;1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Sepsis 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IVF Bolus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IV Abx: IV Amoxicillin, Gentamicin and Metronidazole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Cultures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Lactate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Catheter with hourly urine volumes </a:t>
            </a:r>
            <a:endParaRPr/>
          </a:p>
        </p:txBody>
      </p:sp>
      <p:sp>
        <p:nvSpPr>
          <p:cNvPr id="119" name="Google Shape;11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AUSS: GS in GB and dilated CBD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MRCP: CBD 11mm, stone</a:t>
            </a:r>
            <a:endParaRPr/>
          </a:p>
        </p:txBody>
      </p:sp>
      <p:sp>
        <p:nvSpPr>
          <p:cNvPr id="140" name="Google Shape;14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gc.quackmeded@nhs.sco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Acute Presentations in Gastroenterology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Roisin Campbell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Gastroenterology Registrar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information on Mrs A</a:t>
            </a:r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53F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2/7 Hx RUQ/Lower R chest pain, rigors, fevers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Noted urine to be dark and stool pale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PMH: Biliary colic/Gallstones (Awaiting OP Lap Chole), Hypertension, BMI 30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DH: Ramipril 2.5mg OD, NKDA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SH: Non-smoker, occasional alcohol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Diagnosis?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Definitions</a:t>
            </a:r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SIRS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Sepsis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Severe Sepsis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Septic Shock </a:t>
            </a:r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Biliary colic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Cholecystitis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Cholangitis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i="1"/>
              <a:t>You are ready to see your next patient. Mr. B is a 55 gentleman referred in with confusion, reduced mobility and abdominal pain. </a:t>
            </a:r>
            <a:endParaRPr sz="2700" i="1"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Mr. B </a:t>
            </a: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55M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PC: Confusion, reduced mobility, abdominal pain + swelling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PMH: Alcohol excess, Child’s B Cirrhosis, Oesophageal varices, Angina, Hypertension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DH: Carvedilol, Spironolactone, Thiamine, Aspirin, GTN, NKDA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SH: Smoker 20/day, still drinking 20+ units per day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What else would you like to know as part of history?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 Examination</a:t>
            </a:r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GCS 12/15 (E3 V4 M6)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Stigmata chronic liver disease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Tense abdominal ascites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RR 18 Sats: 96% on 3L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BP 95/65 HR 90bpm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Temp 38.0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b="1" u="sng"/>
              <a:t>PR: </a:t>
            </a:r>
            <a:r>
              <a:rPr lang="en-US"/>
              <a:t>No malaena. Some impacted faeces</a:t>
            </a:r>
            <a:endParaRPr/>
          </a:p>
        </p:txBody>
      </p:sp>
      <p:pic>
        <p:nvPicPr>
          <p:cNvPr id="180" name="Google Shape;180;p2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29150" y="1943836"/>
            <a:ext cx="3886200" cy="30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Decompensation in Chronic Liver Disease </a:t>
            </a:r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An acute deterioration in liver function that can manifest with the following: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Jaundice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Increasing Ascites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Hepatic Encephalopathy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 Renal Impairment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GI Bleeding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Signs Sepsis/Hpovolaemia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00B050"/>
              </a:solidFill>
            </a:endParaRP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Decompensation in Chronic Liver Disease </a:t>
            </a:r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Common precipitants to decompensation include: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GI Bleeding (Variceal and non-variceal)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Infection/Sepsis (SBP, Chest, Urine, Other)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Alcoholic Hepatitis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Acute portal vein thrombosis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Development of HCC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Ischaemic liver injury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Dehydration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Constipation </a:t>
            </a:r>
            <a:endParaRPr/>
          </a:p>
          <a:p>
            <a:pPr marL="17145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00B050"/>
              </a:solidFill>
            </a:endParaRPr>
          </a:p>
          <a:p>
            <a:pPr marL="17145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00B050"/>
              </a:solidFill>
            </a:endParaRPr>
          </a:p>
          <a:p>
            <a:pPr marL="17145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00B050"/>
              </a:solidFill>
            </a:endParaRPr>
          </a:p>
          <a:p>
            <a:pPr marL="17145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Investigations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Bloods: FBP, U&amp;E, CRP, LFT, Glucose, </a:t>
            </a:r>
            <a:r>
              <a:rPr lang="en-US" b="1" u="sng"/>
              <a:t>Coag</a:t>
            </a:r>
            <a:r>
              <a:rPr lang="en-US"/>
              <a:t>, BP, Mg + Cultures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ECG/CXR (Exclude infection)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Urine dip (Exclude infection)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ASCITIC TAP (Regardless of Coagulation screen)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AUSS (Exclude portal vein thrombosis, screen HCC w AFP)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Consider OGD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Consider CTB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593" y="857250"/>
            <a:ext cx="753281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Mr. C </a:t>
            </a:r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45M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PC: Haematemesis x2 (500ml) ?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HPC: What would you want to know as part of history?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(Abdo pain, Malaena, Dysphagia, Collapse, Jaundice, NSAID/Aspirin/Anti-coagulant use, Prev OGD/Colonoscopy, Hx CLD/GORD/ETOH)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PMH: NAFLD Cirrhosis (Previous UGIB 2y Varices, SBP), T2DM, Asthma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DH: Co-trimoxazole, Metformin, Salbutamol, Fostair, NKDA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SH: No alcohol, smokes 5/day, lives with wife, independent </a:t>
            </a:r>
            <a:endParaRPr sz="1600"/>
          </a:p>
          <a:p>
            <a:pPr marL="171450" lvl="0" indent="-69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Obs: RR 24, Sats 98% air, HR 140, BP 90/70mmHg, Temp 37, Alert</a:t>
            </a:r>
            <a:endParaRPr/>
          </a:p>
          <a:p>
            <a:pPr marL="171450" lvl="0" indent="-69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Next steps?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Disclaimer*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Please note that QUACK is a regional teaching programme operating across GG&amp;C, Lanarkshire and Ayrshire &amp; Arran.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This presentation outlines general management, though local variances e.g. antibiotic prescription may vary slightly depending on your local trust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Remember to check your local guidelines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Initial Assessment </a:t>
            </a:r>
            <a:endParaRPr/>
          </a:p>
        </p:txBody>
      </p:sp>
      <p:sp>
        <p:nvSpPr>
          <p:cNvPr id="217" name="Google Shape;217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US" sz="1600">
                <a:solidFill>
                  <a:srgbClr val="FF0000"/>
                </a:solidFill>
              </a:rPr>
              <a:t>A:</a:t>
            </a:r>
            <a:r>
              <a:rPr lang="en-US" sz="1600"/>
              <a:t> Clear. </a:t>
            </a:r>
            <a:endParaRPr sz="1600">
              <a:solidFill>
                <a:srgbClr val="FF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US" sz="1600">
                <a:solidFill>
                  <a:srgbClr val="FF0000"/>
                </a:solidFill>
              </a:rPr>
              <a:t>B: </a:t>
            </a:r>
            <a:r>
              <a:rPr lang="en-US" sz="1600"/>
              <a:t>RR 24 Sats 98% air. Chest clear, good AE</a:t>
            </a:r>
            <a:endParaRPr sz="1600">
              <a:solidFill>
                <a:srgbClr val="FF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US" sz="1600">
                <a:solidFill>
                  <a:srgbClr val="FF0000"/>
                </a:solidFill>
              </a:rPr>
              <a:t>C: </a:t>
            </a:r>
            <a:r>
              <a:rPr lang="en-US" sz="1600"/>
              <a:t>CRT 4s peripheral. &lt;2s central. HS N. No signs overload. BP 90/70. HR 140bpm</a:t>
            </a:r>
            <a:endParaRPr sz="1600">
              <a:solidFill>
                <a:srgbClr val="FF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US" sz="1600">
                <a:solidFill>
                  <a:srgbClr val="FF0000"/>
                </a:solidFill>
              </a:rPr>
              <a:t>D: </a:t>
            </a:r>
            <a:r>
              <a:rPr lang="en-US" sz="1600"/>
              <a:t>BM 5.6.  GCS 15/15. No focal neurology. </a:t>
            </a:r>
            <a:endParaRPr sz="1600">
              <a:solidFill>
                <a:srgbClr val="FF000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US" sz="1600">
                <a:solidFill>
                  <a:srgbClr val="FF0000"/>
                </a:solidFill>
              </a:rPr>
              <a:t>E: </a:t>
            </a:r>
            <a:r>
              <a:rPr lang="en-US" sz="1600"/>
              <a:t>Temp 36.0. Abdomen: Tender epigastrium. Other wise SNT.  BS active.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US" sz="1600" b="1" u="sng">
                <a:solidFill>
                  <a:srgbClr val="FF0000"/>
                </a:solidFill>
              </a:rPr>
              <a:t>PR: </a:t>
            </a:r>
            <a:r>
              <a:rPr lang="en-US" sz="1600"/>
              <a:t>Malaena. No fresh blood.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Signs Chronic Liver Disease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b="1" i="1"/>
              <a:t>Immediate Actions?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Investigations</a:t>
            </a:r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1"/>
              <a:t>Bloods</a:t>
            </a:r>
            <a:r>
              <a:rPr lang="en-US" sz="1800"/>
              <a:t>: FBC, U&amp;E, LFT, CRP, Coag/INR, BP, Mg, G&amp;S with Cross-match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/>
              <a:t>ECG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/>
              <a:t>Errect CXR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/>
              <a:t>Request OGD (AND ENSURE FASTED!)</a:t>
            </a:r>
            <a:endParaRPr/>
          </a:p>
          <a:p>
            <a:pPr marL="17145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br>
              <a:rPr lang="en-US" sz="1200"/>
            </a:br>
            <a:endParaRPr sz="1200"/>
          </a:p>
          <a:p>
            <a:pPr marL="17145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en-US" sz="1500"/>
              <a:t>Hb 83 (140) Plt 100 WCC 13.5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en-US" sz="1500"/>
              <a:t>Na 135 K 4.2 Ur 17.3 (5.5) Cr 67 Egfr 54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en-US" sz="1500"/>
              <a:t>Bil 28 ALT 42 AST 67 ALP 140 Alb 30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en-US" sz="1500"/>
              <a:t>PT 18.2 APTT 42.7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en-US" sz="1500"/>
              <a:t>Electrolytes 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en-US" sz="1500"/>
              <a:t>ECG: Sinus Tachy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lang="en-US" sz="1500"/>
              <a:t>Erect CXR: No free air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Severity Scoring </a:t>
            </a:r>
            <a:endParaRPr/>
          </a:p>
        </p:txBody>
      </p:sp>
      <p:pic>
        <p:nvPicPr>
          <p:cNvPr id="231" name="Google Shape;231;p34" descr="BLATCHFORD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92689" y="2226469"/>
            <a:ext cx="2158123" cy="326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4" descr="Rockall.p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29150" y="2402886"/>
            <a:ext cx="3129204" cy="248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Management </a:t>
            </a:r>
            <a:endParaRPr/>
          </a:p>
        </p:txBody>
      </p:sp>
      <p:sp>
        <p:nvSpPr>
          <p:cNvPr id="238" name="Google Shape;238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IVF Resusitation + REVIEW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AUGIB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Transfuse if Hb&lt;70, aim 70-100g/L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Calculate Blatchford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Suspend anti-platelets/anti-coagulants and reverse where required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Cirrhosis: IV Terlipressin 2mg QDS, IV co-amoxiclav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OGD request for scope within 24h and refer GI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Acute Upper GI Bleeding Bundle </a:t>
            </a:r>
            <a:endParaRPr/>
          </a:p>
        </p:txBody>
      </p:sp>
      <p:pic>
        <p:nvPicPr>
          <p:cNvPr id="244" name="Google Shape;244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18922" y="2226469"/>
            <a:ext cx="2306157" cy="326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Miss D</a:t>
            </a:r>
            <a:endParaRPr/>
          </a:p>
        </p:txBody>
      </p:sp>
      <p:sp>
        <p:nvSpPr>
          <p:cNvPr id="250" name="Google Shape;250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25F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Took 30x500mg Paracetamol tablets at 12:30 after being on a time out from the psychiatry ward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BG: Emotionally unstable personality disorder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Next actions?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 </a:t>
            </a:r>
            <a:endParaRPr/>
          </a:p>
        </p:txBody>
      </p:sp>
      <p:sp>
        <p:nvSpPr>
          <p:cNvPr id="256" name="Google Shape;256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FBP Normal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Urea 3.5, Creat</a:t>
            </a:r>
            <a:r>
              <a:rPr lang="en-US">
                <a:solidFill>
                  <a:srgbClr val="FF0000"/>
                </a:solidFill>
              </a:rPr>
              <a:t> 156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AST 67, ALT 75, Bil 14, Alb 34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PT </a:t>
            </a:r>
            <a:r>
              <a:rPr lang="en-US">
                <a:solidFill>
                  <a:srgbClr val="FF0000"/>
                </a:solidFill>
              </a:rPr>
              <a:t>12.4</a:t>
            </a:r>
            <a:r>
              <a:rPr lang="en-US"/>
              <a:t>, APTT 22.6 , INR </a:t>
            </a:r>
            <a:r>
              <a:rPr lang="en-US">
                <a:solidFill>
                  <a:srgbClr val="FF0000"/>
                </a:solidFill>
              </a:rPr>
              <a:t>1.1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Lactate </a:t>
            </a:r>
            <a:r>
              <a:rPr lang="en-US">
                <a:solidFill>
                  <a:srgbClr val="FF0000"/>
                </a:solidFill>
              </a:rPr>
              <a:t>2.1, </a:t>
            </a:r>
            <a:r>
              <a:rPr lang="en-US"/>
              <a:t> pH </a:t>
            </a:r>
            <a:r>
              <a:rPr lang="en-US">
                <a:solidFill>
                  <a:srgbClr val="FF0000"/>
                </a:solidFill>
              </a:rPr>
              <a:t>7.35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Paracetamol level is above the treatment line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What if paracetamol level is below line but overdose is staggered?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NAC Protocol (check local guidelines) </a:t>
            </a:r>
            <a:endParaRPr/>
          </a:p>
        </p:txBody>
      </p:sp>
      <p:pic>
        <p:nvPicPr>
          <p:cNvPr id="262" name="Google Shape;262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18672" y="2226469"/>
            <a:ext cx="2306157" cy="326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419172" y="2226469"/>
            <a:ext cx="2306157" cy="326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i="1"/>
              <a:t>You are called to re-assess the patient. During the first bag of NAC she has developed a widespread urticarial rash. What would you do?</a:t>
            </a:r>
            <a:endParaRPr i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Management</a:t>
            </a:r>
            <a:endParaRPr/>
          </a:p>
        </p:txBody>
      </p:sp>
      <p:sp>
        <p:nvSpPr>
          <p:cNvPr id="275" name="Google Shape;275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Assess for signs of anaphylaxis using ABCDE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Assuming no anaphylaxis…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Piriton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Stop the infusion temporarily and restart at a slower rate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Aims 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To be aware of acute presentations of GI Problems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To be competent in the initial assessment of patients presenting with GI problems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To be aware of the initial management steps for these patients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To know where to source help in the management of these problems when required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Ongoing Management</a:t>
            </a:r>
            <a:endParaRPr/>
          </a:p>
        </p:txBody>
      </p:sp>
      <p:pic>
        <p:nvPicPr>
          <p:cNvPr id="281" name="Google Shape;281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43685" y="1831053"/>
            <a:ext cx="6056630" cy="326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Mr. E </a:t>
            </a:r>
            <a:endParaRPr/>
          </a:p>
        </p:txBody>
      </p:sp>
      <p:sp>
        <p:nvSpPr>
          <p:cNvPr id="287" name="Google Shape;287;p4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27M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Presents with increasing frequency of loose stools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BO 12/Daily with intermittent PR bleeding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No vomiting. Generalised abdominal pain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BG: Ulcerative colitis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DH: Mesalazine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NKDA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SH: Smoker, moderate alcohol, works as plumber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Management </a:t>
            </a:r>
            <a:endParaRPr/>
          </a:p>
        </p:txBody>
      </p:sp>
      <p:sp>
        <p:nvSpPr>
          <p:cNvPr id="293" name="Google Shape;293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Bloods: WCC 15.4, CRP 234, Urea 10.4, Creat 160, eGFR 52, LFT N, ESR 24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VBG: Lactate 2.1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CXR: No free air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AXR🡪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294" name="Google Shape;294;p4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25987" y="2586071"/>
            <a:ext cx="2419350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GGC Guidelines</a:t>
            </a:r>
            <a:endParaRPr/>
          </a:p>
        </p:txBody>
      </p:sp>
      <p:sp>
        <p:nvSpPr>
          <p:cNvPr id="300" name="Google Shape;300;p4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http://www.staffnet.ggc.scot.nhs.uk/Acute/Emergency%20Care%20Med%20Specialities/QEUH_Gastro/Documents/QEUH%20Acute%20Severe%20Colitis%20Bundle.pdf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Management</a:t>
            </a:r>
            <a:endParaRPr/>
          </a:p>
        </p:txBody>
      </p:sp>
      <p:sp>
        <p:nvSpPr>
          <p:cNvPr id="306" name="Google Shape;306;p4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IV Methylprednisolone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IV Triple therapy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Early surgical review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Stool for C+S, C. Diff, Norovirus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Stool chart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Daily severity review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If no improvement consider IV Biologic +/- Surgery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in touch!</a:t>
            </a:r>
            <a:endParaRPr/>
          </a:p>
        </p:txBody>
      </p:sp>
      <p:sp>
        <p:nvSpPr>
          <p:cNvPr id="312" name="Google Shape;312;p4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dirty="0"/>
              <a:t>Email</a:t>
            </a:r>
            <a:endParaRPr dirty="0"/>
          </a:p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ggc.quackmeded@nhs.scot</a:t>
            </a:r>
            <a:endParaRPr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 sz="2700" i="1"/>
              <a:t>You are the FY1/2 covering ARU3 on nightshift. Your middle grade is held up transferring a patient to HDU and the registrar is at a back door emergency…</a:t>
            </a:r>
            <a:endParaRPr sz="2700" i="1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 i="1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 sz="2700" i="1"/>
              <a:t>The nurse comes into ARU and places a </a:t>
            </a:r>
            <a:r>
              <a:rPr lang="en-US" sz="2700" i="1">
                <a:solidFill>
                  <a:srgbClr val="FF0000"/>
                </a:solidFill>
              </a:rPr>
              <a:t>VERY URGENT </a:t>
            </a:r>
            <a:r>
              <a:rPr lang="en-US" sz="2700" i="1"/>
              <a:t>magnet next to Mrs. A. She informs you she is NEWSing a 9 and needs to be seen urgently. She is a GP direct admission</a:t>
            </a:r>
            <a:endParaRPr sz="2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Initial Assessment Mrs. A. 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628650" y="1562014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None/>
            </a:pPr>
            <a:r>
              <a:rPr lang="en-US" b="1">
                <a:solidFill>
                  <a:srgbClr val="FF0000"/>
                </a:solidFill>
              </a:rPr>
              <a:t>Airway: </a:t>
            </a:r>
            <a:r>
              <a:rPr lang="en-US"/>
              <a:t>Clear and Patent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None/>
            </a:pPr>
            <a:r>
              <a:rPr lang="en-US" b="1">
                <a:solidFill>
                  <a:srgbClr val="FF0000"/>
                </a:solidFill>
              </a:rPr>
              <a:t>Breathing: </a:t>
            </a:r>
            <a:r>
              <a:rPr lang="en-US"/>
              <a:t>RR 36 SO2 98% on 2L Trachea central Chest clear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None/>
            </a:pPr>
            <a:r>
              <a:rPr lang="en-US" b="1">
                <a:solidFill>
                  <a:srgbClr val="FF0000"/>
                </a:solidFill>
              </a:rPr>
              <a:t>Circulation:</a:t>
            </a:r>
            <a:r>
              <a:rPr lang="en-US"/>
              <a:t> Cool to elbows. CRT 6s peripherally, 3s centrally.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None/>
            </a:pPr>
            <a:r>
              <a:rPr lang="en-US" b="1">
                <a:solidFill>
                  <a:srgbClr val="FF0000"/>
                </a:solidFill>
              </a:rPr>
              <a:t>		</a:t>
            </a:r>
            <a:r>
              <a:rPr lang="en-US"/>
              <a:t>Pulse tachy, 140bpm, Regular. BP 80/50mmHg. HS Normal.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None/>
            </a:pPr>
            <a:r>
              <a:rPr lang="en-US" b="1">
                <a:solidFill>
                  <a:srgbClr val="FF0000"/>
                </a:solidFill>
              </a:rPr>
              <a:t>Disability: </a:t>
            </a:r>
            <a:r>
              <a:rPr lang="en-US"/>
              <a:t> GCS 15/15. No focal neurology. BM 8.0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None/>
            </a:pPr>
            <a:r>
              <a:rPr lang="en-US" b="1">
                <a:solidFill>
                  <a:srgbClr val="FF0000"/>
                </a:solidFill>
              </a:rPr>
              <a:t>Exposure: </a:t>
            </a:r>
            <a:r>
              <a:rPr lang="en-US"/>
              <a:t> Temp 39.1 No rashes on exposure.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Anywhere else you would like to examine?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Abdomen: Tender RUQ, Murphy’s positive, No peritonism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steps?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Sepsis 6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5763" lvl="0" indent="-3857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/>
              <a:t>Oxygen</a:t>
            </a:r>
            <a:endParaRPr/>
          </a:p>
          <a:p>
            <a:pPr marL="385763" lvl="0" indent="-38576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/>
              <a:t>IVF</a:t>
            </a:r>
            <a:endParaRPr/>
          </a:p>
          <a:p>
            <a:pPr marL="385763" lvl="0" indent="-38576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/>
              <a:t>IV Antibiotics</a:t>
            </a:r>
            <a:endParaRPr/>
          </a:p>
          <a:p>
            <a:pPr marL="385763" lvl="0" indent="-38576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/>
              <a:t>Blood Cultures </a:t>
            </a:r>
            <a:endParaRPr/>
          </a:p>
          <a:p>
            <a:pPr marL="385763" lvl="0" indent="-38576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/>
              <a:t>Lactate</a:t>
            </a:r>
            <a:endParaRPr/>
          </a:p>
          <a:p>
            <a:pPr marL="385763" lvl="0" indent="-38576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/>
              <a:t>Catheterise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54813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What would your initial fluid management be?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Which antibiotics?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Does she need catheterised?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548135"/>
              </a:solidFill>
            </a:endParaRP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54813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Investigations </a:t>
            </a:r>
            <a:endParaRPr/>
          </a:p>
        </p:txBody>
      </p:sp>
      <p:pic>
        <p:nvPicPr>
          <p:cNvPr id="135" name="Google Shape;135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3023831"/>
            <a:ext cx="3886200" cy="166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>
            <a:picLocks noGrp="1"/>
          </p:cNvPicPr>
          <p:nvPr>
            <p:ph type="body" idx="2"/>
          </p:nvPr>
        </p:nvPicPr>
        <p:blipFill/>
        <p:spPr>
          <a:xfrm>
            <a:off x="4629150" y="2266169"/>
            <a:ext cx="3886200" cy="318410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Investigations 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en-US" sz="1942"/>
              <a:t>Hb 135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en-US" sz="1942"/>
              <a:t>WCC 16.3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en-US" sz="1942"/>
              <a:t>PLT 239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en-US" sz="1942"/>
              <a:t>Urea 9.9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en-US" sz="1942"/>
              <a:t>Creat 145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en-US" sz="1942"/>
              <a:t>eGFR 52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en-US" sz="1942"/>
              <a:t>CRP 215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en-US" sz="1942"/>
              <a:t>Bil 145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en-US" sz="1942"/>
              <a:t>ALT 64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en-US" sz="1942"/>
              <a:t>AST 78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en-US" sz="1942"/>
              <a:t>ALP 337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en-US" sz="1942"/>
              <a:t>Amylase: N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sz="1942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rPr lang="en-US" sz="1942"/>
              <a:t>Lactate 5.5 </a:t>
            </a:r>
            <a:endParaRPr sz="1942"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5763" lvl="0" indent="-385763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AutoNum type="arabicPeriod"/>
            </a:pPr>
            <a:r>
              <a:rPr lang="en-US" sz="2220"/>
              <a:t>AUSS</a:t>
            </a:r>
            <a:endParaRPr/>
          </a:p>
          <a:p>
            <a:pPr marL="385763" lvl="0" indent="-24479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None/>
            </a:pPr>
            <a:endParaRPr sz="2220"/>
          </a:p>
          <a:p>
            <a:pPr marL="385763" lvl="0" indent="-24479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None/>
            </a:pPr>
            <a:endParaRPr sz="2220"/>
          </a:p>
          <a:p>
            <a:pPr marL="385763" lvl="0" indent="-38576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AutoNum type="arabicPeriod"/>
            </a:pPr>
            <a:r>
              <a:rPr lang="en-US" sz="2220"/>
              <a:t>MRCP</a:t>
            </a:r>
            <a:endParaRPr/>
          </a:p>
          <a:p>
            <a:pPr marL="385763" lvl="0" indent="-24479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None/>
            </a:pPr>
            <a:endParaRPr sz="2220"/>
          </a:p>
          <a:p>
            <a:pPr marL="385763" lvl="0" indent="-24479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None/>
            </a:pPr>
            <a:endParaRPr sz="2220"/>
          </a:p>
          <a:p>
            <a:pPr marL="385763" lvl="0" indent="-385763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AutoNum type="arabicPeriod"/>
            </a:pPr>
            <a:r>
              <a:rPr lang="en-US" sz="2220"/>
              <a:t>ERCP </a:t>
            </a:r>
            <a:endParaRPr sz="222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CK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1484</Words>
  <Application>Microsoft Office PowerPoint</Application>
  <PresentationFormat>On-screen Show (4:3)</PresentationFormat>
  <Paragraphs>282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Noto Sans Symbols</vt:lpstr>
      <vt:lpstr>Times New Roman</vt:lpstr>
      <vt:lpstr>QUACK theme</vt:lpstr>
      <vt:lpstr>Acute Presentations in Gastroenterology</vt:lpstr>
      <vt:lpstr>Disclaimer*</vt:lpstr>
      <vt:lpstr>Learning Aims </vt:lpstr>
      <vt:lpstr>PowerPoint Presentation</vt:lpstr>
      <vt:lpstr>Initial Assessment Mrs. A. </vt:lpstr>
      <vt:lpstr>Next steps?</vt:lpstr>
      <vt:lpstr>Sepsis 6</vt:lpstr>
      <vt:lpstr>Investigations </vt:lpstr>
      <vt:lpstr>Investigations </vt:lpstr>
      <vt:lpstr>More information on Mrs A</vt:lpstr>
      <vt:lpstr>Definitions</vt:lpstr>
      <vt:lpstr>You are ready to see your next patient. Mr. B is a 55 gentleman referred in with confusion, reduced mobility and abdominal pain. </vt:lpstr>
      <vt:lpstr>Mr. B </vt:lpstr>
      <vt:lpstr>On Examination</vt:lpstr>
      <vt:lpstr>Decompensation in Chronic Liver Disease </vt:lpstr>
      <vt:lpstr>Decompensation in Chronic Liver Disease </vt:lpstr>
      <vt:lpstr>Investigations</vt:lpstr>
      <vt:lpstr>PowerPoint Presentation</vt:lpstr>
      <vt:lpstr>Mr. C </vt:lpstr>
      <vt:lpstr>Initial Assessment </vt:lpstr>
      <vt:lpstr>Investigations</vt:lpstr>
      <vt:lpstr>Severity Scoring </vt:lpstr>
      <vt:lpstr>Management </vt:lpstr>
      <vt:lpstr>Acute Upper GI Bleeding Bundle </vt:lpstr>
      <vt:lpstr>Miss D</vt:lpstr>
      <vt:lpstr>Results </vt:lpstr>
      <vt:lpstr>NAC Protocol (check local guidelines) </vt:lpstr>
      <vt:lpstr>PowerPoint Presentation</vt:lpstr>
      <vt:lpstr>Management</vt:lpstr>
      <vt:lpstr>Ongoing Management</vt:lpstr>
      <vt:lpstr>Mr. E </vt:lpstr>
      <vt:lpstr>Management </vt:lpstr>
      <vt:lpstr>GGC Guidelines</vt:lpstr>
      <vt:lpstr>Management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Presentations in Gastroenterology</dc:title>
  <cp:lastModifiedBy>INGRAM, Gareth (NHS GREATER GLASGOW &amp; CLYDE)</cp:lastModifiedBy>
  <cp:revision>1</cp:revision>
  <dcterms:modified xsi:type="dcterms:W3CDTF">2020-11-11T20:53:15Z</dcterms:modified>
</cp:coreProperties>
</file>