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385746-5516-43F6-A401-A544B22DB30F}">
  <a:tblStyle styleId="{0C385746-5516-43F6-A401-A544B22DB30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D3217D6-8964-4EEC-91E5-55D22365184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If patient is delirious it may also be appropriate to use the mental health act and detain the patient for their safety if they are trying to leave – discuss with senior or liaison psychiatry - EDC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Never happens in practice but have to do your best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quackmeded.co.uk/" TargetMode="External"/><Relationship Id="rId4" Type="http://schemas.openxmlformats.org/officeDocument/2006/relationships/hyperlink" Target="mailto:gg-uhb.quackmeded@nhs.net" TargetMode="External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717550" y="161976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Delirium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403350" y="4292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Gemma McGrory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Acute Medicine Registrar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Types of Delirium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Hyperactive (meerkat-like)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Hypoactive (in bed; carphology)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Mixed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Hypoactive delirium more likely to go unrecognised and thus has a worse outcome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Simplified diagnostic criteria: the short Confusion Assessment Method (CAM)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graphicFrame>
        <p:nvGraphicFramePr>
          <p:cNvPr id="152" name="Google Shape;152;p23"/>
          <p:cNvGraphicFramePr/>
          <p:nvPr/>
        </p:nvGraphicFramePr>
        <p:xfrm>
          <a:off x="971550" y="1484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{CD3217D6-8964-4EEC-91E5-55D22365184B}</a:tableStyleId>
              </a:tblPr>
              <a:tblGrid>
                <a:gridCol w="5040325"/>
                <a:gridCol w="1954200"/>
              </a:tblGrid>
              <a:tr h="37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Criteria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Present?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85387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b="0" i="0" lang="en-GB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onset and fluctuating course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(Is there an acute change in mental state? Did this fluctuate during the past day?)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/ N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134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Inattention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(Is the patient easily distracted or does he have difficulty keeping track of what is being said?)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Inattention can also be detected by asking for the days of the week to be recited backwards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/ 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10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Disorganised thinking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(Is the patient’s speech disorganised, incoherent, rambling, irrelevant, unclear/illogical or unpredictable switching between subjects?)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/ 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Altered level of consciousness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(Is the patient vigilant (hyper-alert) or lethargic/drowsy?)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/ 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53" name="Google Shape;153;p23"/>
          <p:cNvSpPr txBox="1"/>
          <p:nvPr/>
        </p:nvSpPr>
        <p:spPr>
          <a:xfrm>
            <a:off x="1187450" y="5851525"/>
            <a:ext cx="65532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+ 2 + either 3 or 4 must be present to diagnose delirium.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Aetiology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Multifactorial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Drugs (any)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Particularly new drugs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Opioids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Acute infections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Metabolic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TFTs, Calcium, Sodium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Raised intracranial pressure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CVA/TIA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Investigations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Get 3</a:t>
            </a:r>
            <a:r>
              <a:rPr baseline="30000" lang="en-GB"/>
              <a:t>rd</a:t>
            </a:r>
            <a:r>
              <a:rPr lang="en-GB"/>
              <a:t> party history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Routine obs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Physical examination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Bloods, MSU, imaging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Review notes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dreaded UTI…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Bacteriuria (bugs in the urine), manifest as nitrites and leucocytes in the urine, is a common normal finding in old ladies (50% NH residents), and some old men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Therefore UTI cannot be diagnosed on the basis of a through test of urine (dipstick) </a:t>
            </a:r>
            <a:r>
              <a:rPr lang="en-GB" sz="2400" u="sng">
                <a:latin typeface="Calibri"/>
                <a:ea typeface="Calibri"/>
                <a:cs typeface="Calibri"/>
                <a:sym typeface="Calibri"/>
              </a:rPr>
              <a:t>alone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in older people.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0150" y="2492375"/>
            <a:ext cx="3265488" cy="212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First: ABCDE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Is the situation medically stable?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Where would it be appropriate to manage the patient?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Are there enough staff to ensure a safe environment?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100"/>
              <a:buChar char="•"/>
            </a:pPr>
            <a:r>
              <a:rPr lang="en-GB" u="sng">
                <a:solidFill>
                  <a:srgbClr val="FF0000"/>
                </a:solidFill>
              </a:rPr>
              <a:t>THEN</a:t>
            </a:r>
            <a:r>
              <a:rPr lang="en-GB"/>
              <a:t> think about medication – is emergency sedation necessary?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Nurse people in single room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Consistency of staff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Brightly lit or light beside bed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Try not to move around ward or board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Clocks / windows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Make sure they have glasses, etc.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Feeding, hydration, bowels, bladder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Depends on cause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DTs, UTI, URTI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Consensus guidelines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APA guidelines: drug of choice is haloperidol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not much evidence base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Can also use low dose lorazepam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Do not prescribe for low levels of staffing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Emergency sedation for agitation only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628650" y="37465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Impact</a:t>
            </a: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702792" y="1700213"/>
            <a:ext cx="7183438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Studies show delirium is associated with poor outcomes. People who develop delirium are more likely to:</a:t>
            </a:r>
            <a:endParaRPr/>
          </a:p>
          <a:p>
            <a:pPr indent="-12700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Stay in hospital or critical care for longer</a:t>
            </a:r>
            <a:endParaRPr/>
          </a:p>
          <a:p>
            <a:pPr indent="-12700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an increased incidence of dementia</a:t>
            </a:r>
            <a:endParaRPr/>
          </a:p>
          <a:p>
            <a:pPr indent="-12700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more hospital-acquired complications e.g. falls,    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pressure ulcers</a:t>
            </a:r>
            <a:endParaRPr/>
          </a:p>
          <a:p>
            <a:pPr indent="-12700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admitted to long term care</a:t>
            </a:r>
            <a:endParaRPr/>
          </a:p>
          <a:p>
            <a:pPr indent="-12700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Die* 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(mortality among hospitalised patients is 22-76%, as high as MI or sepsis. One-year mortality 35-40%)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case?</a:t>
            </a:r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Needs workup for hypercalcaemia, AKI, anaemia and hyponatraemia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Suggestions?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Disclaimer*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case</a:t>
            </a:r>
            <a:endParaRPr/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Hypercalcaemia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Myeloma screen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AKI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Urine dip, MSSU, USS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Hyponatraemia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Serum/urine osmolality, TFTs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Anaemia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B12/folate/ferritin/blood film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fluids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Needs large volume replacement to dilute out hypercalcaemia but need to be careful of hyponatraemia...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Why?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fluids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Needs large volume replacement to dilute out hypercalcaemia but need to be careful of hyponatraemia...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Central pontine myelinosis (osmotic demyelination)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Hyponatraemia</a:t>
            </a:r>
            <a:endParaRPr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Mild - anorexia, headache, nausea, vomiting, lethargy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Moderate - personality change, muscle cramps and weakness, confusion, ataxia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Severe - drowsiness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yponatraemia.jpg" id="235" name="Google Shape;235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8" y="0"/>
            <a:ext cx="682625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/>
        </p:nvSpPr>
        <p:spPr>
          <a:xfrm>
            <a:off x="5251961" y="6277173"/>
            <a:ext cx="24496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GGC Therapeutic Handbook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Hypercalcaemia</a:t>
            </a:r>
            <a:endParaRPr/>
          </a:p>
        </p:txBody>
      </p:sp>
      <p:sp>
        <p:nvSpPr>
          <p:cNvPr id="242" name="Google Shape;242;p3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Primary hyperparathyroidism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‘Stones, bones, moans and groans’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Malignancy (most common)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Metastases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Myeloma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Rare causes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Sarcoid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TB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ypercalcaemia.png" id="248" name="Google Shape;248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713"/>
            <a:ext cx="9144000" cy="493871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8"/>
          <p:cNvSpPr/>
          <p:nvPr/>
        </p:nvSpPr>
        <p:spPr>
          <a:xfrm>
            <a:off x="3305157" y="5645736"/>
            <a:ext cx="27794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GGC Therapeutic Handbook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Hypercalcaemia - Ix</a:t>
            </a:r>
            <a:endParaRPr/>
          </a:p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611188" y="1484313"/>
            <a:ext cx="799306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ECG &amp; Cardiac monitoring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Look for underlying malignancy if suspected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Bloods: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Serum immunoglobulins, serum free light chains, ESR, urinary Bence Jones protein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PTH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Hypercalcaemia - Rx</a:t>
            </a:r>
            <a:endParaRPr/>
          </a:p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611188" y="1628775"/>
            <a:ext cx="799306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Normal Calcium is 2.1-2.6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IV fluid rehydration 2l over 24 hours minimum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Stop precipitants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Thiazide diuretics or calcium supplements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If no improvement after IV fluids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Consider IV dose zolendronic acid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Takes 4 – 7 days to work</a:t>
            </a:r>
            <a:endParaRPr/>
          </a:p>
          <a:p>
            <a:pPr indent="-190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267" name="Google Shape;267;p4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Website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www.quackmeded.co.uk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Email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gg-uhb.quackmeded@nhs.net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Social Media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Twitter: @QUACK_ Med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Facebook: QUACK education</a:t>
            </a:r>
            <a:endParaRPr/>
          </a:p>
        </p:txBody>
      </p:sp>
      <p:pic>
        <p:nvPicPr>
          <p:cNvPr id="268" name="Google Shape;26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Robert is 88 and has been referred with new onset confusion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It has happened acutely over 2 days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 is very agitated and plucking at the bedclothes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His investigations are as follows: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14785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47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223.jpg" id="108" name="Google Shape;10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88913"/>
            <a:ext cx="8820150" cy="64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idx="11" type="ftr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14785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47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rmal 1 (1).JPG" id="115" name="Google Shape;11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109538"/>
            <a:ext cx="6624638" cy="67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Blood Results</a:t>
            </a:r>
            <a:endParaRPr/>
          </a:p>
        </p:txBody>
      </p:sp>
      <p:graphicFrame>
        <p:nvGraphicFramePr>
          <p:cNvPr id="121" name="Google Shape;121;p18"/>
          <p:cNvGraphicFramePr/>
          <p:nvPr/>
        </p:nvGraphicFramePr>
        <p:xfrm>
          <a:off x="2268538" y="14843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{0C385746-5516-43F6-A401-A544B22DB30F}</a:tableStyleId>
              </a:tblPr>
              <a:tblGrid>
                <a:gridCol w="2232825"/>
                <a:gridCol w="2232825"/>
              </a:tblGrid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Parameter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Value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Sodium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117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Potassium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3.8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Bicarbonate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21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Urea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7.8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Creatinine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224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eGFR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31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Calcium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2.97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Haemoglobin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9.4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White Cell</a:t>
                      </a:r>
                      <a:r>
                        <a:rPr lang="en-GB" sz="1800"/>
                        <a:t> Count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9.2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Platelets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325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Glucose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6.4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10.1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Diagnosis?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Diagnosis?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Delirium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Hyponatraemia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Anaemia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Hypercalcaemia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AKI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Delirium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Definition: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An acute decline in cognition </a:t>
            </a:r>
            <a:r>
              <a:rPr lang="en-GB" sz="2400" u="sng">
                <a:latin typeface="Calibri"/>
                <a:ea typeface="Calibri"/>
                <a:cs typeface="Calibri"/>
                <a:sym typeface="Calibri"/>
              </a:rPr>
              <a:t>and attention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(‘acute confusional state’)*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Characteristics: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A common problem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Often unrecognised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With serious complications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Multi-factorial aetiology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Preventable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