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605" y="55"/>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6" name="Google Shape;136;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2" name="Google Shape;142;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4" name="Google Shape;154;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0" name="Google Shape;160;p1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6" name="Google Shape;166;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2" name="Google Shape;172;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8" name="Google Shape;178;p1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4" name="Google Shape;184;p1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5" name="Google Shape;225;p1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1" name="Google Shape;231;p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6" name="Google Shape;106;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2" name="Google Shape;112;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0" name="Google Shape;130;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SzPts val="1400"/>
              <a:buNone/>
              <a:defRPr sz="45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4" name="Google Shape;14;p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4623593" y="2285206"/>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45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26" name="Google Shape;26;p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2" name="Google Shape;32;p5"/>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3" name="Google Shape;33;p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39" name="Google Shape;39;p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0" name="Google Shape;40;p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1" name="Google Shape;41;p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24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24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75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375"/>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375"/>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64" name="Google Shape;64;p1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1pPr>
            <a:lvl2pPr marR="0" lvl="1"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2pPr>
            <a:lvl3pPr marR="0" lvl="2"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3pPr>
            <a:lvl4pPr marR="0" lvl="3"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4pPr>
            <a:lvl5pPr marR="0" lvl="4"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5pPr>
            <a:lvl6pPr marR="0" lvl="5"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6pPr>
            <a:lvl7pPr marR="0" lvl="6"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7pPr>
            <a:lvl8pPr marR="0" lvl="7"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8pPr>
            <a:lvl9pPr marR="0" lvl="8"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9pPr>
          </a:lstStyle>
          <a:p>
            <a:endParaRPr/>
          </a:p>
        </p:txBody>
      </p:sp>
      <p:sp>
        <p:nvSpPr>
          <p:cNvPr id="7" name="Google Shape;7;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1150" algn="l" rtl="0">
              <a:lnSpc>
                <a:spcPct val="90000"/>
              </a:lnSpc>
              <a:spcBef>
                <a:spcPts val="375"/>
              </a:spcBef>
              <a:spcAft>
                <a:spcPts val="0"/>
              </a:spcAft>
              <a:buClr>
                <a:schemeClr val="dk1"/>
              </a:buClr>
              <a:buSzPts val="1300"/>
              <a:buFont typeface="Arial"/>
              <a:buChar char="•"/>
              <a:defRPr sz="1300" b="0" i="0" u="none" strike="noStrike" cap="none">
                <a:solidFill>
                  <a:schemeClr val="dk1"/>
                </a:solidFill>
                <a:latin typeface="Calibri"/>
                <a:ea typeface="Calibri"/>
                <a:cs typeface="Calibri"/>
                <a:sym typeface="Calibri"/>
              </a:defRPr>
            </a:lvl4pPr>
            <a:lvl5pPr marL="2286000" marR="0" lvl="4" indent="-311150" algn="l" rtl="0">
              <a:lnSpc>
                <a:spcPct val="90000"/>
              </a:lnSpc>
              <a:spcBef>
                <a:spcPts val="375"/>
              </a:spcBef>
              <a:spcAft>
                <a:spcPts val="0"/>
              </a:spcAft>
              <a:buClr>
                <a:schemeClr val="dk1"/>
              </a:buClr>
              <a:buSzPts val="1300"/>
              <a:buFont typeface="Arial"/>
              <a:buChar char="•"/>
              <a:defRPr sz="130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0" name="Google Shape;10;p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legislation.gov.uk/asp/2003/13/contents" TargetMode="External"/><Relationship Id="rId7" Type="http://schemas.openxmlformats.org/officeDocument/2006/relationships/hyperlink" Target="https://www.bma.org.uk/media/1190/bma-guidance-about-medical-treatment-for-adults-with-incapacity-in-scotland.pdf"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s://www.mwcscot.org.uk/sites/default/files/2019-06/Right%20to%20Treat.pdf" TargetMode="External"/><Relationship Id="rId5" Type="http://schemas.openxmlformats.org/officeDocument/2006/relationships/hyperlink" Target="https://www.legislation.gov.uk/asp/2000/4/part/5" TargetMode="External"/><Relationship Id="rId4" Type="http://schemas.openxmlformats.org/officeDocument/2006/relationships/hyperlink" Target="https://www.gov.scot/publications/new-mental-health-act-guide-emergency-short-term-powers-information-service-users-carer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quackmeded.co.uk/"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3"/>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None/>
            </a:pPr>
            <a:r>
              <a:rPr lang="en-GB"/>
              <a:t>Mental Health Act and Capacity</a:t>
            </a:r>
            <a:endParaRPr/>
          </a:p>
        </p:txBody>
      </p:sp>
      <p:sp>
        <p:nvSpPr>
          <p:cNvPr id="85" name="Google Shape;85;p13"/>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1800"/>
              <a:buNone/>
            </a:pPr>
            <a:r>
              <a:rPr lang="en-GB"/>
              <a:t>An Overview for non-psychiatric medical staff</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2"/>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Adults With Incapacity </a:t>
            </a:r>
            <a:br>
              <a:rPr lang="en-GB"/>
            </a:br>
            <a:r>
              <a:rPr lang="en-GB"/>
              <a:t>(Scotland) Act 2000</a:t>
            </a:r>
            <a:endParaRPr/>
          </a:p>
        </p:txBody>
      </p:sp>
      <p:sp>
        <p:nvSpPr>
          <p:cNvPr id="139" name="Google Shape;139;p2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Should be issued by the “medical practioner primarily responsible for the medical treatment of the adult”</a:t>
            </a:r>
            <a:endParaRPr/>
          </a:p>
          <a:p>
            <a:pPr marL="514350" lvl="1" indent="-171450" algn="l" rtl="0">
              <a:lnSpc>
                <a:spcPct val="90000"/>
              </a:lnSpc>
              <a:spcBef>
                <a:spcPts val="375"/>
              </a:spcBef>
              <a:spcAft>
                <a:spcPts val="0"/>
              </a:spcAft>
              <a:buClr>
                <a:schemeClr val="dk1"/>
              </a:buClr>
              <a:buSzPts val="1800"/>
              <a:buChar char="•"/>
            </a:pPr>
            <a:r>
              <a:rPr lang="en-GB"/>
              <a:t>I.e. if it’s your treatment, you’re responsible for assessing capacity.</a:t>
            </a:r>
            <a:endParaRPr/>
          </a:p>
          <a:p>
            <a:pPr marL="171450" lvl="0" indent="-171450" algn="l" rtl="0">
              <a:lnSpc>
                <a:spcPct val="90000"/>
              </a:lnSpc>
              <a:spcBef>
                <a:spcPts val="750"/>
              </a:spcBef>
              <a:spcAft>
                <a:spcPts val="0"/>
              </a:spcAft>
              <a:buClr>
                <a:schemeClr val="dk1"/>
              </a:buClr>
              <a:buSzPts val="2100"/>
              <a:buChar char="•"/>
            </a:pPr>
            <a:r>
              <a:rPr lang="en-GB"/>
              <a:t>There are specific aspects of the AWIA that </a:t>
            </a:r>
            <a:r>
              <a:rPr lang="en-GB" i="1"/>
              <a:t>do </a:t>
            </a:r>
            <a:r>
              <a:rPr lang="en-GB"/>
              <a:t>require a psychiatric opinion, but these are for guardianship orders and should be initiated by social work.</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3"/>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Adults With Incapacity </a:t>
            </a:r>
            <a:br>
              <a:rPr lang="en-GB"/>
            </a:br>
            <a:r>
              <a:rPr lang="en-GB"/>
              <a:t>(Scotland) Act 2000</a:t>
            </a:r>
            <a:endParaRPr/>
          </a:p>
        </p:txBody>
      </p:sp>
      <p:sp>
        <p:nvSpPr>
          <p:cNvPr id="145" name="Google Shape;145;p2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Capacity is “decision specific”</a:t>
            </a:r>
            <a:endParaRPr/>
          </a:p>
          <a:p>
            <a:pPr marL="514350" lvl="1" indent="-171450" algn="l" rtl="0">
              <a:lnSpc>
                <a:spcPct val="90000"/>
              </a:lnSpc>
              <a:spcBef>
                <a:spcPts val="375"/>
              </a:spcBef>
              <a:spcAft>
                <a:spcPts val="0"/>
              </a:spcAft>
              <a:buClr>
                <a:schemeClr val="dk1"/>
              </a:buClr>
              <a:buSzPts val="1800"/>
              <a:buChar char="•"/>
            </a:pPr>
            <a:r>
              <a:rPr lang="en-GB"/>
              <a:t>I.e. you can have capacity to decide whether you want to take paracetamol whilst lacking the capacity to decide whether you want to take chemotherapy.</a:t>
            </a:r>
            <a:endParaRPr/>
          </a:p>
          <a:p>
            <a:pPr marL="171450" lvl="0" indent="-171450" algn="l" rtl="0">
              <a:lnSpc>
                <a:spcPct val="90000"/>
              </a:lnSpc>
              <a:spcBef>
                <a:spcPts val="750"/>
              </a:spcBef>
              <a:spcAft>
                <a:spcPts val="0"/>
              </a:spcAft>
              <a:buClr>
                <a:schemeClr val="dk1"/>
              </a:buClr>
              <a:buSzPts val="2100"/>
              <a:buChar char="•"/>
            </a:pPr>
            <a:r>
              <a:rPr lang="en-GB"/>
              <a:t>Covers </a:t>
            </a:r>
            <a:r>
              <a:rPr lang="en-GB" i="1"/>
              <a:t>“Any healthcare procedure designed to promote or safeguard the physical or mental health of the adult”.</a:t>
            </a:r>
            <a:endParaRPr/>
          </a:p>
          <a:p>
            <a:pPr marL="514350" lvl="1" indent="-171450" algn="l" rtl="0">
              <a:lnSpc>
                <a:spcPct val="90000"/>
              </a:lnSpc>
              <a:spcBef>
                <a:spcPts val="375"/>
              </a:spcBef>
              <a:spcAft>
                <a:spcPts val="0"/>
              </a:spcAft>
              <a:buClr>
                <a:schemeClr val="dk1"/>
              </a:buClr>
              <a:buSzPts val="1800"/>
              <a:buChar char="•"/>
            </a:pPr>
            <a:r>
              <a:rPr lang="en-GB"/>
              <a:t>So you can give treatments for both physical and mental health for patients lacking capacity.</a:t>
            </a:r>
            <a:endParaRPr/>
          </a:p>
          <a:p>
            <a:pPr marL="857250" lvl="2" indent="-171450" algn="l" rtl="0">
              <a:lnSpc>
                <a:spcPct val="90000"/>
              </a:lnSpc>
              <a:spcBef>
                <a:spcPts val="375"/>
              </a:spcBef>
              <a:spcAft>
                <a:spcPts val="0"/>
              </a:spcAft>
              <a:buClr>
                <a:schemeClr val="dk1"/>
              </a:buClr>
              <a:buSzPts val="1500"/>
              <a:buChar char="•"/>
            </a:pPr>
            <a:r>
              <a:rPr lang="en-GB"/>
              <a:t>If they are </a:t>
            </a:r>
            <a:r>
              <a:rPr lang="en-GB" i="1"/>
              <a:t>objecting </a:t>
            </a:r>
            <a:r>
              <a:rPr lang="en-GB"/>
              <a:t>to treatment but lack capacity, however, the mental health act will likely be required.</a:t>
            </a:r>
            <a:endParaRPr/>
          </a:p>
          <a:p>
            <a:pPr marL="171450" lvl="0" indent="-38100" algn="l" rtl="0">
              <a:lnSpc>
                <a:spcPct val="90000"/>
              </a:lnSpc>
              <a:spcBef>
                <a:spcPts val="750"/>
              </a:spcBef>
              <a:spcAft>
                <a:spcPts val="0"/>
              </a:spcAft>
              <a:buClr>
                <a:schemeClr val="dk1"/>
              </a:buClr>
              <a:buSzPts val="2100"/>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4"/>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Adults With Incapacity </a:t>
            </a:r>
            <a:br>
              <a:rPr lang="en-GB"/>
            </a:br>
            <a:r>
              <a:rPr lang="en-GB"/>
              <a:t>(Scotland) Act 2000</a:t>
            </a:r>
            <a:endParaRPr/>
          </a:p>
        </p:txBody>
      </p:sp>
      <p:sp>
        <p:nvSpPr>
          <p:cNvPr id="151" name="Google Shape;151;p2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Use of force</a:t>
            </a:r>
            <a:endParaRPr/>
          </a:p>
          <a:p>
            <a:pPr marL="514350" lvl="1" indent="-171450" algn="l" rtl="0">
              <a:lnSpc>
                <a:spcPct val="90000"/>
              </a:lnSpc>
              <a:spcBef>
                <a:spcPts val="375"/>
              </a:spcBef>
              <a:spcAft>
                <a:spcPts val="0"/>
              </a:spcAft>
              <a:buClr>
                <a:schemeClr val="dk1"/>
              </a:buClr>
              <a:buSzPts val="1800"/>
              <a:buChar char="•"/>
            </a:pPr>
            <a:r>
              <a:rPr lang="en-GB"/>
              <a:t>Should only be used if </a:t>
            </a:r>
            <a:r>
              <a:rPr lang="en-GB" i="1"/>
              <a:t>necessary</a:t>
            </a:r>
            <a:endParaRPr/>
          </a:p>
          <a:p>
            <a:pPr marL="514350" lvl="1" indent="-171450" algn="l" rtl="0">
              <a:lnSpc>
                <a:spcPct val="90000"/>
              </a:lnSpc>
              <a:spcBef>
                <a:spcPts val="375"/>
              </a:spcBef>
              <a:spcAft>
                <a:spcPts val="0"/>
              </a:spcAft>
              <a:buClr>
                <a:schemeClr val="dk1"/>
              </a:buClr>
              <a:buSzPts val="1800"/>
              <a:buChar char="•"/>
            </a:pPr>
            <a:r>
              <a:rPr lang="en-GB"/>
              <a:t>Must be </a:t>
            </a:r>
            <a:r>
              <a:rPr lang="en-GB" i="1"/>
              <a:t>lawful </a:t>
            </a:r>
            <a:r>
              <a:rPr lang="en-GB"/>
              <a:t>and </a:t>
            </a:r>
            <a:r>
              <a:rPr lang="en-GB" i="1"/>
              <a:t>proportionate</a:t>
            </a:r>
            <a:endParaRPr/>
          </a:p>
          <a:p>
            <a:pPr marL="857250" lvl="2" indent="-171450" algn="l" rtl="0">
              <a:lnSpc>
                <a:spcPct val="90000"/>
              </a:lnSpc>
              <a:spcBef>
                <a:spcPts val="375"/>
              </a:spcBef>
              <a:spcAft>
                <a:spcPts val="0"/>
              </a:spcAft>
              <a:buClr>
                <a:schemeClr val="dk1"/>
              </a:buClr>
              <a:buSzPts val="1500"/>
              <a:buChar char="•"/>
            </a:pPr>
            <a:r>
              <a:rPr lang="en-GB"/>
              <a:t>This means following the principles of common law, i.e. it is necessary in an emergency situation, must use the least restrictive option for the shortest period of time and must be proportionate to the objective.</a:t>
            </a:r>
            <a:endParaRPr/>
          </a:p>
          <a:p>
            <a:pPr marL="1200150" lvl="3" indent="-171450" algn="l" rtl="0">
              <a:lnSpc>
                <a:spcPct val="90000"/>
              </a:lnSpc>
              <a:spcBef>
                <a:spcPts val="375"/>
              </a:spcBef>
              <a:spcAft>
                <a:spcPts val="0"/>
              </a:spcAft>
              <a:buClr>
                <a:schemeClr val="dk1"/>
              </a:buClr>
              <a:buSzPts val="1300"/>
              <a:buChar char="•"/>
            </a:pPr>
            <a:r>
              <a:rPr lang="en-GB"/>
              <a:t>I.e. A full body restraint on an dementia patient to get a routine blood pressure =/= ok, briefly holding their arm to get an important blood test = ok.</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5"/>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Adults With Incapacity </a:t>
            </a:r>
            <a:br>
              <a:rPr lang="en-GB"/>
            </a:br>
            <a:r>
              <a:rPr lang="en-GB"/>
              <a:t>(Scotland) Act 2000</a:t>
            </a:r>
            <a:endParaRPr/>
          </a:p>
        </p:txBody>
      </p:sp>
      <p:sp>
        <p:nvSpPr>
          <p:cNvPr id="157" name="Google Shape;157;p25"/>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In general, a patient has to meet 5 criteria to be considered to have capacity to make a decision;</a:t>
            </a:r>
            <a:endParaRPr/>
          </a:p>
          <a:p>
            <a:pPr marL="514350" lvl="1" indent="-171450" algn="l" rtl="0">
              <a:lnSpc>
                <a:spcPct val="90000"/>
              </a:lnSpc>
              <a:spcBef>
                <a:spcPts val="375"/>
              </a:spcBef>
              <a:spcAft>
                <a:spcPts val="0"/>
              </a:spcAft>
              <a:buClr>
                <a:schemeClr val="dk1"/>
              </a:buClr>
              <a:buSzPts val="1800"/>
              <a:buChar char="•"/>
            </a:pPr>
            <a:r>
              <a:rPr lang="en-GB"/>
              <a:t>Can understand the relevant information given to them</a:t>
            </a:r>
            <a:endParaRPr/>
          </a:p>
          <a:p>
            <a:pPr marL="857250" lvl="2" indent="-171450" algn="l" rtl="0">
              <a:lnSpc>
                <a:spcPct val="90000"/>
              </a:lnSpc>
              <a:spcBef>
                <a:spcPts val="375"/>
              </a:spcBef>
              <a:spcAft>
                <a:spcPts val="0"/>
              </a:spcAft>
              <a:buClr>
                <a:schemeClr val="dk1"/>
              </a:buClr>
              <a:buSzPts val="1500"/>
              <a:buChar char="•"/>
            </a:pPr>
            <a:r>
              <a:rPr lang="en-GB"/>
              <a:t>I.e. what condition they have, what the treatment is and what it is intended to do.</a:t>
            </a:r>
            <a:endParaRPr/>
          </a:p>
          <a:p>
            <a:pPr marL="857250" lvl="2" indent="-171450" algn="l" rtl="0">
              <a:lnSpc>
                <a:spcPct val="90000"/>
              </a:lnSpc>
              <a:spcBef>
                <a:spcPts val="375"/>
              </a:spcBef>
              <a:spcAft>
                <a:spcPts val="0"/>
              </a:spcAft>
              <a:buClr>
                <a:schemeClr val="dk1"/>
              </a:buClr>
              <a:buSzPts val="1500"/>
              <a:buChar char="•"/>
            </a:pPr>
            <a:r>
              <a:rPr lang="en-GB"/>
              <a:t>Check understanding by asking patients to summarise what they’ve been told.</a:t>
            </a:r>
            <a:endParaRPr/>
          </a:p>
          <a:p>
            <a:pPr marL="514350" lvl="1" indent="-171450" algn="l" rtl="0">
              <a:lnSpc>
                <a:spcPct val="90000"/>
              </a:lnSpc>
              <a:spcBef>
                <a:spcPts val="375"/>
              </a:spcBef>
              <a:spcAft>
                <a:spcPts val="0"/>
              </a:spcAft>
              <a:buClr>
                <a:schemeClr val="dk1"/>
              </a:buClr>
              <a:buSzPts val="1800"/>
              <a:buChar char="•"/>
            </a:pPr>
            <a:r>
              <a:rPr lang="en-GB"/>
              <a:t>Is able to weigh up the relative risks and benefits</a:t>
            </a:r>
            <a:endParaRPr/>
          </a:p>
          <a:p>
            <a:pPr marL="857250" lvl="2" indent="-171450" algn="l" rtl="0">
              <a:lnSpc>
                <a:spcPct val="90000"/>
              </a:lnSpc>
              <a:spcBef>
                <a:spcPts val="375"/>
              </a:spcBef>
              <a:spcAft>
                <a:spcPts val="0"/>
              </a:spcAft>
              <a:buClr>
                <a:schemeClr val="dk1"/>
              </a:buClr>
              <a:buSzPts val="1500"/>
              <a:buChar char="•"/>
            </a:pPr>
            <a:r>
              <a:rPr lang="en-GB"/>
              <a:t>I.e. understands that there may be side-effects, accepts this and is willing to take that risk for the potential benefits, understands that the benefits are not guaranteed.</a:t>
            </a:r>
            <a:endParaRPr/>
          </a:p>
          <a:p>
            <a:pPr marL="857250" lvl="2" indent="-171450" algn="l" rtl="0">
              <a:lnSpc>
                <a:spcPct val="90000"/>
              </a:lnSpc>
              <a:spcBef>
                <a:spcPts val="375"/>
              </a:spcBef>
              <a:spcAft>
                <a:spcPts val="0"/>
              </a:spcAft>
              <a:buClr>
                <a:schemeClr val="dk1"/>
              </a:buClr>
              <a:buSzPts val="1500"/>
              <a:buChar char="•"/>
            </a:pPr>
            <a:r>
              <a:rPr lang="en-GB"/>
              <a:t>Needs to include the risks and benefits of declining as well</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Adults With Incapacity </a:t>
            </a:r>
            <a:br>
              <a:rPr lang="en-GB"/>
            </a:br>
            <a:r>
              <a:rPr lang="en-GB"/>
              <a:t>(Scotland) Act 2000</a:t>
            </a:r>
            <a:endParaRPr/>
          </a:p>
        </p:txBody>
      </p:sp>
      <p:sp>
        <p:nvSpPr>
          <p:cNvPr id="163" name="Google Shape;163;p26"/>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514350" lvl="1" indent="-171450" algn="l" rtl="0">
              <a:lnSpc>
                <a:spcPct val="90000"/>
              </a:lnSpc>
              <a:spcBef>
                <a:spcPts val="0"/>
              </a:spcBef>
              <a:spcAft>
                <a:spcPts val="0"/>
              </a:spcAft>
              <a:buClr>
                <a:schemeClr val="dk1"/>
              </a:buClr>
              <a:buSzPts val="1800"/>
              <a:buChar char="•"/>
            </a:pPr>
            <a:r>
              <a:rPr lang="en-GB"/>
              <a:t>Can retain the information given to them long enough to weigh up the risks and benefits and communicate a decision.</a:t>
            </a:r>
            <a:endParaRPr/>
          </a:p>
          <a:p>
            <a:pPr marL="857250" lvl="2" indent="-171450" algn="l" rtl="0">
              <a:lnSpc>
                <a:spcPct val="90000"/>
              </a:lnSpc>
              <a:spcBef>
                <a:spcPts val="375"/>
              </a:spcBef>
              <a:spcAft>
                <a:spcPts val="0"/>
              </a:spcAft>
              <a:buClr>
                <a:schemeClr val="dk1"/>
              </a:buClr>
              <a:buSzPts val="1500"/>
              <a:buChar char="•"/>
            </a:pPr>
            <a:r>
              <a:rPr lang="en-GB"/>
              <a:t>Important to note that they don’t need to remember making the decision, provided you were satisfied they knew what they were doing when they made it.</a:t>
            </a:r>
            <a:endParaRPr/>
          </a:p>
          <a:p>
            <a:pPr marL="514350" lvl="1" indent="-171450" algn="l" rtl="0">
              <a:lnSpc>
                <a:spcPct val="90000"/>
              </a:lnSpc>
              <a:spcBef>
                <a:spcPts val="375"/>
              </a:spcBef>
              <a:spcAft>
                <a:spcPts val="0"/>
              </a:spcAft>
              <a:buClr>
                <a:schemeClr val="dk1"/>
              </a:buClr>
              <a:buSzPts val="1800"/>
              <a:buChar char="•"/>
            </a:pPr>
            <a:r>
              <a:rPr lang="en-GB"/>
              <a:t>Is able to communicate their decision</a:t>
            </a:r>
            <a:endParaRPr/>
          </a:p>
          <a:p>
            <a:pPr marL="857250" lvl="2" indent="-171450" algn="l" rtl="0">
              <a:lnSpc>
                <a:spcPct val="90000"/>
              </a:lnSpc>
              <a:spcBef>
                <a:spcPts val="375"/>
              </a:spcBef>
              <a:spcAft>
                <a:spcPts val="0"/>
              </a:spcAft>
              <a:buClr>
                <a:schemeClr val="dk1"/>
              </a:buClr>
              <a:buSzPts val="1500"/>
              <a:buChar char="•"/>
            </a:pPr>
            <a:r>
              <a:rPr lang="en-GB"/>
              <a:t>It would be rare for somebody to satisfy you that they meet the other criteria but not this one, but obviously if you can’t tell you what they want, they lack capacity!</a:t>
            </a:r>
            <a:endParaRPr/>
          </a:p>
          <a:p>
            <a:pPr marL="914400" lvl="2" indent="0" algn="l" rtl="0">
              <a:lnSpc>
                <a:spcPct val="90000"/>
              </a:lnSpc>
              <a:spcBef>
                <a:spcPts val="375"/>
              </a:spcBef>
              <a:spcAft>
                <a:spcPts val="0"/>
              </a:spcAft>
              <a:buClr>
                <a:schemeClr val="dk1"/>
              </a:buClr>
              <a:buSzPts val="1500"/>
              <a:buNone/>
            </a:pPr>
            <a:endParaRPr/>
          </a:p>
          <a:p>
            <a:pPr marL="514350" lvl="1" indent="-57150" algn="l" rtl="0">
              <a:lnSpc>
                <a:spcPct val="90000"/>
              </a:lnSpc>
              <a:spcBef>
                <a:spcPts val="375"/>
              </a:spcBef>
              <a:spcAft>
                <a:spcPts val="0"/>
              </a:spcAft>
              <a:buClr>
                <a:schemeClr val="dk1"/>
              </a:buClr>
              <a:buSzPts val="1800"/>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27"/>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Adults With Incapacity </a:t>
            </a:r>
            <a:br>
              <a:rPr lang="en-GB"/>
            </a:br>
            <a:r>
              <a:rPr lang="en-GB"/>
              <a:t>(Scotland) Act 2000</a:t>
            </a:r>
            <a:endParaRPr/>
          </a:p>
        </p:txBody>
      </p:sp>
      <p:sp>
        <p:nvSpPr>
          <p:cNvPr id="169" name="Google Shape;169;p2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514350" lvl="1" indent="-171450" algn="l" rtl="0">
              <a:lnSpc>
                <a:spcPct val="90000"/>
              </a:lnSpc>
              <a:spcBef>
                <a:spcPts val="0"/>
              </a:spcBef>
              <a:spcAft>
                <a:spcPts val="0"/>
              </a:spcAft>
              <a:buClr>
                <a:schemeClr val="dk1"/>
              </a:buClr>
              <a:buSzPts val="1800"/>
              <a:buChar char="•"/>
            </a:pPr>
            <a:r>
              <a:rPr lang="en-GB"/>
              <a:t>The patient is </a:t>
            </a:r>
            <a:r>
              <a:rPr lang="en-GB" i="1"/>
              <a:t>consistent </a:t>
            </a:r>
            <a:r>
              <a:rPr lang="en-GB"/>
              <a:t>in their decision making</a:t>
            </a:r>
            <a:endParaRPr/>
          </a:p>
          <a:p>
            <a:pPr marL="857250" lvl="2" indent="-171450" algn="l" rtl="0">
              <a:lnSpc>
                <a:spcPct val="90000"/>
              </a:lnSpc>
              <a:spcBef>
                <a:spcPts val="375"/>
              </a:spcBef>
              <a:spcAft>
                <a:spcPts val="0"/>
              </a:spcAft>
              <a:buClr>
                <a:schemeClr val="dk1"/>
              </a:buClr>
              <a:buSzPts val="1500"/>
              <a:buChar char="•"/>
            </a:pPr>
            <a:r>
              <a:rPr lang="en-GB"/>
              <a:t>I.e. patient’s that may not remember making decisions, but are able to retain information long enough to understand, weigh up and communicate a decision to you, need to make the same decision consistently.</a:t>
            </a:r>
            <a:endParaRPr/>
          </a:p>
          <a:p>
            <a:pPr marL="857250" lvl="2" indent="-171450" algn="l" rtl="0">
              <a:lnSpc>
                <a:spcPct val="90000"/>
              </a:lnSpc>
              <a:spcBef>
                <a:spcPts val="375"/>
              </a:spcBef>
              <a:spcAft>
                <a:spcPts val="0"/>
              </a:spcAft>
              <a:buClr>
                <a:schemeClr val="dk1"/>
              </a:buClr>
              <a:buSzPts val="1500"/>
              <a:buChar char="•"/>
            </a:pPr>
            <a:r>
              <a:rPr lang="en-GB"/>
              <a:t>It is also worthwhile obtaining some collateral information about any previously expressed wishes and checking that decisions are consistent with these.</a:t>
            </a:r>
            <a:endParaRPr/>
          </a:p>
          <a:p>
            <a:pPr marL="171450" lvl="0" indent="-171450" algn="l" rtl="0">
              <a:lnSpc>
                <a:spcPct val="90000"/>
              </a:lnSpc>
              <a:spcBef>
                <a:spcPts val="750"/>
              </a:spcBef>
              <a:spcAft>
                <a:spcPts val="0"/>
              </a:spcAft>
              <a:buClr>
                <a:schemeClr val="dk1"/>
              </a:buClr>
              <a:buSzPts val="2100"/>
              <a:buChar char="•"/>
            </a:pPr>
            <a:r>
              <a:rPr lang="en-GB"/>
              <a:t>Patient’s whose capacity fluctuates should be assessed </a:t>
            </a:r>
            <a:r>
              <a:rPr lang="en-GB" i="1"/>
              <a:t>at their best</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8"/>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Adults With Incapacity </a:t>
            </a:r>
            <a:br>
              <a:rPr lang="en-GB"/>
            </a:br>
            <a:r>
              <a:rPr lang="en-GB"/>
              <a:t>(Scotland) Act 2000</a:t>
            </a:r>
            <a:endParaRPr/>
          </a:p>
        </p:txBody>
      </p:sp>
      <p:sp>
        <p:nvSpPr>
          <p:cNvPr id="175" name="Google Shape;175;p2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When making decisions on behalf of a patient, remember the intervention should;</a:t>
            </a:r>
            <a:endParaRPr/>
          </a:p>
          <a:p>
            <a:pPr marL="514350" lvl="1" indent="-171450" algn="l" rtl="0">
              <a:lnSpc>
                <a:spcPct val="90000"/>
              </a:lnSpc>
              <a:spcBef>
                <a:spcPts val="375"/>
              </a:spcBef>
              <a:spcAft>
                <a:spcPts val="0"/>
              </a:spcAft>
              <a:buClr>
                <a:schemeClr val="dk1"/>
              </a:buClr>
              <a:buSzPts val="1800"/>
              <a:buChar char="•"/>
            </a:pPr>
            <a:r>
              <a:rPr lang="en-GB"/>
              <a:t>Be of benefit</a:t>
            </a:r>
            <a:endParaRPr/>
          </a:p>
          <a:p>
            <a:pPr marL="514350" lvl="1" indent="-171450" algn="l" rtl="0">
              <a:lnSpc>
                <a:spcPct val="90000"/>
              </a:lnSpc>
              <a:spcBef>
                <a:spcPts val="375"/>
              </a:spcBef>
              <a:spcAft>
                <a:spcPts val="0"/>
              </a:spcAft>
              <a:buClr>
                <a:schemeClr val="dk1"/>
              </a:buClr>
              <a:buSzPts val="1800"/>
              <a:buChar char="•"/>
            </a:pPr>
            <a:r>
              <a:rPr lang="en-GB"/>
              <a:t>Take account of their wishes as much as possible</a:t>
            </a:r>
            <a:endParaRPr/>
          </a:p>
          <a:p>
            <a:pPr marL="514350" lvl="1" indent="-171450" algn="l" rtl="0">
              <a:lnSpc>
                <a:spcPct val="90000"/>
              </a:lnSpc>
              <a:spcBef>
                <a:spcPts val="375"/>
              </a:spcBef>
              <a:spcAft>
                <a:spcPts val="0"/>
              </a:spcAft>
              <a:buClr>
                <a:schemeClr val="dk1"/>
              </a:buClr>
              <a:buSzPts val="1800"/>
              <a:buChar char="•"/>
            </a:pPr>
            <a:r>
              <a:rPr lang="en-GB"/>
              <a:t>Take account of their carers/families wishes as much as possible</a:t>
            </a:r>
            <a:endParaRPr/>
          </a:p>
          <a:p>
            <a:pPr marL="514350" lvl="1" indent="-171450" algn="l" rtl="0">
              <a:lnSpc>
                <a:spcPct val="90000"/>
              </a:lnSpc>
              <a:spcBef>
                <a:spcPts val="375"/>
              </a:spcBef>
              <a:spcAft>
                <a:spcPts val="0"/>
              </a:spcAft>
              <a:buClr>
                <a:schemeClr val="dk1"/>
              </a:buClr>
              <a:buSzPts val="1800"/>
              <a:buChar char="•"/>
            </a:pPr>
            <a:r>
              <a:rPr lang="en-GB"/>
              <a:t>Be the least restrictive option</a:t>
            </a:r>
            <a:endParaRPr/>
          </a:p>
          <a:p>
            <a:pPr marL="514350" lvl="1" indent="-171450" algn="l" rtl="0">
              <a:lnSpc>
                <a:spcPct val="90000"/>
              </a:lnSpc>
              <a:spcBef>
                <a:spcPts val="375"/>
              </a:spcBef>
              <a:spcAft>
                <a:spcPts val="0"/>
              </a:spcAft>
              <a:buClr>
                <a:schemeClr val="dk1"/>
              </a:buClr>
              <a:buSzPts val="1800"/>
              <a:buChar char="•"/>
            </a:pPr>
            <a:r>
              <a:rPr lang="en-GB"/>
              <a:t>Encourage as much participation by the patient in the decision making process as possible</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29"/>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Adults With Incapacity </a:t>
            </a:r>
            <a:br>
              <a:rPr lang="en-GB"/>
            </a:br>
            <a:r>
              <a:rPr lang="en-GB"/>
              <a:t>(Scotland) Act 2000</a:t>
            </a:r>
            <a:endParaRPr/>
          </a:p>
        </p:txBody>
      </p:sp>
      <p:sp>
        <p:nvSpPr>
          <p:cNvPr id="181" name="Google Shape;181;p2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Welfare guardians/powers of attorney</a:t>
            </a:r>
            <a:endParaRPr/>
          </a:p>
          <a:p>
            <a:pPr marL="514350" lvl="1" indent="-171450" algn="l" rtl="0">
              <a:lnSpc>
                <a:spcPct val="90000"/>
              </a:lnSpc>
              <a:spcBef>
                <a:spcPts val="375"/>
              </a:spcBef>
              <a:spcAft>
                <a:spcPts val="0"/>
              </a:spcAft>
              <a:buClr>
                <a:schemeClr val="dk1"/>
              </a:buClr>
              <a:buSzPts val="1800"/>
              <a:buChar char="•"/>
            </a:pPr>
            <a:r>
              <a:rPr lang="en-GB"/>
              <a:t>Can consent on behalf of patients</a:t>
            </a:r>
            <a:endParaRPr/>
          </a:p>
          <a:p>
            <a:pPr marL="514350" lvl="1" indent="-171450" algn="l" rtl="0">
              <a:lnSpc>
                <a:spcPct val="90000"/>
              </a:lnSpc>
              <a:spcBef>
                <a:spcPts val="375"/>
              </a:spcBef>
              <a:spcAft>
                <a:spcPts val="0"/>
              </a:spcAft>
              <a:buClr>
                <a:schemeClr val="dk1"/>
              </a:buClr>
              <a:buSzPts val="1800"/>
              <a:buChar char="•"/>
            </a:pPr>
            <a:r>
              <a:rPr lang="en-GB"/>
              <a:t>If they disagree, and it is not an emergency, a second medical opinion should be sought</a:t>
            </a:r>
            <a:endParaRPr/>
          </a:p>
          <a:p>
            <a:pPr marL="857250" lvl="2" indent="-171450" algn="l" rtl="0">
              <a:lnSpc>
                <a:spcPct val="90000"/>
              </a:lnSpc>
              <a:spcBef>
                <a:spcPts val="375"/>
              </a:spcBef>
              <a:spcAft>
                <a:spcPts val="0"/>
              </a:spcAft>
              <a:buClr>
                <a:schemeClr val="dk1"/>
              </a:buClr>
              <a:buSzPts val="1500"/>
              <a:buChar char="•"/>
            </a:pPr>
            <a:r>
              <a:rPr lang="en-GB"/>
              <a:t>If still no agreement, court opinion can be sought</a:t>
            </a:r>
            <a:endParaRPr/>
          </a:p>
          <a:p>
            <a:pPr marL="171450" lvl="0" indent="-171450" algn="l" rtl="0">
              <a:lnSpc>
                <a:spcPct val="90000"/>
              </a:lnSpc>
              <a:spcBef>
                <a:spcPts val="750"/>
              </a:spcBef>
              <a:spcAft>
                <a:spcPts val="0"/>
              </a:spcAft>
              <a:buClr>
                <a:schemeClr val="dk1"/>
              </a:buClr>
              <a:buSzPts val="2100"/>
              <a:buChar char="•"/>
            </a:pPr>
            <a:r>
              <a:rPr lang="en-GB"/>
              <a:t>Exemptions</a:t>
            </a:r>
            <a:endParaRPr/>
          </a:p>
          <a:p>
            <a:pPr marL="514350" lvl="1" indent="-171450" algn="l" rtl="0">
              <a:lnSpc>
                <a:spcPct val="90000"/>
              </a:lnSpc>
              <a:spcBef>
                <a:spcPts val="375"/>
              </a:spcBef>
              <a:spcAft>
                <a:spcPts val="0"/>
              </a:spcAft>
              <a:buClr>
                <a:schemeClr val="dk1"/>
              </a:buClr>
              <a:buSzPts val="1800"/>
              <a:buChar char="•"/>
            </a:pPr>
            <a:r>
              <a:rPr lang="en-GB"/>
              <a:t>Don’t intentionally sterilise or use implants to reduce sex drive without court approval.</a:t>
            </a:r>
            <a:endParaRPr/>
          </a:p>
          <a:p>
            <a:pPr marL="514350" lvl="1" indent="-171450" algn="l" rtl="0">
              <a:lnSpc>
                <a:spcPct val="90000"/>
              </a:lnSpc>
              <a:spcBef>
                <a:spcPts val="375"/>
              </a:spcBef>
              <a:spcAft>
                <a:spcPts val="0"/>
              </a:spcAft>
              <a:buClr>
                <a:schemeClr val="dk1"/>
              </a:buClr>
              <a:buSzPts val="1800"/>
              <a:buChar char="•"/>
            </a:pPr>
            <a:r>
              <a:rPr lang="en-GB"/>
              <a:t>MWC second opinion required for non-implantable medication to reduce sex drive, electro-convulsive therapy, termination of pregnancy or anything that will result in sterilisation as a side effect.</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0"/>
          <p:cNvSpPr txBox="1"/>
          <p:nvPr/>
        </p:nvSpPr>
        <p:spPr>
          <a:xfrm>
            <a:off x="2658542" y="2650795"/>
            <a:ext cx="3852428" cy="646331"/>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chemeClr val="dk1"/>
                </a:solidFill>
                <a:latin typeface="Times New Roman"/>
                <a:ea typeface="Times New Roman"/>
                <a:cs typeface="Times New Roman"/>
                <a:sym typeface="Times New Roman"/>
              </a:rPr>
              <a:t>Are they actively objecting to treatment for a mental disorder?</a:t>
            </a:r>
            <a:endParaRPr sz="1800">
              <a:solidFill>
                <a:schemeClr val="dk1"/>
              </a:solidFill>
              <a:latin typeface="Times New Roman"/>
              <a:ea typeface="Times New Roman"/>
              <a:cs typeface="Times New Roman"/>
              <a:sym typeface="Times New Roman"/>
            </a:endParaRPr>
          </a:p>
        </p:txBody>
      </p:sp>
      <p:sp>
        <p:nvSpPr>
          <p:cNvPr id="187" name="Google Shape;187;p30"/>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Consent To Treatment Flow Chart</a:t>
            </a:r>
            <a:endParaRPr/>
          </a:p>
        </p:txBody>
      </p:sp>
      <p:sp>
        <p:nvSpPr>
          <p:cNvPr id="188" name="Google Shape;188;p30"/>
          <p:cNvSpPr txBox="1"/>
          <p:nvPr/>
        </p:nvSpPr>
        <p:spPr>
          <a:xfrm>
            <a:off x="3275856" y="1268760"/>
            <a:ext cx="2520280" cy="646331"/>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chemeClr val="dk1"/>
                </a:solidFill>
                <a:latin typeface="Times New Roman"/>
                <a:ea typeface="Times New Roman"/>
                <a:cs typeface="Times New Roman"/>
                <a:sym typeface="Times New Roman"/>
              </a:rPr>
              <a:t>Does the patient consent to being in hospital?</a:t>
            </a:r>
            <a:endParaRPr sz="1800">
              <a:solidFill>
                <a:schemeClr val="dk1"/>
              </a:solidFill>
              <a:latin typeface="Times New Roman"/>
              <a:ea typeface="Times New Roman"/>
              <a:cs typeface="Times New Roman"/>
              <a:sym typeface="Times New Roman"/>
            </a:endParaRPr>
          </a:p>
        </p:txBody>
      </p:sp>
      <p:cxnSp>
        <p:nvCxnSpPr>
          <p:cNvPr id="189" name="Google Shape;189;p30"/>
          <p:cNvCxnSpPr>
            <a:stCxn id="188" idx="1"/>
            <a:endCxn id="190" idx="0"/>
          </p:cNvCxnSpPr>
          <p:nvPr/>
        </p:nvCxnSpPr>
        <p:spPr>
          <a:xfrm flipH="1">
            <a:off x="2114856" y="1591925"/>
            <a:ext cx="1161000" cy="346800"/>
          </a:xfrm>
          <a:prstGeom prst="straightConnector1">
            <a:avLst/>
          </a:prstGeom>
          <a:noFill/>
          <a:ln w="9525" cap="flat" cmpd="sng">
            <a:solidFill>
              <a:schemeClr val="accent1"/>
            </a:solidFill>
            <a:prstDash val="solid"/>
            <a:miter lim="800000"/>
            <a:headEnd type="none" w="sm" len="sm"/>
            <a:tailEnd type="triangle" w="med" len="med"/>
          </a:ln>
        </p:spPr>
      </p:cxnSp>
      <p:cxnSp>
        <p:nvCxnSpPr>
          <p:cNvPr id="191" name="Google Shape;191;p30"/>
          <p:cNvCxnSpPr>
            <a:stCxn id="188" idx="3"/>
            <a:endCxn id="192" idx="0"/>
          </p:cNvCxnSpPr>
          <p:nvPr/>
        </p:nvCxnSpPr>
        <p:spPr>
          <a:xfrm>
            <a:off x="5796136" y="1591925"/>
            <a:ext cx="576000" cy="369300"/>
          </a:xfrm>
          <a:prstGeom prst="straightConnector1">
            <a:avLst/>
          </a:prstGeom>
          <a:noFill/>
          <a:ln w="9525" cap="flat" cmpd="sng">
            <a:solidFill>
              <a:schemeClr val="accent1"/>
            </a:solidFill>
            <a:prstDash val="solid"/>
            <a:miter lim="800000"/>
            <a:headEnd type="none" w="sm" len="sm"/>
            <a:tailEnd type="triangle" w="med" len="med"/>
          </a:ln>
        </p:spPr>
      </p:cxnSp>
      <p:sp>
        <p:nvSpPr>
          <p:cNvPr id="193" name="Google Shape;193;p30"/>
          <p:cNvSpPr txBox="1"/>
          <p:nvPr/>
        </p:nvSpPr>
        <p:spPr>
          <a:xfrm>
            <a:off x="2529292" y="1556820"/>
            <a:ext cx="720080" cy="27699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a:solidFill>
                  <a:schemeClr val="dk1"/>
                </a:solidFill>
                <a:latin typeface="Times New Roman"/>
                <a:ea typeface="Times New Roman"/>
                <a:cs typeface="Times New Roman"/>
                <a:sym typeface="Times New Roman"/>
              </a:rPr>
              <a:t>Yes</a:t>
            </a:r>
            <a:endParaRPr sz="1200">
              <a:solidFill>
                <a:schemeClr val="dk1"/>
              </a:solidFill>
              <a:latin typeface="Times New Roman"/>
              <a:ea typeface="Times New Roman"/>
              <a:cs typeface="Times New Roman"/>
              <a:sym typeface="Times New Roman"/>
            </a:endParaRPr>
          </a:p>
        </p:txBody>
      </p:sp>
      <p:sp>
        <p:nvSpPr>
          <p:cNvPr id="194" name="Google Shape;194;p30"/>
          <p:cNvSpPr txBox="1"/>
          <p:nvPr/>
        </p:nvSpPr>
        <p:spPr>
          <a:xfrm>
            <a:off x="6012160" y="1567825"/>
            <a:ext cx="792088" cy="27699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a:solidFill>
                  <a:schemeClr val="dk1"/>
                </a:solidFill>
                <a:latin typeface="Times New Roman"/>
                <a:ea typeface="Times New Roman"/>
                <a:cs typeface="Times New Roman"/>
                <a:sym typeface="Times New Roman"/>
              </a:rPr>
              <a:t>No</a:t>
            </a:r>
            <a:endParaRPr sz="1200">
              <a:solidFill>
                <a:schemeClr val="dk1"/>
              </a:solidFill>
              <a:latin typeface="Times New Roman"/>
              <a:ea typeface="Times New Roman"/>
              <a:cs typeface="Times New Roman"/>
              <a:sym typeface="Times New Roman"/>
            </a:endParaRPr>
          </a:p>
        </p:txBody>
      </p:sp>
      <p:sp>
        <p:nvSpPr>
          <p:cNvPr id="190" name="Google Shape;190;p30"/>
          <p:cNvSpPr txBox="1"/>
          <p:nvPr/>
        </p:nvSpPr>
        <p:spPr>
          <a:xfrm>
            <a:off x="539552" y="1938866"/>
            <a:ext cx="3150350" cy="646331"/>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chemeClr val="dk1"/>
                </a:solidFill>
                <a:latin typeface="Times New Roman"/>
                <a:ea typeface="Times New Roman"/>
                <a:cs typeface="Times New Roman"/>
                <a:sym typeface="Times New Roman"/>
              </a:rPr>
              <a:t>Does the patient consent to treatment</a:t>
            </a:r>
            <a:endParaRPr sz="1800">
              <a:solidFill>
                <a:schemeClr val="dk1"/>
              </a:solidFill>
              <a:latin typeface="Times New Roman"/>
              <a:ea typeface="Times New Roman"/>
              <a:cs typeface="Times New Roman"/>
              <a:sym typeface="Times New Roman"/>
            </a:endParaRPr>
          </a:p>
        </p:txBody>
      </p:sp>
      <p:sp>
        <p:nvSpPr>
          <p:cNvPr id="192" name="Google Shape;192;p30"/>
          <p:cNvSpPr txBox="1"/>
          <p:nvPr/>
        </p:nvSpPr>
        <p:spPr>
          <a:xfrm>
            <a:off x="5004048" y="1961258"/>
            <a:ext cx="2736304" cy="646331"/>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chemeClr val="dk1"/>
                </a:solidFill>
                <a:latin typeface="Times New Roman"/>
                <a:ea typeface="Times New Roman"/>
                <a:cs typeface="Times New Roman"/>
                <a:sym typeface="Times New Roman"/>
              </a:rPr>
              <a:t>Assess for detention under mental health act</a:t>
            </a:r>
            <a:endParaRPr/>
          </a:p>
        </p:txBody>
      </p:sp>
      <p:cxnSp>
        <p:nvCxnSpPr>
          <p:cNvPr id="195" name="Google Shape;195;p30"/>
          <p:cNvCxnSpPr>
            <a:stCxn id="190" idx="2"/>
            <a:endCxn id="196" idx="0"/>
          </p:cNvCxnSpPr>
          <p:nvPr/>
        </p:nvCxnSpPr>
        <p:spPr>
          <a:xfrm flipH="1">
            <a:off x="1533027" y="2585197"/>
            <a:ext cx="581700" cy="742200"/>
          </a:xfrm>
          <a:prstGeom prst="straightConnector1">
            <a:avLst/>
          </a:prstGeom>
          <a:noFill/>
          <a:ln w="9525" cap="flat" cmpd="sng">
            <a:solidFill>
              <a:schemeClr val="accent1"/>
            </a:solidFill>
            <a:prstDash val="solid"/>
            <a:miter lim="800000"/>
            <a:headEnd type="none" w="sm" len="sm"/>
            <a:tailEnd type="triangle" w="med" len="med"/>
          </a:ln>
        </p:spPr>
      </p:cxnSp>
      <p:cxnSp>
        <p:nvCxnSpPr>
          <p:cNvPr id="197" name="Google Shape;197;p30"/>
          <p:cNvCxnSpPr>
            <a:stCxn id="190" idx="2"/>
            <a:endCxn id="186" idx="1"/>
          </p:cNvCxnSpPr>
          <p:nvPr/>
        </p:nvCxnSpPr>
        <p:spPr>
          <a:xfrm>
            <a:off x="2114727" y="2585197"/>
            <a:ext cx="543900" cy="388800"/>
          </a:xfrm>
          <a:prstGeom prst="straightConnector1">
            <a:avLst/>
          </a:prstGeom>
          <a:noFill/>
          <a:ln w="9525" cap="flat" cmpd="sng">
            <a:solidFill>
              <a:schemeClr val="accent1"/>
            </a:solidFill>
            <a:prstDash val="solid"/>
            <a:miter lim="800000"/>
            <a:headEnd type="none" w="sm" len="sm"/>
            <a:tailEnd type="triangle" w="med" len="med"/>
          </a:ln>
        </p:spPr>
      </p:cxnSp>
      <p:sp>
        <p:nvSpPr>
          <p:cNvPr id="198" name="Google Shape;198;p30"/>
          <p:cNvSpPr txBox="1"/>
          <p:nvPr/>
        </p:nvSpPr>
        <p:spPr>
          <a:xfrm>
            <a:off x="1601088" y="2666364"/>
            <a:ext cx="720080" cy="27699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a:solidFill>
                  <a:schemeClr val="dk1"/>
                </a:solidFill>
                <a:latin typeface="Times New Roman"/>
                <a:ea typeface="Times New Roman"/>
                <a:cs typeface="Times New Roman"/>
                <a:sym typeface="Times New Roman"/>
              </a:rPr>
              <a:t>Yes</a:t>
            </a:r>
            <a:endParaRPr sz="1200">
              <a:solidFill>
                <a:schemeClr val="dk1"/>
              </a:solidFill>
              <a:latin typeface="Times New Roman"/>
              <a:ea typeface="Times New Roman"/>
              <a:cs typeface="Times New Roman"/>
              <a:sym typeface="Times New Roman"/>
            </a:endParaRPr>
          </a:p>
        </p:txBody>
      </p:sp>
      <p:sp>
        <p:nvSpPr>
          <p:cNvPr id="199" name="Google Shape;199;p30"/>
          <p:cNvSpPr txBox="1"/>
          <p:nvPr/>
        </p:nvSpPr>
        <p:spPr>
          <a:xfrm>
            <a:off x="2095856" y="3097198"/>
            <a:ext cx="792088" cy="27699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a:solidFill>
                  <a:schemeClr val="dk1"/>
                </a:solidFill>
                <a:latin typeface="Times New Roman"/>
                <a:ea typeface="Times New Roman"/>
                <a:cs typeface="Times New Roman"/>
                <a:sym typeface="Times New Roman"/>
              </a:rPr>
              <a:t>No</a:t>
            </a:r>
            <a:endParaRPr sz="1200">
              <a:solidFill>
                <a:schemeClr val="dk1"/>
              </a:solidFill>
              <a:latin typeface="Times New Roman"/>
              <a:ea typeface="Times New Roman"/>
              <a:cs typeface="Times New Roman"/>
              <a:sym typeface="Times New Roman"/>
            </a:endParaRPr>
          </a:p>
        </p:txBody>
      </p:sp>
      <p:cxnSp>
        <p:nvCxnSpPr>
          <p:cNvPr id="200" name="Google Shape;200;p30"/>
          <p:cNvCxnSpPr>
            <a:stCxn id="186" idx="0"/>
            <a:endCxn id="192" idx="1"/>
          </p:cNvCxnSpPr>
          <p:nvPr/>
        </p:nvCxnSpPr>
        <p:spPr>
          <a:xfrm rot="10800000" flipH="1">
            <a:off x="4584756" y="2284495"/>
            <a:ext cx="419400" cy="366300"/>
          </a:xfrm>
          <a:prstGeom prst="straightConnector1">
            <a:avLst/>
          </a:prstGeom>
          <a:noFill/>
          <a:ln w="9525" cap="flat" cmpd="sng">
            <a:solidFill>
              <a:schemeClr val="accent1"/>
            </a:solidFill>
            <a:prstDash val="solid"/>
            <a:miter lim="800000"/>
            <a:headEnd type="none" w="sm" len="sm"/>
            <a:tailEnd type="triangle" w="med" len="med"/>
          </a:ln>
        </p:spPr>
      </p:cxnSp>
      <p:sp>
        <p:nvSpPr>
          <p:cNvPr id="201" name="Google Shape;201;p30"/>
          <p:cNvSpPr txBox="1"/>
          <p:nvPr/>
        </p:nvSpPr>
        <p:spPr>
          <a:xfrm>
            <a:off x="4405494" y="2284332"/>
            <a:ext cx="720080" cy="27699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a:solidFill>
                  <a:schemeClr val="dk1"/>
                </a:solidFill>
                <a:latin typeface="Times New Roman"/>
                <a:ea typeface="Times New Roman"/>
                <a:cs typeface="Times New Roman"/>
                <a:sym typeface="Times New Roman"/>
              </a:rPr>
              <a:t>Yes</a:t>
            </a:r>
            <a:endParaRPr sz="1200">
              <a:solidFill>
                <a:schemeClr val="dk1"/>
              </a:solidFill>
              <a:latin typeface="Times New Roman"/>
              <a:ea typeface="Times New Roman"/>
              <a:cs typeface="Times New Roman"/>
              <a:sym typeface="Times New Roman"/>
            </a:endParaRPr>
          </a:p>
        </p:txBody>
      </p:sp>
      <p:cxnSp>
        <p:nvCxnSpPr>
          <p:cNvPr id="202" name="Google Shape;202;p30"/>
          <p:cNvCxnSpPr>
            <a:stCxn id="186" idx="1"/>
            <a:endCxn id="196" idx="0"/>
          </p:cNvCxnSpPr>
          <p:nvPr/>
        </p:nvCxnSpPr>
        <p:spPr>
          <a:xfrm flipH="1">
            <a:off x="1533242" y="2973960"/>
            <a:ext cx="1125300" cy="353400"/>
          </a:xfrm>
          <a:prstGeom prst="straightConnector1">
            <a:avLst/>
          </a:prstGeom>
          <a:noFill/>
          <a:ln w="9525" cap="flat" cmpd="sng">
            <a:solidFill>
              <a:schemeClr val="accent1"/>
            </a:solidFill>
            <a:prstDash val="solid"/>
            <a:miter lim="800000"/>
            <a:headEnd type="none" w="sm" len="sm"/>
            <a:tailEnd type="triangle" w="med" len="med"/>
          </a:ln>
        </p:spPr>
      </p:cxnSp>
      <p:sp>
        <p:nvSpPr>
          <p:cNvPr id="203" name="Google Shape;203;p30"/>
          <p:cNvSpPr txBox="1"/>
          <p:nvPr/>
        </p:nvSpPr>
        <p:spPr>
          <a:xfrm>
            <a:off x="2321168" y="2590174"/>
            <a:ext cx="792088" cy="27699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a:solidFill>
                  <a:schemeClr val="dk1"/>
                </a:solidFill>
                <a:latin typeface="Times New Roman"/>
                <a:ea typeface="Times New Roman"/>
                <a:cs typeface="Times New Roman"/>
                <a:sym typeface="Times New Roman"/>
              </a:rPr>
              <a:t>No</a:t>
            </a:r>
            <a:endParaRPr sz="1200">
              <a:solidFill>
                <a:schemeClr val="dk1"/>
              </a:solidFill>
              <a:latin typeface="Times New Roman"/>
              <a:ea typeface="Times New Roman"/>
              <a:cs typeface="Times New Roman"/>
              <a:sym typeface="Times New Roman"/>
            </a:endParaRPr>
          </a:p>
        </p:txBody>
      </p:sp>
      <p:sp>
        <p:nvSpPr>
          <p:cNvPr id="196" name="Google Shape;196;p30"/>
          <p:cNvSpPr txBox="1"/>
          <p:nvPr/>
        </p:nvSpPr>
        <p:spPr>
          <a:xfrm>
            <a:off x="11615" y="3327372"/>
            <a:ext cx="3043109" cy="646331"/>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chemeClr val="dk1"/>
                </a:solidFill>
                <a:latin typeface="Times New Roman"/>
                <a:ea typeface="Times New Roman"/>
                <a:cs typeface="Times New Roman"/>
                <a:sym typeface="Times New Roman"/>
              </a:rPr>
              <a:t>Assess for treatment under the adults with incapacity act.</a:t>
            </a:r>
            <a:endParaRPr sz="1800">
              <a:solidFill>
                <a:schemeClr val="dk1"/>
              </a:solidFill>
              <a:latin typeface="Times New Roman"/>
              <a:ea typeface="Times New Roman"/>
              <a:cs typeface="Times New Roman"/>
              <a:sym typeface="Times New Roman"/>
            </a:endParaRPr>
          </a:p>
        </p:txBody>
      </p:sp>
      <p:cxnSp>
        <p:nvCxnSpPr>
          <p:cNvPr id="204" name="Google Shape;204;p30"/>
          <p:cNvCxnSpPr>
            <a:endCxn id="205" idx="0"/>
          </p:cNvCxnSpPr>
          <p:nvPr/>
        </p:nvCxnSpPr>
        <p:spPr>
          <a:xfrm>
            <a:off x="6608056" y="2607443"/>
            <a:ext cx="1180800" cy="1022400"/>
          </a:xfrm>
          <a:prstGeom prst="straightConnector1">
            <a:avLst/>
          </a:prstGeom>
          <a:noFill/>
          <a:ln w="9525" cap="flat" cmpd="sng">
            <a:solidFill>
              <a:schemeClr val="accent1"/>
            </a:solidFill>
            <a:prstDash val="solid"/>
            <a:miter lim="800000"/>
            <a:headEnd type="none" w="sm" len="sm"/>
            <a:tailEnd type="triangle" w="med" len="med"/>
          </a:ln>
        </p:spPr>
      </p:cxnSp>
      <p:sp>
        <p:nvSpPr>
          <p:cNvPr id="206" name="Google Shape;206;p30"/>
          <p:cNvSpPr txBox="1"/>
          <p:nvPr/>
        </p:nvSpPr>
        <p:spPr>
          <a:xfrm>
            <a:off x="7164287" y="2626828"/>
            <a:ext cx="1166586" cy="27699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a:solidFill>
                  <a:schemeClr val="dk1"/>
                </a:solidFill>
                <a:latin typeface="Times New Roman"/>
                <a:ea typeface="Times New Roman"/>
                <a:cs typeface="Times New Roman"/>
                <a:sym typeface="Times New Roman"/>
              </a:rPr>
              <a:t>Meets criteria</a:t>
            </a:r>
            <a:endParaRPr sz="1200">
              <a:solidFill>
                <a:schemeClr val="dk1"/>
              </a:solidFill>
              <a:latin typeface="Times New Roman"/>
              <a:ea typeface="Times New Roman"/>
              <a:cs typeface="Times New Roman"/>
              <a:sym typeface="Times New Roman"/>
            </a:endParaRPr>
          </a:p>
        </p:txBody>
      </p:sp>
      <p:sp>
        <p:nvSpPr>
          <p:cNvPr id="205" name="Google Shape;205;p30"/>
          <p:cNvSpPr txBox="1"/>
          <p:nvPr/>
        </p:nvSpPr>
        <p:spPr>
          <a:xfrm>
            <a:off x="6685233" y="3629843"/>
            <a:ext cx="2207247" cy="646331"/>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chemeClr val="dk1"/>
                </a:solidFill>
                <a:latin typeface="Times New Roman"/>
                <a:ea typeface="Times New Roman"/>
                <a:cs typeface="Times New Roman"/>
                <a:sym typeface="Times New Roman"/>
              </a:rPr>
              <a:t>Detain under mental health act</a:t>
            </a:r>
            <a:endParaRPr sz="1800">
              <a:solidFill>
                <a:schemeClr val="dk1"/>
              </a:solidFill>
              <a:latin typeface="Times New Roman"/>
              <a:ea typeface="Times New Roman"/>
              <a:cs typeface="Times New Roman"/>
              <a:sym typeface="Times New Roman"/>
            </a:endParaRPr>
          </a:p>
        </p:txBody>
      </p:sp>
      <p:cxnSp>
        <p:nvCxnSpPr>
          <p:cNvPr id="207" name="Google Shape;207;p30"/>
          <p:cNvCxnSpPr>
            <a:stCxn id="196" idx="2"/>
            <a:endCxn id="208" idx="1"/>
          </p:cNvCxnSpPr>
          <p:nvPr/>
        </p:nvCxnSpPr>
        <p:spPr>
          <a:xfrm>
            <a:off x="1533170" y="3973703"/>
            <a:ext cx="2852400" cy="2063400"/>
          </a:xfrm>
          <a:prstGeom prst="straightConnector1">
            <a:avLst/>
          </a:prstGeom>
          <a:noFill/>
          <a:ln w="9525" cap="flat" cmpd="sng">
            <a:solidFill>
              <a:schemeClr val="accent1"/>
            </a:solidFill>
            <a:prstDash val="solid"/>
            <a:miter lim="800000"/>
            <a:headEnd type="none" w="sm" len="sm"/>
            <a:tailEnd type="triangle" w="med" len="med"/>
          </a:ln>
        </p:spPr>
      </p:cxnSp>
      <p:sp>
        <p:nvSpPr>
          <p:cNvPr id="209" name="Google Shape;209;p30"/>
          <p:cNvSpPr txBox="1"/>
          <p:nvPr/>
        </p:nvSpPr>
        <p:spPr>
          <a:xfrm>
            <a:off x="2757352" y="4732679"/>
            <a:ext cx="1166586" cy="27699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a:solidFill>
                  <a:schemeClr val="dk1"/>
                </a:solidFill>
                <a:latin typeface="Times New Roman"/>
                <a:ea typeface="Times New Roman"/>
                <a:cs typeface="Times New Roman"/>
                <a:sym typeface="Times New Roman"/>
              </a:rPr>
              <a:t>Has capacity</a:t>
            </a:r>
            <a:endParaRPr sz="1200">
              <a:solidFill>
                <a:schemeClr val="dk1"/>
              </a:solidFill>
              <a:latin typeface="Times New Roman"/>
              <a:ea typeface="Times New Roman"/>
              <a:cs typeface="Times New Roman"/>
              <a:sym typeface="Times New Roman"/>
            </a:endParaRPr>
          </a:p>
        </p:txBody>
      </p:sp>
      <p:sp>
        <p:nvSpPr>
          <p:cNvPr id="208" name="Google Shape;208;p30"/>
          <p:cNvSpPr txBox="1"/>
          <p:nvPr/>
        </p:nvSpPr>
        <p:spPr>
          <a:xfrm>
            <a:off x="4385517" y="5852564"/>
            <a:ext cx="2196244" cy="369332"/>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chemeClr val="dk1"/>
                </a:solidFill>
                <a:latin typeface="Times New Roman"/>
                <a:ea typeface="Times New Roman"/>
                <a:cs typeface="Times New Roman"/>
                <a:sym typeface="Times New Roman"/>
              </a:rPr>
              <a:t>Respect their wishes</a:t>
            </a:r>
            <a:endParaRPr sz="1800">
              <a:solidFill>
                <a:schemeClr val="dk1"/>
              </a:solidFill>
              <a:latin typeface="Times New Roman"/>
              <a:ea typeface="Times New Roman"/>
              <a:cs typeface="Times New Roman"/>
              <a:sym typeface="Times New Roman"/>
            </a:endParaRPr>
          </a:p>
        </p:txBody>
      </p:sp>
      <p:cxnSp>
        <p:nvCxnSpPr>
          <p:cNvPr id="210" name="Google Shape;210;p30"/>
          <p:cNvCxnSpPr>
            <a:stCxn id="196" idx="2"/>
            <a:endCxn id="211" idx="0"/>
          </p:cNvCxnSpPr>
          <p:nvPr/>
        </p:nvCxnSpPr>
        <p:spPr>
          <a:xfrm>
            <a:off x="1533170" y="3973703"/>
            <a:ext cx="600" cy="1133400"/>
          </a:xfrm>
          <a:prstGeom prst="straightConnector1">
            <a:avLst/>
          </a:prstGeom>
          <a:noFill/>
          <a:ln w="9525" cap="flat" cmpd="sng">
            <a:solidFill>
              <a:schemeClr val="accent1"/>
            </a:solidFill>
            <a:prstDash val="solid"/>
            <a:miter lim="800000"/>
            <a:headEnd type="none" w="sm" len="sm"/>
            <a:tailEnd type="triangle" w="med" len="med"/>
          </a:ln>
        </p:spPr>
      </p:cxnSp>
      <p:sp>
        <p:nvSpPr>
          <p:cNvPr id="212" name="Google Shape;212;p30"/>
          <p:cNvSpPr txBox="1"/>
          <p:nvPr/>
        </p:nvSpPr>
        <p:spPr>
          <a:xfrm>
            <a:off x="414248" y="4358178"/>
            <a:ext cx="1166586" cy="27699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a:solidFill>
                  <a:schemeClr val="dk1"/>
                </a:solidFill>
                <a:latin typeface="Times New Roman"/>
                <a:ea typeface="Times New Roman"/>
                <a:cs typeface="Times New Roman"/>
                <a:sym typeface="Times New Roman"/>
              </a:rPr>
              <a:t>Lacks capacity</a:t>
            </a:r>
            <a:endParaRPr sz="1200">
              <a:solidFill>
                <a:schemeClr val="dk1"/>
              </a:solidFill>
              <a:latin typeface="Times New Roman"/>
              <a:ea typeface="Times New Roman"/>
              <a:cs typeface="Times New Roman"/>
              <a:sym typeface="Times New Roman"/>
            </a:endParaRPr>
          </a:p>
        </p:txBody>
      </p:sp>
      <p:sp>
        <p:nvSpPr>
          <p:cNvPr id="211" name="Google Shape;211;p30"/>
          <p:cNvSpPr txBox="1"/>
          <p:nvPr/>
        </p:nvSpPr>
        <p:spPr>
          <a:xfrm>
            <a:off x="179512" y="5107180"/>
            <a:ext cx="2708433" cy="1477328"/>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chemeClr val="dk1"/>
                </a:solidFill>
                <a:latin typeface="Times New Roman"/>
                <a:ea typeface="Times New Roman"/>
                <a:cs typeface="Times New Roman"/>
                <a:sym typeface="Times New Roman"/>
              </a:rPr>
              <a:t>Complete AWIA S47 certificate, provide treatment for promotion or safeguarding of physical or mental health. </a:t>
            </a:r>
            <a:endParaRPr sz="1800">
              <a:solidFill>
                <a:schemeClr val="dk1"/>
              </a:solidFill>
              <a:latin typeface="Times New Roman"/>
              <a:ea typeface="Times New Roman"/>
              <a:cs typeface="Times New Roman"/>
              <a:sym typeface="Times New Roman"/>
            </a:endParaRPr>
          </a:p>
        </p:txBody>
      </p:sp>
      <p:cxnSp>
        <p:nvCxnSpPr>
          <p:cNvPr id="213" name="Google Shape;213;p30"/>
          <p:cNvCxnSpPr>
            <a:stCxn id="205" idx="1"/>
            <a:endCxn id="214" idx="3"/>
          </p:cNvCxnSpPr>
          <p:nvPr/>
        </p:nvCxnSpPr>
        <p:spPr>
          <a:xfrm flipH="1">
            <a:off x="6480333" y="3953008"/>
            <a:ext cx="204900" cy="19200"/>
          </a:xfrm>
          <a:prstGeom prst="straightConnector1">
            <a:avLst/>
          </a:prstGeom>
          <a:noFill/>
          <a:ln w="9525" cap="flat" cmpd="sng">
            <a:solidFill>
              <a:schemeClr val="accent1"/>
            </a:solidFill>
            <a:prstDash val="solid"/>
            <a:miter lim="800000"/>
            <a:headEnd type="none" w="sm" len="sm"/>
            <a:tailEnd type="triangle" w="med" len="med"/>
          </a:ln>
        </p:spPr>
      </p:cxnSp>
      <p:cxnSp>
        <p:nvCxnSpPr>
          <p:cNvPr id="215" name="Google Shape;215;p30"/>
          <p:cNvCxnSpPr>
            <a:stCxn id="192" idx="0"/>
          </p:cNvCxnSpPr>
          <p:nvPr/>
        </p:nvCxnSpPr>
        <p:spPr>
          <a:xfrm rot="10800000" flipH="1">
            <a:off x="6372200" y="1417658"/>
            <a:ext cx="1044000" cy="543600"/>
          </a:xfrm>
          <a:prstGeom prst="straightConnector1">
            <a:avLst/>
          </a:prstGeom>
          <a:noFill/>
          <a:ln w="9525" cap="flat" cmpd="sng">
            <a:solidFill>
              <a:schemeClr val="accent1"/>
            </a:solidFill>
            <a:prstDash val="solid"/>
            <a:miter lim="800000"/>
            <a:headEnd type="none" w="sm" len="sm"/>
            <a:tailEnd type="triangle" w="med" len="med"/>
          </a:ln>
        </p:spPr>
      </p:cxnSp>
      <p:sp>
        <p:nvSpPr>
          <p:cNvPr id="216" name="Google Shape;216;p30"/>
          <p:cNvSpPr txBox="1"/>
          <p:nvPr/>
        </p:nvSpPr>
        <p:spPr>
          <a:xfrm>
            <a:off x="6744539" y="1682539"/>
            <a:ext cx="1574339" cy="27699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a:solidFill>
                  <a:schemeClr val="dk1"/>
                </a:solidFill>
                <a:latin typeface="Times New Roman"/>
                <a:ea typeface="Times New Roman"/>
                <a:cs typeface="Times New Roman"/>
                <a:sym typeface="Times New Roman"/>
              </a:rPr>
              <a:t>Doesn’t meet criteria</a:t>
            </a:r>
            <a:endParaRPr sz="1200">
              <a:solidFill>
                <a:schemeClr val="dk1"/>
              </a:solidFill>
              <a:latin typeface="Times New Roman"/>
              <a:ea typeface="Times New Roman"/>
              <a:cs typeface="Times New Roman"/>
              <a:sym typeface="Times New Roman"/>
            </a:endParaRPr>
          </a:p>
        </p:txBody>
      </p:sp>
      <p:sp>
        <p:nvSpPr>
          <p:cNvPr id="217" name="Google Shape;217;p30"/>
          <p:cNvSpPr txBox="1"/>
          <p:nvPr/>
        </p:nvSpPr>
        <p:spPr>
          <a:xfrm>
            <a:off x="7380312" y="1268760"/>
            <a:ext cx="1512168" cy="369332"/>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chemeClr val="dk1"/>
                </a:solidFill>
                <a:latin typeface="Times New Roman"/>
                <a:ea typeface="Times New Roman"/>
                <a:cs typeface="Times New Roman"/>
                <a:sym typeface="Times New Roman"/>
              </a:rPr>
              <a:t>Discharge!</a:t>
            </a:r>
            <a:endParaRPr sz="1800">
              <a:solidFill>
                <a:schemeClr val="dk1"/>
              </a:solidFill>
              <a:latin typeface="Times New Roman"/>
              <a:ea typeface="Times New Roman"/>
              <a:cs typeface="Times New Roman"/>
              <a:sym typeface="Times New Roman"/>
            </a:endParaRPr>
          </a:p>
        </p:txBody>
      </p:sp>
      <p:sp>
        <p:nvSpPr>
          <p:cNvPr id="214" name="Google Shape;214;p30"/>
          <p:cNvSpPr txBox="1"/>
          <p:nvPr/>
        </p:nvSpPr>
        <p:spPr>
          <a:xfrm>
            <a:off x="3327137" y="3510649"/>
            <a:ext cx="3153075" cy="923330"/>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chemeClr val="dk1"/>
                </a:solidFill>
                <a:latin typeface="Times New Roman"/>
                <a:ea typeface="Times New Roman"/>
                <a:cs typeface="Times New Roman"/>
                <a:sym typeface="Times New Roman"/>
              </a:rPr>
              <a:t>Does the patient also have physical health issues unrelated to mental disorder?</a:t>
            </a:r>
            <a:endParaRPr sz="1800">
              <a:solidFill>
                <a:schemeClr val="dk1"/>
              </a:solidFill>
              <a:latin typeface="Times New Roman"/>
              <a:ea typeface="Times New Roman"/>
              <a:cs typeface="Times New Roman"/>
              <a:sym typeface="Times New Roman"/>
            </a:endParaRPr>
          </a:p>
        </p:txBody>
      </p:sp>
      <p:cxnSp>
        <p:nvCxnSpPr>
          <p:cNvPr id="218" name="Google Shape;218;p30"/>
          <p:cNvCxnSpPr>
            <a:stCxn id="214" idx="1"/>
            <a:endCxn id="196" idx="3"/>
          </p:cNvCxnSpPr>
          <p:nvPr/>
        </p:nvCxnSpPr>
        <p:spPr>
          <a:xfrm rot="10800000">
            <a:off x="3054737" y="3650414"/>
            <a:ext cx="272400" cy="321900"/>
          </a:xfrm>
          <a:prstGeom prst="straightConnector1">
            <a:avLst/>
          </a:prstGeom>
          <a:noFill/>
          <a:ln w="9525" cap="flat" cmpd="sng">
            <a:solidFill>
              <a:schemeClr val="accent1"/>
            </a:solidFill>
            <a:prstDash val="solid"/>
            <a:miter lim="800000"/>
            <a:headEnd type="none" w="sm" len="sm"/>
            <a:tailEnd type="triangle" w="med" len="med"/>
          </a:ln>
        </p:spPr>
      </p:cxnSp>
      <p:sp>
        <p:nvSpPr>
          <p:cNvPr id="219" name="Google Shape;219;p30"/>
          <p:cNvSpPr txBox="1"/>
          <p:nvPr/>
        </p:nvSpPr>
        <p:spPr>
          <a:xfrm>
            <a:off x="2860233" y="3943276"/>
            <a:ext cx="720080" cy="27699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a:solidFill>
                  <a:schemeClr val="dk1"/>
                </a:solidFill>
                <a:latin typeface="Times New Roman"/>
                <a:ea typeface="Times New Roman"/>
                <a:cs typeface="Times New Roman"/>
                <a:sym typeface="Times New Roman"/>
              </a:rPr>
              <a:t>Yes</a:t>
            </a:r>
            <a:endParaRPr sz="1200">
              <a:solidFill>
                <a:schemeClr val="dk1"/>
              </a:solidFill>
              <a:latin typeface="Times New Roman"/>
              <a:ea typeface="Times New Roman"/>
              <a:cs typeface="Times New Roman"/>
              <a:sym typeface="Times New Roman"/>
            </a:endParaRPr>
          </a:p>
        </p:txBody>
      </p:sp>
      <p:cxnSp>
        <p:nvCxnSpPr>
          <p:cNvPr id="220" name="Google Shape;220;p30"/>
          <p:cNvCxnSpPr>
            <a:stCxn id="214" idx="2"/>
            <a:endCxn id="221" idx="1"/>
          </p:cNvCxnSpPr>
          <p:nvPr/>
        </p:nvCxnSpPr>
        <p:spPr>
          <a:xfrm>
            <a:off x="4903675" y="4433979"/>
            <a:ext cx="1607400" cy="840900"/>
          </a:xfrm>
          <a:prstGeom prst="straightConnector1">
            <a:avLst/>
          </a:prstGeom>
          <a:noFill/>
          <a:ln w="9525" cap="flat" cmpd="sng">
            <a:solidFill>
              <a:schemeClr val="accent1"/>
            </a:solidFill>
            <a:prstDash val="solid"/>
            <a:miter lim="800000"/>
            <a:headEnd type="none" w="sm" len="sm"/>
            <a:tailEnd type="triangle" w="med" len="med"/>
          </a:ln>
        </p:spPr>
      </p:cxnSp>
      <p:sp>
        <p:nvSpPr>
          <p:cNvPr id="222" name="Google Shape;222;p30"/>
          <p:cNvSpPr txBox="1"/>
          <p:nvPr/>
        </p:nvSpPr>
        <p:spPr>
          <a:xfrm>
            <a:off x="5688124" y="4664169"/>
            <a:ext cx="792088" cy="27699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200">
                <a:solidFill>
                  <a:schemeClr val="dk1"/>
                </a:solidFill>
                <a:latin typeface="Times New Roman"/>
                <a:ea typeface="Times New Roman"/>
                <a:cs typeface="Times New Roman"/>
                <a:sym typeface="Times New Roman"/>
              </a:rPr>
              <a:t>No</a:t>
            </a:r>
            <a:endParaRPr sz="1200">
              <a:solidFill>
                <a:schemeClr val="dk1"/>
              </a:solidFill>
              <a:latin typeface="Times New Roman"/>
              <a:ea typeface="Times New Roman"/>
              <a:cs typeface="Times New Roman"/>
              <a:sym typeface="Times New Roman"/>
            </a:endParaRPr>
          </a:p>
        </p:txBody>
      </p:sp>
      <p:sp>
        <p:nvSpPr>
          <p:cNvPr id="221" name="Google Shape;221;p30"/>
          <p:cNvSpPr txBox="1"/>
          <p:nvPr/>
        </p:nvSpPr>
        <p:spPr>
          <a:xfrm>
            <a:off x="6510970" y="4813313"/>
            <a:ext cx="2453518" cy="923330"/>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chemeClr val="dk1"/>
                </a:solidFill>
                <a:latin typeface="Times New Roman"/>
                <a:ea typeface="Times New Roman"/>
                <a:cs typeface="Times New Roman"/>
                <a:sym typeface="Times New Roman"/>
              </a:rPr>
              <a:t>Treat only cause and consequences of mental disorder</a:t>
            </a:r>
            <a:endParaRPr sz="1800">
              <a:solidFill>
                <a:schemeClr val="dk1"/>
              </a:solidFill>
              <a:latin typeface="Times New Roman"/>
              <a:ea typeface="Times New Roman"/>
              <a:cs typeface="Times New Roman"/>
              <a:sym typeface="Times New Roman"/>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3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References</a:t>
            </a:r>
            <a:endParaRPr/>
          </a:p>
        </p:txBody>
      </p:sp>
      <p:sp>
        <p:nvSpPr>
          <p:cNvPr id="228" name="Google Shape;228;p3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80000"/>
              </a:lnSpc>
              <a:spcBef>
                <a:spcPts val="0"/>
              </a:spcBef>
              <a:spcAft>
                <a:spcPts val="0"/>
              </a:spcAft>
              <a:buClr>
                <a:schemeClr val="dk1"/>
              </a:buClr>
              <a:buSzPts val="2100"/>
              <a:buChar char="•"/>
            </a:pPr>
            <a:r>
              <a:rPr lang="en-GB"/>
              <a:t>Scottish Government – </a:t>
            </a:r>
            <a:r>
              <a:rPr lang="en-GB" i="1"/>
              <a:t>“Mental Health (Care and Treatment) (Scotland) Act 2003” </a:t>
            </a:r>
            <a:r>
              <a:rPr lang="en-GB" u="sng">
                <a:solidFill>
                  <a:schemeClr val="hlink"/>
                </a:solidFill>
                <a:hlinkClick r:id="rId3"/>
              </a:rPr>
              <a:t>https://www.legislation.gov.uk/asp/2003/13/contents</a:t>
            </a:r>
            <a:endParaRPr/>
          </a:p>
          <a:p>
            <a:pPr marL="171450" lvl="0" indent="-171450" algn="l" rtl="0">
              <a:lnSpc>
                <a:spcPct val="80000"/>
              </a:lnSpc>
              <a:spcBef>
                <a:spcPts val="750"/>
              </a:spcBef>
              <a:spcAft>
                <a:spcPts val="0"/>
              </a:spcAft>
              <a:buClr>
                <a:schemeClr val="dk1"/>
              </a:buClr>
              <a:buSzPts val="2100"/>
              <a:buChar char="•"/>
            </a:pPr>
            <a:r>
              <a:rPr lang="en-GB"/>
              <a:t>Scottish Government – </a:t>
            </a:r>
            <a:r>
              <a:rPr lang="en-GB" i="1"/>
              <a:t>“Mental Health Act – emergency and short term powers: guide” </a:t>
            </a:r>
            <a:r>
              <a:rPr lang="en-GB" u="sng">
                <a:solidFill>
                  <a:schemeClr val="hlink"/>
                </a:solidFill>
                <a:hlinkClick r:id="rId4"/>
              </a:rPr>
              <a:t>https://www.gov.scot/publications/new-mental-health-act-guide-emergency-short-term-powers-information-service-users-carers</a:t>
            </a:r>
            <a:endParaRPr/>
          </a:p>
          <a:p>
            <a:pPr marL="171450" lvl="0" indent="-171450" algn="l" rtl="0">
              <a:lnSpc>
                <a:spcPct val="80000"/>
              </a:lnSpc>
              <a:spcBef>
                <a:spcPts val="750"/>
              </a:spcBef>
              <a:spcAft>
                <a:spcPts val="0"/>
              </a:spcAft>
              <a:buClr>
                <a:schemeClr val="dk1"/>
              </a:buClr>
              <a:buSzPts val="2100"/>
              <a:buChar char="•"/>
            </a:pPr>
            <a:r>
              <a:rPr lang="en-GB"/>
              <a:t>Scottish Government – </a:t>
            </a:r>
            <a:r>
              <a:rPr lang="en-GB" i="1"/>
              <a:t>“Adults with Incapacity (Scotland) Act 2000” </a:t>
            </a:r>
            <a:r>
              <a:rPr lang="en-GB" u="sng">
                <a:solidFill>
                  <a:schemeClr val="hlink"/>
                </a:solidFill>
                <a:hlinkClick r:id="rId5"/>
              </a:rPr>
              <a:t>https://www.legislation.gov.uk/asp/2000/4/part/5</a:t>
            </a:r>
            <a:endParaRPr/>
          </a:p>
          <a:p>
            <a:pPr marL="171450" lvl="0" indent="-171450" algn="l" rtl="0">
              <a:lnSpc>
                <a:spcPct val="80000"/>
              </a:lnSpc>
              <a:spcBef>
                <a:spcPts val="750"/>
              </a:spcBef>
              <a:spcAft>
                <a:spcPts val="0"/>
              </a:spcAft>
              <a:buClr>
                <a:schemeClr val="dk1"/>
              </a:buClr>
              <a:buSzPts val="2100"/>
              <a:buChar char="•"/>
            </a:pPr>
            <a:r>
              <a:rPr lang="en-GB"/>
              <a:t>Mental Welfare Commision – </a:t>
            </a:r>
            <a:r>
              <a:rPr lang="en-GB" i="1"/>
              <a:t>“Right to Treat” </a:t>
            </a:r>
            <a:r>
              <a:rPr lang="en-GB" u="sng">
                <a:solidFill>
                  <a:schemeClr val="hlink"/>
                </a:solidFill>
                <a:hlinkClick r:id="rId6"/>
              </a:rPr>
              <a:t>https://www.mwcscot.org.uk/sites/default/files/2019-06/Right%20to%20Treat.pdf</a:t>
            </a:r>
            <a:endParaRPr/>
          </a:p>
          <a:p>
            <a:pPr marL="171450" lvl="0" indent="-171450" algn="l" rtl="0">
              <a:lnSpc>
                <a:spcPct val="80000"/>
              </a:lnSpc>
              <a:spcBef>
                <a:spcPts val="750"/>
              </a:spcBef>
              <a:spcAft>
                <a:spcPts val="0"/>
              </a:spcAft>
              <a:buClr>
                <a:schemeClr val="dk1"/>
              </a:buClr>
              <a:buSzPts val="2100"/>
              <a:buChar char="•"/>
            </a:pPr>
            <a:r>
              <a:rPr lang="en-GB"/>
              <a:t>BMA – </a:t>
            </a:r>
            <a:r>
              <a:rPr lang="en-GB" i="1"/>
              <a:t>“Medical treatment for adults with incapacity” </a:t>
            </a:r>
            <a:r>
              <a:rPr lang="en-GB" u="sng">
                <a:solidFill>
                  <a:schemeClr val="hlink"/>
                </a:solidFill>
                <a:hlinkClick r:id="rId7"/>
              </a:rPr>
              <a:t>https://www.bma.org.uk/media/1190/bma-guidance-about-medical-treatment-for-adults-with-incapacity-in-scotland.pdf</a:t>
            </a:r>
            <a:endParaRPr i="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b="1"/>
              <a:t>Disclaimer*</a:t>
            </a:r>
            <a:endParaRPr/>
          </a:p>
        </p:txBody>
      </p:sp>
      <p:sp>
        <p:nvSpPr>
          <p:cNvPr id="91" name="Google Shape;91;p1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Please note that QUACK is a regional teaching programme operating across GG&amp;C, Lanarkshire and Ayrshire &amp; Arran </a:t>
            </a: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This presentation outlines general management, though local variances e.g. antibiotic prescription may vary slightly depending on your local trust</a:t>
            </a: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Remember to check your local guidelines</a:t>
            </a:r>
            <a:endParaRPr/>
          </a:p>
          <a:p>
            <a:pPr marL="171450" lvl="0" indent="-38100" algn="l" rtl="0">
              <a:lnSpc>
                <a:spcPct val="90000"/>
              </a:lnSpc>
              <a:spcBef>
                <a:spcPts val="750"/>
              </a:spcBef>
              <a:spcAft>
                <a:spcPts val="0"/>
              </a:spcAft>
              <a:buClr>
                <a:schemeClr val="dk1"/>
              </a:buClr>
              <a:buSzPts val="2100"/>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2"/>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Get in touch!</a:t>
            </a:r>
            <a:endParaRPr/>
          </a:p>
        </p:txBody>
      </p:sp>
      <p:sp>
        <p:nvSpPr>
          <p:cNvPr id="234" name="Google Shape;234;p3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100"/>
              <a:buNone/>
            </a:pPr>
            <a:r>
              <a:rPr lang="en-GB" dirty="0"/>
              <a:t>Website</a:t>
            </a:r>
            <a:endParaRPr dirty="0"/>
          </a:p>
          <a:p>
            <a:pPr marL="0" lvl="0" indent="0" algn="ctr" rtl="0">
              <a:lnSpc>
                <a:spcPct val="90000"/>
              </a:lnSpc>
              <a:spcBef>
                <a:spcPts val="750"/>
              </a:spcBef>
              <a:spcAft>
                <a:spcPts val="0"/>
              </a:spcAft>
              <a:buClr>
                <a:schemeClr val="dk1"/>
              </a:buClr>
              <a:buSzPts val="2100"/>
              <a:buNone/>
            </a:pPr>
            <a:r>
              <a:rPr lang="en-GB" u="sng" dirty="0">
                <a:solidFill>
                  <a:schemeClr val="hlink"/>
                </a:solidFill>
                <a:hlinkClick r:id="rId3"/>
              </a:rPr>
              <a:t>www.quackmeded.co.uk</a:t>
            </a:r>
            <a:endParaRPr dirty="0"/>
          </a:p>
          <a:p>
            <a:pPr marL="0" lvl="0" indent="0" algn="ctr" rtl="0">
              <a:lnSpc>
                <a:spcPct val="90000"/>
              </a:lnSpc>
              <a:spcBef>
                <a:spcPts val="750"/>
              </a:spcBef>
              <a:spcAft>
                <a:spcPts val="0"/>
              </a:spcAft>
              <a:buClr>
                <a:schemeClr val="dk1"/>
              </a:buClr>
              <a:buSzPts val="2100"/>
              <a:buNone/>
            </a:pPr>
            <a:endParaRPr dirty="0"/>
          </a:p>
          <a:p>
            <a:pPr marL="0" lvl="0" indent="0" algn="ctr" rtl="0">
              <a:lnSpc>
                <a:spcPct val="90000"/>
              </a:lnSpc>
              <a:spcBef>
                <a:spcPts val="750"/>
              </a:spcBef>
              <a:spcAft>
                <a:spcPts val="0"/>
              </a:spcAft>
              <a:buClr>
                <a:schemeClr val="dk1"/>
              </a:buClr>
              <a:buSzPts val="2100"/>
              <a:buNone/>
            </a:pPr>
            <a:r>
              <a:rPr lang="en-GB" dirty="0"/>
              <a:t>Email</a:t>
            </a:r>
            <a:endParaRPr dirty="0"/>
          </a:p>
          <a:p>
            <a:pPr marL="0" lvl="0" indent="0" algn="ctr" rtl="0">
              <a:lnSpc>
                <a:spcPct val="90000"/>
              </a:lnSpc>
              <a:spcBef>
                <a:spcPts val="750"/>
              </a:spcBef>
              <a:spcAft>
                <a:spcPts val="0"/>
              </a:spcAft>
              <a:buClr>
                <a:schemeClr val="dk1"/>
              </a:buClr>
              <a:buSzPts val="2100"/>
              <a:buNone/>
            </a:pPr>
            <a:r>
              <a:rPr lang="en-US" u="sng" dirty="0" err="1">
                <a:solidFill>
                  <a:schemeClr val="hlink"/>
                </a:solidFill>
              </a:rPr>
              <a:t>ggc.quackmeded@nhs.scot</a:t>
            </a:r>
            <a:endParaRPr dirty="0"/>
          </a:p>
          <a:p>
            <a:pPr marL="0" lvl="0" indent="0" algn="ctr" rtl="0">
              <a:lnSpc>
                <a:spcPct val="90000"/>
              </a:lnSpc>
              <a:spcBef>
                <a:spcPts val="750"/>
              </a:spcBef>
              <a:spcAft>
                <a:spcPts val="0"/>
              </a:spcAft>
              <a:buClr>
                <a:schemeClr val="dk1"/>
              </a:buClr>
              <a:buSzPts val="2100"/>
              <a:buNone/>
            </a:pPr>
            <a:endParaRPr dirty="0"/>
          </a:p>
          <a:p>
            <a:pPr marL="0" lvl="0" indent="0" algn="ctr" rtl="0">
              <a:lnSpc>
                <a:spcPct val="90000"/>
              </a:lnSpc>
              <a:spcBef>
                <a:spcPts val="750"/>
              </a:spcBef>
              <a:spcAft>
                <a:spcPts val="0"/>
              </a:spcAft>
              <a:buClr>
                <a:schemeClr val="dk1"/>
              </a:buClr>
              <a:buSzPts val="2100"/>
              <a:buNone/>
            </a:pPr>
            <a:r>
              <a:rPr lang="en-GB" dirty="0"/>
              <a:t>Social Media</a:t>
            </a:r>
            <a:endParaRPr dirty="0"/>
          </a:p>
          <a:p>
            <a:pPr marL="0" lvl="0" indent="0" algn="ctr" rtl="0">
              <a:lnSpc>
                <a:spcPct val="90000"/>
              </a:lnSpc>
              <a:spcBef>
                <a:spcPts val="750"/>
              </a:spcBef>
              <a:spcAft>
                <a:spcPts val="0"/>
              </a:spcAft>
              <a:buClr>
                <a:schemeClr val="dk1"/>
              </a:buClr>
              <a:buSzPts val="2100"/>
              <a:buNone/>
            </a:pPr>
            <a:r>
              <a:rPr lang="en-GB" dirty="0"/>
              <a:t>Twitter: @QUACK_ Med</a:t>
            </a:r>
            <a:endParaRPr dirty="0"/>
          </a:p>
          <a:p>
            <a:pPr marL="0" lvl="0" indent="0" algn="ctr" rtl="0">
              <a:lnSpc>
                <a:spcPct val="90000"/>
              </a:lnSpc>
              <a:spcBef>
                <a:spcPts val="750"/>
              </a:spcBef>
              <a:spcAft>
                <a:spcPts val="0"/>
              </a:spcAft>
              <a:buClr>
                <a:schemeClr val="dk1"/>
              </a:buClr>
              <a:buSzPts val="2100"/>
              <a:buNone/>
            </a:pPr>
            <a:r>
              <a:rPr lang="en-GB" dirty="0"/>
              <a:t>Facebook: QUACK education</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5"/>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The Mental Health (Care and Treatment) (Scotland) Act 2003</a:t>
            </a:r>
            <a:endParaRPr/>
          </a:p>
        </p:txBody>
      </p:sp>
      <p:sp>
        <p:nvSpPr>
          <p:cNvPr id="97" name="Google Shape;97;p15"/>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Legislation that allows us to detain “Mentally Disordered” patients in hospital against their will.</a:t>
            </a:r>
            <a:endParaRPr/>
          </a:p>
          <a:p>
            <a:pPr marL="171450" lvl="0" indent="-171450" algn="l" rtl="0">
              <a:lnSpc>
                <a:spcPct val="90000"/>
              </a:lnSpc>
              <a:spcBef>
                <a:spcPts val="750"/>
              </a:spcBef>
              <a:spcAft>
                <a:spcPts val="0"/>
              </a:spcAft>
              <a:buClr>
                <a:schemeClr val="dk1"/>
              </a:buClr>
              <a:buSzPts val="2100"/>
              <a:buChar char="•"/>
            </a:pPr>
            <a:r>
              <a:rPr lang="en-GB"/>
              <a:t>Various different “tiers” depending on what stage of detention they are at.</a:t>
            </a:r>
            <a:endParaRPr/>
          </a:p>
          <a:p>
            <a:pPr marL="514350" lvl="1" indent="-171450" algn="l" rtl="0">
              <a:lnSpc>
                <a:spcPct val="90000"/>
              </a:lnSpc>
              <a:spcBef>
                <a:spcPts val="375"/>
              </a:spcBef>
              <a:spcAft>
                <a:spcPts val="0"/>
              </a:spcAft>
              <a:buClr>
                <a:schemeClr val="dk1"/>
              </a:buClr>
              <a:buSzPts val="1800"/>
              <a:buChar char="•"/>
            </a:pPr>
            <a:r>
              <a:rPr lang="en-GB"/>
              <a:t>I.e. Who has seen them, how long they’ve been here</a:t>
            </a:r>
            <a:endParaRPr/>
          </a:p>
          <a:p>
            <a:pPr marL="514350" lvl="1" indent="-171450" algn="l" rtl="0">
              <a:lnSpc>
                <a:spcPct val="90000"/>
              </a:lnSpc>
              <a:spcBef>
                <a:spcPts val="375"/>
              </a:spcBef>
              <a:spcAft>
                <a:spcPts val="0"/>
              </a:spcAft>
              <a:buClr>
                <a:schemeClr val="dk1"/>
              </a:buClr>
              <a:buSzPts val="1800"/>
              <a:buChar char="•"/>
            </a:pPr>
            <a:r>
              <a:rPr lang="en-GB"/>
              <a:t>What detention they are under affects what legally can be done.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The Mental Health (Care and Treatment) (Scotland) Act 2003</a:t>
            </a:r>
            <a:endParaRPr/>
          </a:p>
        </p:txBody>
      </p:sp>
      <p:sp>
        <p:nvSpPr>
          <p:cNvPr id="103" name="Google Shape;103;p16"/>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In general, five criteria patient has to meet to be detainable under the mental health act;</a:t>
            </a:r>
            <a:endParaRPr/>
          </a:p>
          <a:p>
            <a:pPr marL="971550" lvl="1" indent="-514350" algn="l" rtl="0">
              <a:lnSpc>
                <a:spcPct val="90000"/>
              </a:lnSpc>
              <a:spcBef>
                <a:spcPts val="375"/>
              </a:spcBef>
              <a:spcAft>
                <a:spcPts val="0"/>
              </a:spcAft>
              <a:buClr>
                <a:schemeClr val="dk1"/>
              </a:buClr>
              <a:buSzPts val="1800"/>
              <a:buFont typeface="Calibri"/>
              <a:buAutoNum type="arabicPeriod"/>
            </a:pPr>
            <a:r>
              <a:rPr lang="en-GB"/>
              <a:t>Evidence of Mental Disorder</a:t>
            </a:r>
            <a:endParaRPr/>
          </a:p>
          <a:p>
            <a:pPr marL="1371600" lvl="2" indent="-514350" algn="l" rtl="0">
              <a:lnSpc>
                <a:spcPct val="90000"/>
              </a:lnSpc>
              <a:spcBef>
                <a:spcPts val="375"/>
              </a:spcBef>
              <a:spcAft>
                <a:spcPts val="0"/>
              </a:spcAft>
              <a:buClr>
                <a:schemeClr val="dk1"/>
              </a:buClr>
              <a:buSzPts val="1500"/>
              <a:buChar char="•"/>
            </a:pPr>
            <a:r>
              <a:rPr lang="en-GB"/>
              <a:t>Any mental illness, personality disorder or learning disability, but not if ONLY sexual orientation, sexual deviancy, transsexualism, transvestism, dependence/use of alcohol or drugs, distressing behaviour or “acting as no prudent person would act”.</a:t>
            </a:r>
            <a:endParaRPr/>
          </a:p>
          <a:p>
            <a:pPr marL="1371600" lvl="2" indent="-514350" algn="l" rtl="0">
              <a:lnSpc>
                <a:spcPct val="90000"/>
              </a:lnSpc>
              <a:spcBef>
                <a:spcPts val="375"/>
              </a:spcBef>
              <a:spcAft>
                <a:spcPts val="0"/>
              </a:spcAft>
              <a:buClr>
                <a:schemeClr val="dk1"/>
              </a:buClr>
              <a:buSzPts val="1500"/>
              <a:buChar char="•"/>
            </a:pPr>
            <a:r>
              <a:rPr lang="en-GB"/>
              <a:t>DOES include “organic” mental disorders (e.g. delirium)</a:t>
            </a:r>
            <a:endParaRPr/>
          </a:p>
          <a:p>
            <a:pPr marL="971550" lvl="1" indent="-514350" algn="l" rtl="0">
              <a:lnSpc>
                <a:spcPct val="90000"/>
              </a:lnSpc>
              <a:spcBef>
                <a:spcPts val="375"/>
              </a:spcBef>
              <a:spcAft>
                <a:spcPts val="0"/>
              </a:spcAft>
              <a:buClr>
                <a:schemeClr val="dk1"/>
              </a:buClr>
              <a:buSzPts val="1800"/>
              <a:buFont typeface="Calibri"/>
              <a:buAutoNum type="arabicPeriod"/>
            </a:pPr>
            <a:r>
              <a:rPr lang="en-GB"/>
              <a:t>There is </a:t>
            </a:r>
            <a:r>
              <a:rPr lang="en-GB" i="1"/>
              <a:t>significant </a:t>
            </a:r>
            <a:r>
              <a:rPr lang="en-GB"/>
              <a:t>risk to the patient’s own health, safety or welfare OR the safety of others </a:t>
            </a:r>
            <a:r>
              <a:rPr lang="en-GB" i="1"/>
              <a:t>as a result of the mental disorder.</a:t>
            </a:r>
            <a:r>
              <a:rPr lang="en-GB"/>
              <a:t> </a:t>
            </a:r>
            <a:endParaRPr/>
          </a:p>
          <a:p>
            <a:pPr marL="857250" lvl="2" indent="0" algn="l" rtl="0">
              <a:lnSpc>
                <a:spcPct val="90000"/>
              </a:lnSpc>
              <a:spcBef>
                <a:spcPts val="375"/>
              </a:spcBef>
              <a:spcAft>
                <a:spcPts val="0"/>
              </a:spcAft>
              <a:buClr>
                <a:schemeClr val="dk1"/>
              </a:buClr>
              <a:buSzPts val="1500"/>
              <a:buNone/>
            </a:pPr>
            <a:endParaRPr/>
          </a:p>
          <a:p>
            <a:pPr marL="1371600" lvl="2" indent="-419100" algn="l" rtl="0">
              <a:lnSpc>
                <a:spcPct val="90000"/>
              </a:lnSpc>
              <a:spcBef>
                <a:spcPts val="375"/>
              </a:spcBef>
              <a:spcAft>
                <a:spcPts val="0"/>
              </a:spcAft>
              <a:buClr>
                <a:schemeClr val="dk1"/>
              </a:buClr>
              <a:buSzPts val="1500"/>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7"/>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The Mental Health (Care and Treatment) (Scotland) Act 2003</a:t>
            </a:r>
            <a:endParaRPr/>
          </a:p>
        </p:txBody>
      </p:sp>
      <p:sp>
        <p:nvSpPr>
          <p:cNvPr id="109" name="Google Shape;109;p1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971550" lvl="1" indent="-514350" algn="l" rtl="0">
              <a:lnSpc>
                <a:spcPct val="90000"/>
              </a:lnSpc>
              <a:spcBef>
                <a:spcPts val="0"/>
              </a:spcBef>
              <a:spcAft>
                <a:spcPts val="0"/>
              </a:spcAft>
              <a:buClr>
                <a:schemeClr val="dk1"/>
              </a:buClr>
              <a:buSzPts val="1800"/>
              <a:buFont typeface="Calibri"/>
              <a:buAutoNum type="arabicPeriod" startAt="3"/>
            </a:pPr>
            <a:r>
              <a:rPr lang="en-GB"/>
              <a:t>Treatment is available for the mental disorder </a:t>
            </a:r>
            <a:r>
              <a:rPr lang="en-GB" i="1"/>
              <a:t>or the consequences of the mental disorder</a:t>
            </a:r>
            <a:endParaRPr/>
          </a:p>
          <a:p>
            <a:pPr marL="1371600" lvl="2" indent="-514350" algn="l" rtl="0">
              <a:lnSpc>
                <a:spcPct val="90000"/>
              </a:lnSpc>
              <a:spcBef>
                <a:spcPts val="375"/>
              </a:spcBef>
              <a:spcAft>
                <a:spcPts val="0"/>
              </a:spcAft>
              <a:buClr>
                <a:schemeClr val="dk1"/>
              </a:buClr>
              <a:buSzPts val="1500"/>
              <a:buChar char="•"/>
            </a:pPr>
            <a:r>
              <a:rPr lang="en-GB"/>
              <a:t>Note that this criteria </a:t>
            </a:r>
            <a:r>
              <a:rPr lang="en-GB" i="1"/>
              <a:t>does not</a:t>
            </a:r>
            <a:r>
              <a:rPr lang="en-GB"/>
              <a:t> apply to Emergency Detention Certificates.</a:t>
            </a:r>
            <a:endParaRPr/>
          </a:p>
          <a:p>
            <a:pPr marL="971550" lvl="1" indent="-514350" algn="l" rtl="0">
              <a:lnSpc>
                <a:spcPct val="90000"/>
              </a:lnSpc>
              <a:spcBef>
                <a:spcPts val="375"/>
              </a:spcBef>
              <a:spcAft>
                <a:spcPts val="0"/>
              </a:spcAft>
              <a:buClr>
                <a:schemeClr val="dk1"/>
              </a:buClr>
              <a:buSzPts val="1800"/>
              <a:buFont typeface="Calibri"/>
              <a:buAutoNum type="arabicPeriod" startAt="3"/>
            </a:pPr>
            <a:r>
              <a:rPr lang="en-GB"/>
              <a:t>The patient has significantly impaired decision making ability (SIDMA) </a:t>
            </a:r>
            <a:r>
              <a:rPr lang="en-GB" i="1"/>
              <a:t>as a result of their mental disorder.</a:t>
            </a:r>
            <a:endParaRPr/>
          </a:p>
          <a:p>
            <a:pPr marL="1371600" lvl="2" indent="-514350" algn="l" rtl="0">
              <a:lnSpc>
                <a:spcPct val="90000"/>
              </a:lnSpc>
              <a:spcBef>
                <a:spcPts val="375"/>
              </a:spcBef>
              <a:spcAft>
                <a:spcPts val="0"/>
              </a:spcAft>
              <a:buClr>
                <a:schemeClr val="dk1"/>
              </a:buClr>
              <a:buSzPts val="1500"/>
              <a:buChar char="•"/>
            </a:pPr>
            <a:r>
              <a:rPr lang="en-GB"/>
              <a:t>Remember, simply “acting as no prudent person would” does </a:t>
            </a:r>
            <a:r>
              <a:rPr lang="en-GB" b="1"/>
              <a:t>not </a:t>
            </a:r>
            <a:r>
              <a:rPr lang="en-GB"/>
              <a:t>count!</a:t>
            </a:r>
            <a:endParaRPr/>
          </a:p>
          <a:p>
            <a:pPr marL="971550" lvl="1" indent="-514350" algn="l" rtl="0">
              <a:lnSpc>
                <a:spcPct val="90000"/>
              </a:lnSpc>
              <a:spcBef>
                <a:spcPts val="375"/>
              </a:spcBef>
              <a:spcAft>
                <a:spcPts val="0"/>
              </a:spcAft>
              <a:buClr>
                <a:schemeClr val="dk1"/>
              </a:buClr>
              <a:buSzPts val="1800"/>
              <a:buFont typeface="Calibri"/>
              <a:buAutoNum type="arabicPeriod" startAt="3"/>
            </a:pPr>
            <a:r>
              <a:rPr lang="en-GB"/>
              <a:t>Detention is necessary</a:t>
            </a:r>
            <a:endParaRPr/>
          </a:p>
          <a:p>
            <a:pPr marL="1371600" lvl="2" indent="-514350" algn="l" rtl="0">
              <a:lnSpc>
                <a:spcPct val="90000"/>
              </a:lnSpc>
              <a:spcBef>
                <a:spcPts val="375"/>
              </a:spcBef>
              <a:spcAft>
                <a:spcPts val="0"/>
              </a:spcAft>
              <a:buClr>
                <a:schemeClr val="dk1"/>
              </a:buClr>
              <a:buSzPts val="1500"/>
              <a:buChar char="•"/>
            </a:pPr>
            <a:r>
              <a:rPr lang="en-GB"/>
              <a:t>In a nutshell, the patient won’t stay in hospital or consent to treatment voluntarily </a:t>
            </a:r>
            <a:r>
              <a:rPr lang="en-GB" i="1"/>
              <a:t>regardless of capacity</a:t>
            </a:r>
            <a:r>
              <a:rPr lang="en-GB"/>
              <a:t>.</a:t>
            </a:r>
            <a:endParaRPr/>
          </a:p>
          <a:p>
            <a:pPr marL="857250" lvl="2" indent="0" algn="l" rtl="0">
              <a:lnSpc>
                <a:spcPct val="90000"/>
              </a:lnSpc>
              <a:spcBef>
                <a:spcPts val="375"/>
              </a:spcBef>
              <a:spcAft>
                <a:spcPts val="0"/>
              </a:spcAft>
              <a:buClr>
                <a:schemeClr val="dk1"/>
              </a:buClr>
              <a:buSzPts val="1500"/>
              <a:buNone/>
            </a:pPr>
            <a:endParaRPr/>
          </a:p>
          <a:p>
            <a:pPr marL="1371600" lvl="2" indent="-419100" algn="l" rtl="0">
              <a:lnSpc>
                <a:spcPct val="90000"/>
              </a:lnSpc>
              <a:spcBef>
                <a:spcPts val="375"/>
              </a:spcBef>
              <a:spcAft>
                <a:spcPts val="0"/>
              </a:spcAft>
              <a:buClr>
                <a:schemeClr val="dk1"/>
              </a:buClr>
              <a:buSzPts val="1500"/>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8"/>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Mental Health Act in General Hospitals</a:t>
            </a:r>
            <a:endParaRPr/>
          </a:p>
        </p:txBody>
      </p:sp>
      <p:sp>
        <p:nvSpPr>
          <p:cNvPr id="115" name="Google Shape;115;p1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Remember, </a:t>
            </a:r>
            <a:r>
              <a:rPr lang="en-GB" i="1"/>
              <a:t>any</a:t>
            </a:r>
            <a:r>
              <a:rPr lang="en-GB"/>
              <a:t> fully registered (i.e. above FY1) doctor can detain under an Emergency Detention Certificate (EDC).</a:t>
            </a:r>
            <a:endParaRPr/>
          </a:p>
          <a:p>
            <a:pPr marL="514350" lvl="1" indent="-171450" algn="l" rtl="0">
              <a:lnSpc>
                <a:spcPct val="90000"/>
              </a:lnSpc>
              <a:spcBef>
                <a:spcPts val="375"/>
              </a:spcBef>
              <a:spcAft>
                <a:spcPts val="0"/>
              </a:spcAft>
              <a:buClr>
                <a:schemeClr val="dk1"/>
              </a:buClr>
              <a:buSzPts val="1800"/>
              <a:buChar char="•"/>
            </a:pPr>
            <a:r>
              <a:rPr lang="en-GB"/>
              <a:t>Best practice is to ask for MHO to attend for review prior to completing this. Ask for duty MHO through switch board.</a:t>
            </a:r>
            <a:endParaRPr/>
          </a:p>
          <a:p>
            <a:pPr marL="857250" lvl="2" indent="-171450" algn="l" rtl="0">
              <a:lnSpc>
                <a:spcPct val="90000"/>
              </a:lnSpc>
              <a:spcBef>
                <a:spcPts val="375"/>
              </a:spcBef>
              <a:spcAft>
                <a:spcPts val="0"/>
              </a:spcAft>
              <a:buClr>
                <a:schemeClr val="dk1"/>
              </a:buClr>
              <a:buSzPts val="1500"/>
              <a:buChar char="•"/>
            </a:pPr>
            <a:r>
              <a:rPr lang="en-GB"/>
              <a:t>In an emergency a physician can complete an EDC without the MHO, but this audited by the Mental Welfare Commision (MWC).</a:t>
            </a:r>
            <a:endParaRPr/>
          </a:p>
          <a:p>
            <a:pPr marL="514350" lvl="1" indent="-171450" algn="l" rtl="0">
              <a:lnSpc>
                <a:spcPct val="90000"/>
              </a:lnSpc>
              <a:spcBef>
                <a:spcPts val="375"/>
              </a:spcBef>
              <a:spcAft>
                <a:spcPts val="0"/>
              </a:spcAft>
              <a:buClr>
                <a:schemeClr val="dk1"/>
              </a:buClr>
              <a:buSzPts val="1800"/>
              <a:buChar char="•"/>
            </a:pPr>
            <a:r>
              <a:rPr lang="en-GB"/>
              <a:t>Let the on-call psychiatry registrar know, as the EDC will need reviewed by an Authorised Medical Practioner (AMP) within 72hrs.</a:t>
            </a:r>
            <a:endParaRPr/>
          </a:p>
          <a:p>
            <a:pPr marL="514350" lvl="1" indent="-171450" algn="l" rtl="0">
              <a:lnSpc>
                <a:spcPct val="90000"/>
              </a:lnSpc>
              <a:spcBef>
                <a:spcPts val="375"/>
              </a:spcBef>
              <a:spcAft>
                <a:spcPts val="0"/>
              </a:spcAft>
              <a:buClr>
                <a:schemeClr val="dk1"/>
              </a:buClr>
              <a:buSzPts val="1800"/>
              <a:buChar char="•"/>
            </a:pPr>
            <a:r>
              <a:rPr lang="en-GB"/>
              <a:t>You can find the forms by googling “mental health act forms Scotland”</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9"/>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Mental Health Act in General Hospitals</a:t>
            </a:r>
            <a:endParaRPr/>
          </a:p>
        </p:txBody>
      </p:sp>
      <p:sp>
        <p:nvSpPr>
          <p:cNvPr id="121" name="Google Shape;121;p1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EDCs do </a:t>
            </a:r>
            <a:r>
              <a:rPr lang="en-GB" i="1"/>
              <a:t>not </a:t>
            </a:r>
            <a:r>
              <a:rPr lang="en-GB"/>
              <a:t>give authorisation to treat! They are purely for assessment. Any treatment you give should either be done under Adults With Incapacity Act (AWIA) or common law.</a:t>
            </a:r>
            <a:endParaRPr/>
          </a:p>
          <a:p>
            <a:pPr marL="514350" lvl="1" indent="-171450" algn="l" rtl="0">
              <a:lnSpc>
                <a:spcPct val="90000"/>
              </a:lnSpc>
              <a:spcBef>
                <a:spcPts val="375"/>
              </a:spcBef>
              <a:spcAft>
                <a:spcPts val="0"/>
              </a:spcAft>
              <a:buClr>
                <a:schemeClr val="dk1"/>
              </a:buClr>
              <a:buSzPts val="1800"/>
              <a:buChar char="•"/>
            </a:pPr>
            <a:r>
              <a:rPr lang="en-GB"/>
              <a:t>The AMP that reviews the EDC has to submit an account of any treatments given under an EDC to the MWC, to ensure that they are justifiable as emergency treatment for saving lives, alleviating significant suffering, preventing significant deterioration or protecting patient/others from themselves.</a:t>
            </a:r>
            <a:endParaRPr/>
          </a:p>
          <a:p>
            <a:pPr marL="514350" lvl="1" indent="-171450" algn="l" rtl="0">
              <a:lnSpc>
                <a:spcPct val="90000"/>
              </a:lnSpc>
              <a:spcBef>
                <a:spcPts val="375"/>
              </a:spcBef>
              <a:spcAft>
                <a:spcPts val="0"/>
              </a:spcAft>
              <a:buClr>
                <a:schemeClr val="dk1"/>
              </a:buClr>
              <a:buSzPts val="1800"/>
              <a:buChar char="•"/>
            </a:pPr>
            <a:r>
              <a:rPr lang="en-GB"/>
              <a:t>Essentially EDCs are </a:t>
            </a:r>
            <a:r>
              <a:rPr lang="en-GB" b="1" i="1"/>
              <a:t>only </a:t>
            </a:r>
            <a:r>
              <a:rPr lang="en-GB"/>
              <a:t>for keeping people in hospital against their will for assessment.</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0"/>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Mental Health Act in General Hospitals</a:t>
            </a:r>
            <a:endParaRPr/>
          </a:p>
        </p:txBody>
      </p:sp>
      <p:sp>
        <p:nvSpPr>
          <p:cNvPr id="127" name="Google Shape;127;p20"/>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Once the AMP has assessed, they will either </a:t>
            </a:r>
            <a:r>
              <a:rPr lang="en-GB" i="1"/>
              <a:t>revoke </a:t>
            </a:r>
            <a:r>
              <a:rPr lang="en-GB"/>
              <a:t>the EDC or place them under a Short Term Detention Certificate (STDC).</a:t>
            </a:r>
            <a:endParaRPr/>
          </a:p>
          <a:p>
            <a:pPr marL="514350" lvl="1" indent="-171450" algn="l" rtl="0">
              <a:lnSpc>
                <a:spcPct val="90000"/>
              </a:lnSpc>
              <a:spcBef>
                <a:spcPts val="375"/>
              </a:spcBef>
              <a:spcAft>
                <a:spcPts val="0"/>
              </a:spcAft>
              <a:buClr>
                <a:schemeClr val="dk1"/>
              </a:buClr>
              <a:buSzPts val="1800"/>
              <a:buChar char="•"/>
            </a:pPr>
            <a:r>
              <a:rPr lang="en-GB"/>
              <a:t>STDC gives permission to treat the </a:t>
            </a:r>
            <a:r>
              <a:rPr lang="en-GB" i="1"/>
              <a:t>cause or consequences </a:t>
            </a:r>
            <a:r>
              <a:rPr lang="en-GB"/>
              <a:t>of mental disorder only.</a:t>
            </a:r>
            <a:endParaRPr/>
          </a:p>
          <a:p>
            <a:pPr marL="514350" lvl="1" indent="-171450" algn="l" rtl="0">
              <a:lnSpc>
                <a:spcPct val="90000"/>
              </a:lnSpc>
              <a:spcBef>
                <a:spcPts val="375"/>
              </a:spcBef>
              <a:spcAft>
                <a:spcPts val="0"/>
              </a:spcAft>
              <a:buClr>
                <a:schemeClr val="dk1"/>
              </a:buClr>
              <a:buSzPts val="1800"/>
              <a:buChar char="•"/>
            </a:pPr>
            <a:r>
              <a:rPr lang="en-GB"/>
              <a:t>Any treatment for unrelated medical conditions should be done under AWIA (if patient lacks capacity to consent to this, more on that coming up!)</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Adults With Incapacity </a:t>
            </a:r>
            <a:br>
              <a:rPr lang="en-GB"/>
            </a:br>
            <a:r>
              <a:rPr lang="en-GB"/>
              <a:t>(Scotland) Act 2000</a:t>
            </a:r>
            <a:endParaRPr/>
          </a:p>
        </p:txBody>
      </p:sp>
      <p:sp>
        <p:nvSpPr>
          <p:cNvPr id="133" name="Google Shape;133;p2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Legislation to allow others’ to make decisions on the behalf of patients’ who lack the capacity to make them themselves.</a:t>
            </a:r>
            <a:endParaRPr/>
          </a:p>
          <a:p>
            <a:pPr marL="514350" lvl="1" indent="-171450" algn="l" rtl="0">
              <a:lnSpc>
                <a:spcPct val="90000"/>
              </a:lnSpc>
              <a:spcBef>
                <a:spcPts val="375"/>
              </a:spcBef>
              <a:spcAft>
                <a:spcPts val="0"/>
              </a:spcAft>
              <a:buClr>
                <a:schemeClr val="dk1"/>
              </a:buClr>
              <a:buSzPts val="1800"/>
              <a:buChar char="•"/>
            </a:pPr>
            <a:r>
              <a:rPr lang="en-GB"/>
              <a:t>Covers a variety of different decisions, but Part 5 is the relevant part for physicians – Medical Treatment.</a:t>
            </a:r>
            <a:endParaRPr/>
          </a:p>
          <a:p>
            <a:pPr marL="171450" lvl="0" indent="-171450" algn="l" rtl="0">
              <a:lnSpc>
                <a:spcPct val="90000"/>
              </a:lnSpc>
              <a:spcBef>
                <a:spcPts val="750"/>
              </a:spcBef>
              <a:spcAft>
                <a:spcPts val="0"/>
              </a:spcAft>
              <a:buClr>
                <a:schemeClr val="dk1"/>
              </a:buClr>
              <a:buSzPts val="2100"/>
              <a:buChar char="•"/>
            </a:pPr>
            <a:r>
              <a:rPr lang="en-GB"/>
              <a:t>Does </a:t>
            </a:r>
            <a:r>
              <a:rPr lang="en-GB" i="1"/>
              <a:t>NOT </a:t>
            </a:r>
            <a:r>
              <a:rPr lang="en-GB"/>
              <a:t>allow us to keep patients in hospital against their will.</a:t>
            </a:r>
            <a:endParaRPr/>
          </a:p>
        </p:txBody>
      </p:sp>
    </p:spTree>
  </p:cSld>
  <p:clrMapOvr>
    <a:masterClrMapping/>
  </p:clrMapOvr>
</p:sld>
</file>

<file path=ppt/theme/theme1.xml><?xml version="1.0" encoding="utf-8"?>
<a:theme xmlns:a="http://schemas.openxmlformats.org/drawingml/2006/main" name="QUACK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1741</Words>
  <Application>Microsoft Office PowerPoint</Application>
  <PresentationFormat>On-screen Show (4:3)</PresentationFormat>
  <Paragraphs>133</Paragraphs>
  <Slides>20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Times New Roman</vt:lpstr>
      <vt:lpstr>QUACK theme</vt:lpstr>
      <vt:lpstr>Mental Health Act and Capacity</vt:lpstr>
      <vt:lpstr>Disclaimer*</vt:lpstr>
      <vt:lpstr>The Mental Health (Care and Treatment) (Scotland) Act 2003</vt:lpstr>
      <vt:lpstr>The Mental Health (Care and Treatment) (Scotland) Act 2003</vt:lpstr>
      <vt:lpstr>The Mental Health (Care and Treatment) (Scotland) Act 2003</vt:lpstr>
      <vt:lpstr>Mental Health Act in General Hospitals</vt:lpstr>
      <vt:lpstr>Mental Health Act in General Hospitals</vt:lpstr>
      <vt:lpstr>Mental Health Act in General Hospitals</vt:lpstr>
      <vt:lpstr>Adults With Incapacity  (Scotland) Act 2000</vt:lpstr>
      <vt:lpstr>Adults With Incapacity  (Scotland) Act 2000</vt:lpstr>
      <vt:lpstr>Adults With Incapacity  (Scotland) Act 2000</vt:lpstr>
      <vt:lpstr>Adults With Incapacity  (Scotland) Act 2000</vt:lpstr>
      <vt:lpstr>Adults With Incapacity  (Scotland) Act 2000</vt:lpstr>
      <vt:lpstr>Adults With Incapacity  (Scotland) Act 2000</vt:lpstr>
      <vt:lpstr>Adults With Incapacity  (Scotland) Act 2000</vt:lpstr>
      <vt:lpstr>Adults With Incapacity  (Scotland) Act 2000</vt:lpstr>
      <vt:lpstr>Adults With Incapacity  (Scotland) Act 2000</vt:lpstr>
      <vt:lpstr>Consent To Treatment Flow Chart</vt:lpstr>
      <vt:lpstr>References</vt:lpstr>
      <vt:lpstr>Get in touch!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Act and Capacity</dc:title>
  <cp:lastModifiedBy>INGRAM, Gareth (NHS GREATER GLASGOW &amp; CLYDE)</cp:lastModifiedBy>
  <cp:revision>1</cp:revision>
  <dcterms:modified xsi:type="dcterms:W3CDTF">2020-11-11T23:08:19Z</dcterms:modified>
</cp:coreProperties>
</file>