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8" name="Google Shape;14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Repeat ECG showed resolution of the RSR1 pattern in leads V1 and V2. The slightly atypical-looking ST segments in the other leads were felt to represent high-take off given the patient’s young age.</a:t>
            </a:r>
            <a:endParaRPr/>
          </a:p>
        </p:txBody>
      </p:sp>
      <p:sp>
        <p:nvSpPr>
          <p:cNvPr id="149" name="Google Shape;14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5" name="Google Shape;15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Echo showed normal chamber dimensions/wall thickness and normal systolic and diastolic function in both ventricles. No valvular abnormalities were detected.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Telemtery showed sinus bradycardia overnight only when the patient was asleep. When awakre, heart rate was normal.</a:t>
            </a:r>
            <a:endParaRPr/>
          </a:p>
        </p:txBody>
      </p:sp>
      <p:sp>
        <p:nvSpPr>
          <p:cNvPr id="156" name="Google Shape;15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2" name="Google Shape;16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Note recurrence of RSR1 pattern in leads V1-2 and saddle-shaped ST elevation. Also new T-wave inversion in inferior leads (the T-wave inversion was later found to be due to lead misplacement)</a:t>
            </a:r>
            <a:endParaRPr/>
          </a:p>
        </p:txBody>
      </p:sp>
      <p:sp>
        <p:nvSpPr>
          <p:cNvPr id="163" name="Google Shape;16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9" name="Google Shape;16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Brugada variant = presence of Brugada-pattern changes on the ECG without symptoms;</a:t>
            </a:r>
            <a:endParaRPr/>
          </a:p>
          <a:p>
            <a:pPr indent="0" lvl="0" marL="0" rtl="0" algn="l">
              <a:spcBef>
                <a:spcPts val="0"/>
              </a:spcBef>
              <a:spcAft>
                <a:spcPts val="0"/>
              </a:spcAft>
              <a:buNone/>
            </a:pPr>
            <a:r>
              <a:rPr lang="en-GB"/>
              <a:t>Brugada SYNDROME = presence of Brugada-pattern changes on the ECG with associated symptoms of pre-syncope, collapse, arrhythmia or sudden death</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patient did not know the exact cause of death in his father, but note that it occurred at a young 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 flecainide provocation test involves connecting a patient to continuous cardiac monitoring and administering a dose of IV flecainide – the monitor is then reviewed to assess for the emergence of “Type 1” Brugada features (outlined below). This patient’s test was negative, i.e. no Brugada-pattern ECG changes were seen after IV flecainide was administered.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Type 3 Brugada pattern will be described below.</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Genetic testing and cardiac MRI were requested for this patient, even with his negative provocation test, due to the concern about his father having potentially suffered sudden cardiac death at a young age.</a:t>
            </a:r>
            <a:endParaRPr/>
          </a:p>
        </p:txBody>
      </p:sp>
      <p:sp>
        <p:nvSpPr>
          <p:cNvPr id="170" name="Google Shape;17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6" name="Google Shape;17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Brugada brothers are 3 cardiologists from Spain.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An association between the characteristic ECG appearances (that we now term the Brugada pattern) and sudden cardiac death was first reported in 1989.</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Pedro (middle) and Josep (right) first described the condition in 1992.</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Ramon, on the left, was the first to describe one potential genetic cause of the condition in 1998.</a:t>
            </a:r>
            <a:endParaRPr/>
          </a:p>
          <a:p>
            <a:pPr indent="0" lvl="0" marL="0" rtl="0" algn="l">
              <a:spcBef>
                <a:spcPts val="0"/>
              </a:spcBef>
              <a:spcAft>
                <a:spcPts val="0"/>
              </a:spcAft>
              <a:buNone/>
            </a:pPr>
            <a:r>
              <a:t/>
            </a:r>
            <a:endParaRPr/>
          </a:p>
        </p:txBody>
      </p:sp>
      <p:sp>
        <p:nvSpPr>
          <p:cNvPr id="177" name="Google Shape;17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3" name="Google Shape;18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t>SCD = Sudden Cardiac Death</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Brugada syndrome is so common in some areas of Asia that localised colloquialisms describing the condition arose – these often reflect a tendency for fatal arrhythmias to arise during sleep.</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Patients are born with the condition, although it is rare for symptoms to manifest in childhood.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Although 25% will have a family history, many cases arise as a new mutation.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higher incidence of males affected in adulthood is believed to be related to higher testosterone levels in males.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SCN5A = a gene which encodes one of the cardiac sodium channels</a:t>
            </a:r>
            <a:endParaRPr/>
          </a:p>
        </p:txBody>
      </p:sp>
      <p:sp>
        <p:nvSpPr>
          <p:cNvPr id="184" name="Google Shape;18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0" name="Google Shape;19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Brugada syndrome can arise de novo in previously unaffected families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Because penetrance is variable, not all affected family members will exhibit the same symptoms – some may have none at all, some may have severe symptoms including sudden death</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Most of the IDENTIFIED mutations are found in the SCN5A gene, although this is only found in 1 in 5 cases. Most cases do not end up with a mutation being identified.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There are over 290 different mutations within the SCN5A gene alone that have been identified.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Most of these mutations are “loss of function” mutations which result in reduced flow of sodium ions across the sodium channel.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ARVC = Arrhythmogenic Right Ventricular Dysplasia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It is thought that she sheer number of different mutations accounts for the significant variability in severity in those affected by the condition.</a:t>
            </a:r>
            <a:endParaRPr/>
          </a:p>
        </p:txBody>
      </p:sp>
      <p:sp>
        <p:nvSpPr>
          <p:cNvPr id="191" name="Google Shape;19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7" name="Google Shape;19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TLOC = Transient Loss of Consciousness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Recall the colloquial names for the syndrome in many Asian countries which make reference to death occurring during sleep – this is because arrhythmias associated with Brugada syndrome tend to occur in situations in which vagal tone is increased.</a:t>
            </a:r>
            <a:endParaRPr/>
          </a:p>
        </p:txBody>
      </p:sp>
      <p:sp>
        <p:nvSpPr>
          <p:cNvPr id="198" name="Google Shape;19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4" name="Google Shape;20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ECG changes in Brugada syndrome may be consistently present, or intermittent and provoked by certain precipitants (e.g. drugs, fever).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main leads to scrutinise are V1-V3, which typically show ST elevation in a Right Bundle Branch Block pattern.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Similar ECG appearances may arise in individuals who do not have Brugada syndrome, so be wary.</a:t>
            </a:r>
            <a:endParaRPr/>
          </a:p>
        </p:txBody>
      </p:sp>
      <p:sp>
        <p:nvSpPr>
          <p:cNvPr id="205" name="Google Shape;20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1" name="Google Shape;21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 well as an increase in SCD due to malignant arrhythmia, there are also increased rates of less serious causes of palpitations in these patients. Some patients may also have bradycardia due to AV nodal conduction issues.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There are 2 competing schools of thought on how symptoms arise in Brugada Syndrome: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depolarisation hypothesis suggests that:</a:t>
            </a:r>
            <a:endParaRPr/>
          </a:p>
          <a:p>
            <a:pPr indent="-171450" lvl="0" marL="171450" rtl="0" algn="l">
              <a:spcBef>
                <a:spcPts val="0"/>
              </a:spcBef>
              <a:spcAft>
                <a:spcPts val="0"/>
              </a:spcAft>
              <a:buClr>
                <a:schemeClr val="dk1"/>
              </a:buClr>
              <a:buSzPts val="1200"/>
              <a:buFont typeface="Calibri"/>
              <a:buChar char="-"/>
            </a:pPr>
            <a:r>
              <a:rPr lang="en-GB"/>
              <a:t>Abnormally slow RV conduction allows for formation of “short circuits” which block conduction in some areas whilst allowing it to pass in others.</a:t>
            </a:r>
            <a:endParaRPr/>
          </a:p>
          <a:p>
            <a:pPr indent="-171450" lvl="0" marL="171450" rtl="0" algn="l">
              <a:spcBef>
                <a:spcPts val="0"/>
              </a:spcBef>
              <a:spcAft>
                <a:spcPts val="0"/>
              </a:spcAft>
              <a:buClr>
                <a:schemeClr val="dk1"/>
              </a:buClr>
              <a:buSzPts val="1200"/>
              <a:buFont typeface="Calibri"/>
              <a:buChar char="-"/>
            </a:pPr>
            <a:r>
              <a:rPr lang="en-GB"/>
              <a:t>This can be exacerbated by other conditions which cause cardiac scarring or fibrosis, perhaps explaining why symptoms are less common in children and tend to present later in life.</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The repolarisation hypothesis suggests that:</a:t>
            </a:r>
            <a:endParaRPr/>
          </a:p>
          <a:p>
            <a:pPr indent="-171450" lvl="0" marL="171450" rtl="0" algn="l">
              <a:spcBef>
                <a:spcPts val="0"/>
              </a:spcBef>
              <a:spcAft>
                <a:spcPts val="0"/>
              </a:spcAft>
              <a:buClr>
                <a:schemeClr val="dk1"/>
              </a:buClr>
              <a:buSzPts val="1200"/>
              <a:buFont typeface="Calibri"/>
              <a:buChar char="-"/>
            </a:pPr>
            <a:r>
              <a:rPr lang="en-GB"/>
              <a:t>There is an increased difference in action potentials between the epicardium and endocardium, which allow for periods in the cardiac cycle where electrical current can flow from the endocardium to the epicardium (i.e. the wrong direction)</a:t>
            </a:r>
            <a:endParaRPr/>
          </a:p>
          <a:p>
            <a:pPr indent="-171450" lvl="0" marL="171450" rtl="0" algn="l">
              <a:spcBef>
                <a:spcPts val="0"/>
              </a:spcBef>
              <a:spcAft>
                <a:spcPts val="0"/>
              </a:spcAft>
              <a:buClr>
                <a:schemeClr val="dk1"/>
              </a:buClr>
              <a:buSzPts val="1200"/>
              <a:buFont typeface="Calibri"/>
              <a:buChar char="-"/>
            </a:pPr>
            <a:r>
              <a:rPr lang="en-GB"/>
              <a:t>If the difference is large enough, arrhythmias may be provoked through blocking of electrical impulses in some regions but not others.</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It is entirely possible/likely that mechanisms of arrhythmia vary between patients depending on the gene mutation they have.</a:t>
            </a:r>
            <a:endParaRPr/>
          </a:p>
        </p:txBody>
      </p:sp>
      <p:sp>
        <p:nvSpPr>
          <p:cNvPr id="212" name="Google Shape;21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8" name="Google Shape;21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Type 1 Brugada pattern ECG changes are generally seen as diagnostic of Brugada syndrome, either if present spontaneously or medically-induced.</a:t>
            </a:r>
            <a:endParaRPr/>
          </a:p>
          <a:p>
            <a:pPr indent="0" lvl="0" marL="0" rtl="0" algn="l">
              <a:spcBef>
                <a:spcPts val="0"/>
              </a:spcBef>
              <a:spcAft>
                <a:spcPts val="0"/>
              </a:spcAft>
              <a:buNone/>
            </a:pPr>
            <a:r>
              <a:rPr lang="en-GB"/>
              <a:t>Brugada syndrome is diagnosed if the above changes are present in association with:</a:t>
            </a:r>
            <a:endParaRPr/>
          </a:p>
          <a:p>
            <a:pPr indent="-171450" lvl="0" marL="171450" rtl="0" algn="l">
              <a:spcBef>
                <a:spcPts val="0"/>
              </a:spcBef>
              <a:spcAft>
                <a:spcPts val="0"/>
              </a:spcAft>
              <a:buClr>
                <a:schemeClr val="dk1"/>
              </a:buClr>
              <a:buSzPts val="1200"/>
              <a:buFont typeface="Calibri"/>
              <a:buChar char="-"/>
            </a:pPr>
            <a:r>
              <a:rPr lang="en-GB"/>
              <a:t>Documented VF or polymorphic VT</a:t>
            </a:r>
            <a:endParaRPr/>
          </a:p>
          <a:p>
            <a:pPr indent="-171450" lvl="0" marL="171450" rtl="0" algn="l">
              <a:spcBef>
                <a:spcPts val="0"/>
              </a:spcBef>
              <a:spcAft>
                <a:spcPts val="0"/>
              </a:spcAft>
              <a:buClr>
                <a:schemeClr val="dk1"/>
              </a:buClr>
              <a:buSzPts val="1200"/>
              <a:buFont typeface="Calibri"/>
              <a:buChar char="-"/>
            </a:pPr>
            <a:r>
              <a:rPr lang="en-GB"/>
              <a:t>Family history of SCD younger than 45 years old</a:t>
            </a:r>
            <a:endParaRPr/>
          </a:p>
          <a:p>
            <a:pPr indent="-171450" lvl="0" marL="171450" rtl="0" algn="l">
              <a:spcBef>
                <a:spcPts val="0"/>
              </a:spcBef>
              <a:spcAft>
                <a:spcPts val="0"/>
              </a:spcAft>
              <a:buClr>
                <a:schemeClr val="dk1"/>
              </a:buClr>
              <a:buSzPts val="1200"/>
              <a:buFont typeface="Calibri"/>
              <a:buChar char="-"/>
            </a:pPr>
            <a:r>
              <a:rPr lang="en-GB"/>
              <a:t>Coved-type ECG in family members</a:t>
            </a:r>
            <a:endParaRPr/>
          </a:p>
          <a:p>
            <a:pPr indent="-171450" lvl="0" marL="171450" rtl="0" algn="l">
              <a:spcBef>
                <a:spcPts val="0"/>
              </a:spcBef>
              <a:spcAft>
                <a:spcPts val="0"/>
              </a:spcAft>
              <a:buClr>
                <a:schemeClr val="dk1"/>
              </a:buClr>
              <a:buSzPts val="1200"/>
              <a:buFont typeface="Calibri"/>
              <a:buChar char="-"/>
            </a:pPr>
            <a:r>
              <a:rPr lang="en-GB"/>
              <a:t>Inducibility of VT with programmed electrical stimulation</a:t>
            </a:r>
            <a:endParaRPr/>
          </a:p>
          <a:p>
            <a:pPr indent="-171450" lvl="0" marL="171450" rtl="0" algn="l">
              <a:spcBef>
                <a:spcPts val="0"/>
              </a:spcBef>
              <a:spcAft>
                <a:spcPts val="0"/>
              </a:spcAft>
              <a:buClr>
                <a:schemeClr val="dk1"/>
              </a:buClr>
              <a:buSzPts val="1200"/>
              <a:buFont typeface="Calibri"/>
              <a:buChar char="-"/>
            </a:pPr>
            <a:r>
              <a:rPr lang="en-GB"/>
              <a:t>Syncope</a:t>
            </a:r>
            <a:endParaRPr/>
          </a:p>
          <a:p>
            <a:pPr indent="-171450" lvl="0" marL="171450" rtl="0" algn="l">
              <a:spcBef>
                <a:spcPts val="0"/>
              </a:spcBef>
              <a:spcAft>
                <a:spcPts val="0"/>
              </a:spcAft>
              <a:buClr>
                <a:schemeClr val="dk1"/>
              </a:buClr>
              <a:buSzPts val="1200"/>
              <a:buFont typeface="Calibri"/>
              <a:buChar char="-"/>
            </a:pPr>
            <a:r>
              <a:rPr lang="en-GB"/>
              <a:t>Nocturnal agonal respiration</a:t>
            </a:r>
            <a:endParaRPr/>
          </a:p>
        </p:txBody>
      </p:sp>
      <p:sp>
        <p:nvSpPr>
          <p:cNvPr id="219" name="Google Shape;21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6" name="Google Shape;22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Type 2 Brugada pattern changes may be seen in some normal healthy individuals</a:t>
            </a:r>
            <a:endParaRPr/>
          </a:p>
        </p:txBody>
      </p:sp>
      <p:sp>
        <p:nvSpPr>
          <p:cNvPr id="227" name="Google Shape;22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4" name="Google Shape;23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Although this ECG appearance may occur in healthy individuals it should still prompt consideration of a Brugada syndrome if there is a relevant history and you should explore the patient’s history for relevant risk factors (e.g. family history of sudden cardiac death) that would suggest that provocation testing may be needed.</a:t>
            </a:r>
            <a:endParaRPr/>
          </a:p>
        </p:txBody>
      </p:sp>
      <p:sp>
        <p:nvSpPr>
          <p:cNvPr id="235" name="Google Shape;23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2" name="Google Shape;24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This is the ECG from our case-study patient – again note that the RSR1 pattern and ST elevation have resolved. The T-wave inversion in the inferior leads is also no longer seen – it emerged that the lead placement on the previous ECG was incorrect, and that this accounted for the T-wave inversion seen there, as inferior TWI is not commonly seen in Brugada pattern.</a:t>
            </a:r>
            <a:endParaRPr/>
          </a:p>
        </p:txBody>
      </p:sp>
      <p:sp>
        <p:nvSpPr>
          <p:cNvPr id="243" name="Google Shape;24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9" name="Google Shape;24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Some evidence suggests that Ajmaline may be the most effective agent for provocation testing.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There is a risk of inducing potentially fatal arrhythmias during a provocation test – therefore it should only be carried out in daylight hours, in a CCU environment with continuous monitoring and defibrillation/resuscitation facilities available, and under the supervision of a specialist.</a:t>
            </a:r>
            <a:endParaRPr/>
          </a:p>
        </p:txBody>
      </p:sp>
      <p:sp>
        <p:nvSpPr>
          <p:cNvPr id="250" name="Google Shape;25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6" name="Google Shape;25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Genetic testing must be interpreted with caution due to the variable penetrance of the gene mutations – even if a patient is identified as having a gene mutation, it does not necessarily mean they will go on to experience any symptoms – i.e. it does not mean they necessarily have the Brugada SYNDROME.</a:t>
            </a:r>
            <a:endParaRPr/>
          </a:p>
          <a:p>
            <a:pPr indent="0" lvl="0" marL="0" rtl="0" algn="l">
              <a:spcBef>
                <a:spcPts val="0"/>
              </a:spcBef>
              <a:spcAft>
                <a:spcPts val="0"/>
              </a:spcAft>
              <a:buNone/>
            </a:pPr>
            <a:r>
              <a:rPr lang="en-GB"/>
              <a:t>Also, some genetic variants that are seen in some people with Brugada syndrome are not actually the cause of the disease, but are instead a normal variant and may be seen in other healthy individuals.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 invasive electrophysiological studies, wires are fed through the venous system to stimulate and record electrical signals from the heart, and can be used to assess the risk of arrhythmias.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Tapes and loop recorders are helpful in establishing whether symptoms of palpitation/syncope in someone with Brugada actually coincide with a causative dysrhythmia and help distinguish these from simple vasovagal episodes.</a:t>
            </a:r>
            <a:endParaRPr/>
          </a:p>
        </p:txBody>
      </p:sp>
      <p:sp>
        <p:nvSpPr>
          <p:cNvPr id="257" name="Google Shape;25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3" name="Google Shape;263;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High-risk relatives may also warrant preventative measures to prevent SCD.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Lifestyle advice centres on minimising alcohol and illicit drug use, avoiding certain medications and managing temperature aggressively with paracetamol to prevent high fevers. Moderate exercise can be advised, although excessive high-intensity exercise can be associated with arrhythmias and should be discouraged.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ICDs are reserved for those felt to be at high risk of SCD or who have already had life-threatening arrhythmias. ICDs can also be inserted for those with troublesome bradycardia to provide pacing.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Quinidine can be used in patients who have ICDs and have experienced several episodes of life-threatening arrhythmia. However it may also be considered for patients felt to be high risk in whom an ICD is felt not to be appropriate.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Isoprenaline infusions can be used in acute emergencies in cases of frequent, repeated arrhythmias (electrical storm)</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Ablation therapy aimed at arrhythmogenic areas of cardiac tissue tends to be reserved for those experiencing frequent ICD firings.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If you are aware of a patient having Brugada syndrome, always think twice when prescribing – visit brugadadrugs.org for advice or if in doubt, speak to a pharmacist.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Commonly used drugs to be aware of that may not be suitable are:</a:t>
            </a:r>
            <a:endParaRPr/>
          </a:p>
          <a:p>
            <a:pPr indent="-171450" lvl="0" marL="171450" rtl="0" algn="l">
              <a:spcBef>
                <a:spcPts val="0"/>
              </a:spcBef>
              <a:spcAft>
                <a:spcPts val="0"/>
              </a:spcAft>
              <a:buClr>
                <a:schemeClr val="dk1"/>
              </a:buClr>
              <a:buSzPts val="1200"/>
              <a:buFont typeface="Calibri"/>
              <a:buChar char="-"/>
            </a:pPr>
            <a:r>
              <a:rPr lang="en-GB"/>
              <a:t>Verapamil</a:t>
            </a:r>
            <a:endParaRPr/>
          </a:p>
          <a:p>
            <a:pPr indent="-171450" lvl="0" marL="171450" rtl="0" algn="l">
              <a:spcBef>
                <a:spcPts val="0"/>
              </a:spcBef>
              <a:spcAft>
                <a:spcPts val="0"/>
              </a:spcAft>
              <a:buClr>
                <a:schemeClr val="dk1"/>
              </a:buClr>
              <a:buSzPts val="1200"/>
              <a:buFont typeface="Calibri"/>
              <a:buChar char="-"/>
            </a:pPr>
            <a:r>
              <a:rPr lang="en-GB"/>
              <a:t>Propranolol</a:t>
            </a:r>
            <a:endParaRPr/>
          </a:p>
          <a:p>
            <a:pPr indent="-171450" lvl="0" marL="171450" rtl="0" algn="l">
              <a:spcBef>
                <a:spcPts val="0"/>
              </a:spcBef>
              <a:spcAft>
                <a:spcPts val="0"/>
              </a:spcAft>
              <a:buClr>
                <a:schemeClr val="dk1"/>
              </a:buClr>
              <a:buSzPts val="1200"/>
              <a:buFont typeface="Calibri"/>
              <a:buChar char="-"/>
            </a:pPr>
            <a:r>
              <a:rPr lang="en-GB"/>
              <a:t>Amitriptyline</a:t>
            </a:r>
            <a:endParaRPr/>
          </a:p>
          <a:p>
            <a:pPr indent="-171450" lvl="0" marL="171450" rtl="0" algn="l">
              <a:spcBef>
                <a:spcPts val="0"/>
              </a:spcBef>
              <a:spcAft>
                <a:spcPts val="0"/>
              </a:spcAft>
              <a:buClr>
                <a:schemeClr val="dk1"/>
              </a:buClr>
              <a:buSzPts val="1200"/>
              <a:buFont typeface="Calibri"/>
              <a:buChar char="-"/>
            </a:pPr>
            <a:r>
              <a:rPr lang="en-GB"/>
              <a:t>Flecainide</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GB"/>
              <a:t>Also avoid drugs which enhance vagal tone, e.g. acetylcholine</a:t>
            </a:r>
            <a:endParaRPr/>
          </a:p>
        </p:txBody>
      </p:sp>
      <p:sp>
        <p:nvSpPr>
          <p:cNvPr id="264" name="Google Shape;264;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0" name="Google Shape;27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Remember that a negative family history does not exclude Brugada syndrome as the mutation may arise De Novo.</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There are many mimics which can result in similar ECG appearances, don’t be afraid to seek specialist opinion.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No one is expecting you to be a specialist in managing Brugada Syndrome, the main thing to be aware of is your prescribing choices, and to seek advice on these. Also remember to aggressively manage fever. Make sure it is well-highlighted to all staff involved in the care of the patient that they have Brugada syndrome so that any prescribers (e.g. in the out of hours situation) can be alerted to it. </a:t>
            </a:r>
            <a:endParaRPr/>
          </a:p>
        </p:txBody>
      </p:sp>
      <p:sp>
        <p:nvSpPr>
          <p:cNvPr id="271" name="Google Shape;27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9" name="Google Shape;9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6" name="Google Shape;10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3" name="Google Shape;11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Physical examination was otherwise unremarkable in terms of cardiovascular/respiratory/abdominal</a:t>
            </a:r>
            <a:endParaRPr/>
          </a:p>
        </p:txBody>
      </p:sp>
      <p:sp>
        <p:nvSpPr>
          <p:cNvPr id="114" name="Google Shape;11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0" name="Google Shape;12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Note the ECG is not entirely abnormal – there is an RSR1 pattern and some subtle saddle-shaped ST elevation in leads V1 and V2.</a:t>
            </a:r>
            <a:endParaRPr/>
          </a:p>
        </p:txBody>
      </p:sp>
      <p:sp>
        <p:nvSpPr>
          <p:cNvPr id="121" name="Google Shape;12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7" name="Google Shape;12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4" name="Google Shape;13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1" name="Google Shape;14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Denied any pre-syncope, chest pain or breathlessness before or after the collapse.</a:t>
            </a:r>
            <a:endParaRPr/>
          </a:p>
          <a:p>
            <a:pPr indent="0" lvl="0" marL="0" rtl="0" algn="l">
              <a:spcBef>
                <a:spcPts val="0"/>
              </a:spcBef>
              <a:spcAft>
                <a:spcPts val="0"/>
              </a:spcAft>
              <a:buNone/>
            </a:pPr>
            <a:r>
              <a:rPr lang="en-GB"/>
              <a:t>TLOC = Transient Loss of Consciousness</a:t>
            </a:r>
            <a:endParaRPr/>
          </a:p>
        </p:txBody>
      </p:sp>
      <p:sp>
        <p:nvSpPr>
          <p:cNvPr id="142" name="Google Shape;14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 name="Google Shape;17;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4" name="Google Shape;74;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1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0" name="Google Shape;80;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1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 name="Google Shape;23;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9" name="Google Shape;29;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0" name="Google Shape;30;p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5" name="Google Shape;35;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2" name="Google Shape;42;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3" name="Google Shape;43;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1" name="Google Shape;51;p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0" name="Google Shape;60;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7" name="Google Shape;67;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1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Google Shape;13;p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Google Shape;14;p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marR="0" rt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marR="0" rt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marR="0" rt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marR="0" rt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marR="0" rt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marR="0" rt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marR="0" rt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marR="0" rt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quackmeded.co.uk/" TargetMode="External"/><Relationship Id="rId4" Type="http://schemas.openxmlformats.org/officeDocument/2006/relationships/hyperlink" Target="mailto:gg-uhb.quackmeded@nhs.net" TargetMode="External"/><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None/>
            </a:pPr>
            <a:r>
              <a:rPr lang="en-GB"/>
              <a:t>Brugada Syndrome</a:t>
            </a:r>
            <a:endParaRPr/>
          </a:p>
        </p:txBody>
      </p:sp>
      <p:sp>
        <p:nvSpPr>
          <p:cNvPr id="90" name="Google Shape;90;p13"/>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Font typeface="Noto Sans Symbols"/>
              <a:buNone/>
            </a:pPr>
            <a:r>
              <a:rPr lang="en-GB"/>
              <a:t>John McFeely</a:t>
            </a:r>
            <a:endParaRPr/>
          </a:p>
          <a:p>
            <a:pPr indent="0" lvl="0" marL="0" rtl="0" algn="ctr">
              <a:lnSpc>
                <a:spcPct val="90000"/>
              </a:lnSpc>
              <a:spcBef>
                <a:spcPts val="750"/>
              </a:spcBef>
              <a:spcAft>
                <a:spcPts val="0"/>
              </a:spcAft>
              <a:buClr>
                <a:schemeClr val="dk1"/>
              </a:buClr>
              <a:buSzPts val="1800"/>
              <a:buFont typeface="Noto Sans Symbols"/>
              <a:buNone/>
            </a:pPr>
            <a:r>
              <a:rPr lang="en-GB"/>
              <a:t>Speciality Registrar in Acute/Internal Medicine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2"/>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a:t>ECG in CAU</a:t>
            </a:r>
            <a:endParaRPr/>
          </a:p>
        </p:txBody>
      </p:sp>
      <p:pic>
        <p:nvPicPr>
          <p:cNvPr descr="A close up of a brick wall&#10;&#10;Description generated with high confidence" id="152" name="Google Shape;152;p22"/>
          <p:cNvPicPr preferRelativeResize="0"/>
          <p:nvPr>
            <p:ph idx="1" type="body"/>
          </p:nvPr>
        </p:nvPicPr>
        <p:blipFill rotWithShape="1">
          <a:blip r:embed="rId3">
            <a:alphaModFix/>
          </a:blip>
          <a:srcRect b="0" l="0" r="0" t="0"/>
          <a:stretch/>
        </p:blipFill>
        <p:spPr>
          <a:xfrm>
            <a:off x="1290637" y="1379773"/>
            <a:ext cx="6562725" cy="39004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u="sng"/>
              <a:t>Medical Receiving Unit - The next day</a:t>
            </a:r>
            <a:endParaRPr/>
          </a:p>
        </p:txBody>
      </p:sp>
      <p:sp>
        <p:nvSpPr>
          <p:cNvPr id="159" name="Google Shape;159;p2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GB"/>
              <a:t>Reviewed on junior ward round</a:t>
            </a:r>
            <a:endParaRPr/>
          </a:p>
          <a:p>
            <a:pPr indent="-171450" lvl="0" marL="171450" rtl="0" algn="l">
              <a:lnSpc>
                <a:spcPct val="90000"/>
              </a:lnSpc>
              <a:spcBef>
                <a:spcPts val="750"/>
              </a:spcBef>
              <a:spcAft>
                <a:spcPts val="0"/>
              </a:spcAft>
              <a:buClr>
                <a:schemeClr val="dk1"/>
              </a:buClr>
              <a:buSzPts val="2100"/>
              <a:buChar char="•"/>
            </a:pPr>
            <a:r>
              <a:rPr lang="en-GB"/>
              <a:t>No further syncopal events overnight</a:t>
            </a:r>
            <a:endParaRPr/>
          </a:p>
          <a:p>
            <a:pPr indent="-171450" lvl="0" marL="171450" rtl="0" algn="l">
              <a:lnSpc>
                <a:spcPct val="90000"/>
              </a:lnSpc>
              <a:spcBef>
                <a:spcPts val="750"/>
              </a:spcBef>
              <a:spcAft>
                <a:spcPts val="0"/>
              </a:spcAft>
              <a:buClr>
                <a:schemeClr val="dk1"/>
              </a:buClr>
              <a:buSzPts val="2100"/>
              <a:buChar char="•"/>
            </a:pPr>
            <a:r>
              <a:rPr lang="en-GB"/>
              <a:t>Telemetry reviewed – sinus bradycardia overnight only – no pauses/tachys</a:t>
            </a:r>
            <a:endParaRPr/>
          </a:p>
          <a:p>
            <a:pPr indent="-171450" lvl="0" marL="171450" rtl="0" algn="l">
              <a:lnSpc>
                <a:spcPct val="90000"/>
              </a:lnSpc>
              <a:spcBef>
                <a:spcPts val="750"/>
              </a:spcBef>
              <a:spcAft>
                <a:spcPts val="0"/>
              </a:spcAft>
              <a:buClr>
                <a:schemeClr val="dk1"/>
              </a:buClr>
              <a:buSzPts val="2100"/>
              <a:buChar char="•"/>
            </a:pPr>
            <a:r>
              <a:rPr lang="en-GB"/>
              <a:t>Obs remain normal</a:t>
            </a:r>
            <a:endParaRPr/>
          </a:p>
          <a:p>
            <a:pPr indent="-171450" lvl="0" marL="171450" rtl="0" algn="l">
              <a:lnSpc>
                <a:spcPct val="90000"/>
              </a:lnSpc>
              <a:spcBef>
                <a:spcPts val="750"/>
              </a:spcBef>
              <a:spcAft>
                <a:spcPts val="0"/>
              </a:spcAft>
              <a:buClr>
                <a:schemeClr val="dk1"/>
              </a:buClr>
              <a:buSzPts val="2100"/>
              <a:buChar char="•"/>
            </a:pPr>
            <a:r>
              <a:rPr lang="en-GB"/>
              <a:t>Uncomplaining, keen for discharge</a:t>
            </a:r>
            <a:endParaRPr/>
          </a:p>
          <a:p>
            <a:pPr indent="-171450" lvl="0" marL="171450" rtl="0" algn="l">
              <a:lnSpc>
                <a:spcPct val="90000"/>
              </a:lnSpc>
              <a:spcBef>
                <a:spcPts val="750"/>
              </a:spcBef>
              <a:spcAft>
                <a:spcPts val="0"/>
              </a:spcAft>
              <a:buClr>
                <a:schemeClr val="dk1"/>
              </a:buClr>
              <a:buSzPts val="2100"/>
              <a:buChar char="•"/>
            </a:pPr>
            <a:r>
              <a:rPr lang="en-GB"/>
              <a:t>Repeat U&amp;Es, trop, CK normal</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GB"/>
              <a:t>Plan – Repeat ECG, await echo, home if normal</a:t>
            </a:r>
            <a:endParaRPr/>
          </a:p>
          <a:p>
            <a:pPr indent="-171450" lvl="0" marL="171450" rtl="0" algn="l">
              <a:lnSpc>
                <a:spcPct val="90000"/>
              </a:lnSpc>
              <a:spcBef>
                <a:spcPts val="750"/>
              </a:spcBef>
              <a:spcAft>
                <a:spcPts val="0"/>
              </a:spcAft>
              <a:buClr>
                <a:schemeClr val="dk1"/>
              </a:buClr>
              <a:buSzPts val="2100"/>
              <a:buChar char="•"/>
            </a:pPr>
            <a:r>
              <a:rPr lang="en-GB"/>
              <a:t>Echo – Normal dimensions/function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u="sng"/>
              <a:t>Almost home…</a:t>
            </a:r>
            <a:endParaRPr/>
          </a:p>
        </p:txBody>
      </p:sp>
      <p:pic>
        <p:nvPicPr>
          <p:cNvPr descr="A picture containing text&#10;&#10;Description generated with very high confidence" id="166" name="Google Shape;166;p24"/>
          <p:cNvPicPr preferRelativeResize="0"/>
          <p:nvPr>
            <p:ph idx="1" type="body"/>
          </p:nvPr>
        </p:nvPicPr>
        <p:blipFill rotWithShape="1">
          <a:blip r:embed="rId3">
            <a:alphaModFix/>
          </a:blip>
          <a:srcRect b="0" l="0" r="0" t="0"/>
          <a:stretch/>
        </p:blipFill>
        <p:spPr>
          <a:xfrm>
            <a:off x="1032272" y="1773388"/>
            <a:ext cx="7079456" cy="326350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5"/>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u="sng"/>
              <a:t>… but not quite</a:t>
            </a:r>
            <a:endParaRPr/>
          </a:p>
        </p:txBody>
      </p:sp>
      <p:sp>
        <p:nvSpPr>
          <p:cNvPr id="173" name="Google Shape;173;p2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GB"/>
              <a:t>Discussed with cardiology</a:t>
            </a:r>
            <a:endParaRPr/>
          </a:p>
          <a:p>
            <a:pPr indent="-171450" lvl="1" marL="514350" rtl="0" algn="l">
              <a:lnSpc>
                <a:spcPct val="90000"/>
              </a:lnSpc>
              <a:spcBef>
                <a:spcPts val="375"/>
              </a:spcBef>
              <a:spcAft>
                <a:spcPts val="0"/>
              </a:spcAft>
              <a:buClr>
                <a:schemeClr val="dk1"/>
              </a:buClr>
              <a:buSzPts val="1800"/>
              <a:buChar char="•"/>
            </a:pPr>
            <a:r>
              <a:rPr lang="en-GB"/>
              <a:t>Identified Brugada pattern ECG</a:t>
            </a:r>
            <a:endParaRPr/>
          </a:p>
          <a:p>
            <a:pPr indent="-171450" lvl="1" marL="514350" rtl="0" algn="l">
              <a:lnSpc>
                <a:spcPct val="90000"/>
              </a:lnSpc>
              <a:spcBef>
                <a:spcPts val="375"/>
              </a:spcBef>
              <a:spcAft>
                <a:spcPts val="0"/>
              </a:spcAft>
              <a:buClr>
                <a:schemeClr val="dk1"/>
              </a:buClr>
              <a:buSzPts val="1800"/>
              <a:buChar char="•"/>
            </a:pPr>
            <a:r>
              <a:rPr lang="en-GB"/>
              <a:t>Unclear if Brugada variant vs. Brugada syndrome</a:t>
            </a:r>
            <a:endParaRPr/>
          </a:p>
          <a:p>
            <a:pPr indent="-171450" lvl="0" marL="171450" rtl="0" algn="l">
              <a:lnSpc>
                <a:spcPct val="90000"/>
              </a:lnSpc>
              <a:spcBef>
                <a:spcPts val="750"/>
              </a:spcBef>
              <a:spcAft>
                <a:spcPts val="0"/>
              </a:spcAft>
              <a:buClr>
                <a:schemeClr val="dk1"/>
              </a:buClr>
              <a:buSzPts val="2100"/>
              <a:buChar char="•"/>
            </a:pPr>
            <a:r>
              <a:rPr lang="en-GB"/>
              <a:t>Family history revisited</a:t>
            </a:r>
            <a:endParaRPr/>
          </a:p>
          <a:p>
            <a:pPr indent="-171450" lvl="1" marL="514350" rtl="0" algn="l">
              <a:lnSpc>
                <a:spcPct val="90000"/>
              </a:lnSpc>
              <a:spcBef>
                <a:spcPts val="375"/>
              </a:spcBef>
              <a:spcAft>
                <a:spcPts val="0"/>
              </a:spcAft>
              <a:buClr>
                <a:schemeClr val="dk1"/>
              </a:buClr>
              <a:buSzPts val="1800"/>
              <a:buChar char="•"/>
            </a:pPr>
            <a:r>
              <a:rPr lang="en-GB"/>
              <a:t>Father – sudden death from “heart attack” aged 31</a:t>
            </a:r>
            <a:endParaRPr/>
          </a:p>
          <a:p>
            <a:pPr indent="-171450" lvl="0" marL="171450" rtl="0" algn="l">
              <a:lnSpc>
                <a:spcPct val="90000"/>
              </a:lnSpc>
              <a:spcBef>
                <a:spcPts val="750"/>
              </a:spcBef>
              <a:spcAft>
                <a:spcPts val="0"/>
              </a:spcAft>
              <a:buClr>
                <a:schemeClr val="dk1"/>
              </a:buClr>
              <a:buSzPts val="2100"/>
              <a:buChar char="•"/>
            </a:pPr>
            <a:r>
              <a:rPr lang="en-GB"/>
              <a:t>Transferred to CCU for Flecainide provocation test</a:t>
            </a:r>
            <a:endParaRPr/>
          </a:p>
          <a:p>
            <a:pPr indent="-171450" lvl="1" marL="514350" rtl="0" algn="l">
              <a:lnSpc>
                <a:spcPct val="90000"/>
              </a:lnSpc>
              <a:spcBef>
                <a:spcPts val="375"/>
              </a:spcBef>
              <a:spcAft>
                <a:spcPts val="0"/>
              </a:spcAft>
              <a:buClr>
                <a:schemeClr val="dk1"/>
              </a:buClr>
              <a:buSzPts val="1800"/>
              <a:buChar char="•"/>
            </a:pPr>
            <a:r>
              <a:rPr lang="en-GB"/>
              <a:t>Negative</a:t>
            </a:r>
            <a:endParaRPr/>
          </a:p>
          <a:p>
            <a:pPr indent="-171450" lvl="0" marL="171450" rtl="0" algn="l">
              <a:lnSpc>
                <a:spcPct val="90000"/>
              </a:lnSpc>
              <a:spcBef>
                <a:spcPts val="750"/>
              </a:spcBef>
              <a:spcAft>
                <a:spcPts val="0"/>
              </a:spcAft>
              <a:buClr>
                <a:schemeClr val="dk1"/>
              </a:buClr>
              <a:buSzPts val="2100"/>
              <a:buChar char="•"/>
            </a:pPr>
            <a:r>
              <a:rPr lang="en-GB"/>
              <a:t>Discharge diagnosis: “Type III Brugada pattern ECG, with negative provocation test and structurally/functional normal heart on echo”</a:t>
            </a:r>
            <a:endParaRPr/>
          </a:p>
          <a:p>
            <a:pPr indent="-171450" lvl="0" marL="171450" rtl="0" algn="l">
              <a:lnSpc>
                <a:spcPct val="90000"/>
              </a:lnSpc>
              <a:spcBef>
                <a:spcPts val="750"/>
              </a:spcBef>
              <a:spcAft>
                <a:spcPts val="0"/>
              </a:spcAft>
              <a:buClr>
                <a:schemeClr val="dk1"/>
              </a:buClr>
              <a:buSzPts val="2100"/>
              <a:buChar char="•"/>
            </a:pPr>
            <a:r>
              <a:rPr lang="en-GB"/>
              <a:t>Follow-up: OP Cardiac MRI, genetic testing for channelopathies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6"/>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u="sng"/>
              <a:t>The Brugada Brothers</a:t>
            </a:r>
            <a:endParaRPr/>
          </a:p>
        </p:txBody>
      </p:sp>
      <p:pic>
        <p:nvPicPr>
          <p:cNvPr descr="A group of people sitting posing for the camera&#10;&#10;Description generated with very high confidence" id="180" name="Google Shape;180;p26"/>
          <p:cNvPicPr preferRelativeResize="0"/>
          <p:nvPr>
            <p:ph idx="1" type="body"/>
          </p:nvPr>
        </p:nvPicPr>
        <p:blipFill rotWithShape="1">
          <a:blip r:embed="rId3">
            <a:alphaModFix/>
          </a:blip>
          <a:srcRect b="0" l="0" r="0" t="0"/>
          <a:stretch/>
        </p:blipFill>
        <p:spPr>
          <a:xfrm>
            <a:off x="2389664" y="1602421"/>
            <a:ext cx="4249341" cy="37802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u="sng"/>
              <a:t>Brugada Syndrome</a:t>
            </a:r>
            <a:endParaRPr/>
          </a:p>
        </p:txBody>
      </p:sp>
      <p:sp>
        <p:nvSpPr>
          <p:cNvPr id="187" name="Google Shape;187;p2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80000"/>
              </a:lnSpc>
              <a:spcBef>
                <a:spcPts val="0"/>
              </a:spcBef>
              <a:spcAft>
                <a:spcPts val="0"/>
              </a:spcAft>
              <a:buClr>
                <a:schemeClr val="dk1"/>
              </a:buClr>
              <a:buSzPts val="2100"/>
              <a:buChar char="•"/>
            </a:pPr>
            <a:r>
              <a:rPr lang="en-GB"/>
              <a:t>A genetic cardiac channelopathy resulting in increased risk of SCD in otherwise structurally normal heart</a:t>
            </a:r>
            <a:endParaRPr/>
          </a:p>
          <a:p>
            <a:pPr indent="-171450" lvl="0" marL="171450" rtl="0" algn="l">
              <a:lnSpc>
                <a:spcPct val="80000"/>
              </a:lnSpc>
              <a:spcBef>
                <a:spcPts val="750"/>
              </a:spcBef>
              <a:spcAft>
                <a:spcPts val="0"/>
              </a:spcAft>
              <a:buClr>
                <a:schemeClr val="dk1"/>
              </a:buClr>
              <a:buSzPts val="2100"/>
              <a:buChar char="•"/>
            </a:pPr>
            <a:r>
              <a:rPr lang="en-GB"/>
              <a:t>Accounts for 8% of all cases of SCD</a:t>
            </a:r>
            <a:endParaRPr/>
          </a:p>
          <a:p>
            <a:pPr indent="-38100" lvl="0" marL="171450" rtl="0" algn="l">
              <a:lnSpc>
                <a:spcPct val="80000"/>
              </a:lnSpc>
              <a:spcBef>
                <a:spcPts val="750"/>
              </a:spcBef>
              <a:spcAft>
                <a:spcPts val="0"/>
              </a:spcAft>
              <a:buClr>
                <a:schemeClr val="dk1"/>
              </a:buClr>
              <a:buSzPts val="2100"/>
              <a:buNone/>
            </a:pPr>
            <a:r>
              <a:t/>
            </a:r>
            <a:endParaRPr/>
          </a:p>
          <a:p>
            <a:pPr indent="-171450" lvl="0" marL="171450" rtl="0" algn="l">
              <a:lnSpc>
                <a:spcPct val="80000"/>
              </a:lnSpc>
              <a:spcBef>
                <a:spcPts val="750"/>
              </a:spcBef>
              <a:spcAft>
                <a:spcPts val="0"/>
              </a:spcAft>
              <a:buClr>
                <a:schemeClr val="dk1"/>
              </a:buClr>
              <a:buSzPts val="2100"/>
              <a:buChar char="•"/>
            </a:pPr>
            <a:r>
              <a:rPr lang="en-GB"/>
              <a:t>Incidence 1-30 per 10,000 people, more common in Asian populations</a:t>
            </a:r>
            <a:endParaRPr/>
          </a:p>
          <a:p>
            <a:pPr indent="-171450" lvl="1" marL="514350" rtl="0" algn="l">
              <a:lnSpc>
                <a:spcPct val="80000"/>
              </a:lnSpc>
              <a:spcBef>
                <a:spcPts val="375"/>
              </a:spcBef>
              <a:spcAft>
                <a:spcPts val="0"/>
              </a:spcAft>
              <a:buClr>
                <a:schemeClr val="dk1"/>
              </a:buClr>
              <a:buSzPts val="1800"/>
              <a:buChar char="•"/>
            </a:pPr>
            <a:r>
              <a:rPr lang="en-GB"/>
              <a:t>Philippines: “Bangungut” (To rise and moan in sleep)</a:t>
            </a:r>
            <a:endParaRPr/>
          </a:p>
          <a:p>
            <a:pPr indent="-171450" lvl="1" marL="514350" rtl="0" algn="l">
              <a:lnSpc>
                <a:spcPct val="80000"/>
              </a:lnSpc>
              <a:spcBef>
                <a:spcPts val="375"/>
              </a:spcBef>
              <a:spcAft>
                <a:spcPts val="0"/>
              </a:spcAft>
              <a:buClr>
                <a:schemeClr val="dk1"/>
              </a:buClr>
              <a:buSzPts val="1800"/>
              <a:buChar char="•"/>
            </a:pPr>
            <a:r>
              <a:rPr lang="en-GB"/>
              <a:t>Japan: “Pokkuri” (Sudden and unexpectedly ceased phenomena)</a:t>
            </a:r>
            <a:endParaRPr/>
          </a:p>
          <a:p>
            <a:pPr indent="-171450" lvl="1" marL="514350" rtl="0" algn="l">
              <a:lnSpc>
                <a:spcPct val="80000"/>
              </a:lnSpc>
              <a:spcBef>
                <a:spcPts val="375"/>
              </a:spcBef>
              <a:spcAft>
                <a:spcPts val="0"/>
              </a:spcAft>
              <a:buClr>
                <a:schemeClr val="dk1"/>
              </a:buClr>
              <a:buSzPts val="1800"/>
              <a:buChar char="•"/>
            </a:pPr>
            <a:r>
              <a:rPr lang="en-GB"/>
              <a:t>Thailand: “Lai Tai” (Death During sleep)</a:t>
            </a:r>
            <a:endParaRPr/>
          </a:p>
          <a:p>
            <a:pPr indent="-171450" lvl="0" marL="171450" rtl="0" algn="l">
              <a:lnSpc>
                <a:spcPct val="80000"/>
              </a:lnSpc>
              <a:spcBef>
                <a:spcPts val="750"/>
              </a:spcBef>
              <a:spcAft>
                <a:spcPts val="0"/>
              </a:spcAft>
              <a:buClr>
                <a:schemeClr val="dk1"/>
              </a:buClr>
              <a:buSzPts val="2100"/>
              <a:buChar char="•"/>
            </a:pPr>
            <a:r>
              <a:rPr lang="en-GB"/>
              <a:t>Onset usually in adulthood – mean age of SCD 41yo</a:t>
            </a:r>
            <a:endParaRPr/>
          </a:p>
          <a:p>
            <a:pPr indent="-171450" lvl="0" marL="171450" rtl="0" algn="l">
              <a:lnSpc>
                <a:spcPct val="80000"/>
              </a:lnSpc>
              <a:spcBef>
                <a:spcPts val="750"/>
              </a:spcBef>
              <a:spcAft>
                <a:spcPts val="0"/>
              </a:spcAft>
              <a:buClr>
                <a:schemeClr val="dk1"/>
              </a:buClr>
              <a:buSzPts val="2100"/>
              <a:buChar char="•"/>
            </a:pPr>
            <a:r>
              <a:rPr lang="en-GB"/>
              <a:t>Family history is present in 25% of cases</a:t>
            </a:r>
            <a:endParaRPr/>
          </a:p>
          <a:p>
            <a:pPr indent="-171450" lvl="0" marL="171450" rtl="0" algn="l">
              <a:lnSpc>
                <a:spcPct val="80000"/>
              </a:lnSpc>
              <a:spcBef>
                <a:spcPts val="750"/>
              </a:spcBef>
              <a:spcAft>
                <a:spcPts val="0"/>
              </a:spcAft>
              <a:buClr>
                <a:schemeClr val="dk1"/>
              </a:buClr>
              <a:buSzPts val="2100"/>
              <a:buChar char="•"/>
            </a:pPr>
            <a:r>
              <a:rPr lang="en-GB"/>
              <a:t>In childhood, M=F; Adults M&gt;F</a:t>
            </a:r>
            <a:endParaRPr/>
          </a:p>
          <a:p>
            <a:pPr indent="-171450" lvl="0" marL="171450" rtl="0" algn="l">
              <a:lnSpc>
                <a:spcPct val="80000"/>
              </a:lnSpc>
              <a:spcBef>
                <a:spcPts val="750"/>
              </a:spcBef>
              <a:spcAft>
                <a:spcPts val="0"/>
              </a:spcAft>
              <a:buClr>
                <a:schemeClr val="dk1"/>
              </a:buClr>
              <a:buSzPts val="2100"/>
              <a:buChar char="•"/>
            </a:pPr>
            <a:r>
              <a:rPr lang="en-GB"/>
              <a:t>Most commonly involved gene is SCN5A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8"/>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u="sng"/>
              <a:t>Brugada Syndrome - Genetics</a:t>
            </a:r>
            <a:endParaRPr/>
          </a:p>
        </p:txBody>
      </p:sp>
      <p:sp>
        <p:nvSpPr>
          <p:cNvPr id="194" name="Google Shape;194;p2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GB"/>
              <a:t>Autosomal dominant inheritance</a:t>
            </a:r>
            <a:endParaRPr/>
          </a:p>
          <a:p>
            <a:pPr indent="-171450" lvl="0" marL="171450" rtl="0" algn="l">
              <a:lnSpc>
                <a:spcPct val="90000"/>
              </a:lnSpc>
              <a:spcBef>
                <a:spcPts val="750"/>
              </a:spcBef>
              <a:spcAft>
                <a:spcPts val="0"/>
              </a:spcAft>
              <a:buClr>
                <a:schemeClr val="dk1"/>
              </a:buClr>
              <a:buSzPts val="2100"/>
              <a:buChar char="•"/>
            </a:pPr>
            <a:r>
              <a:rPr lang="en-GB"/>
              <a:t>Can arise as new mutation</a:t>
            </a:r>
            <a:endParaRPr/>
          </a:p>
          <a:p>
            <a:pPr indent="-171450" lvl="0" marL="171450" rtl="0" algn="l">
              <a:lnSpc>
                <a:spcPct val="90000"/>
              </a:lnSpc>
              <a:spcBef>
                <a:spcPts val="750"/>
              </a:spcBef>
              <a:spcAft>
                <a:spcPts val="0"/>
              </a:spcAft>
              <a:buClr>
                <a:schemeClr val="dk1"/>
              </a:buClr>
              <a:buSzPts val="2100"/>
              <a:buChar char="•"/>
            </a:pPr>
            <a:r>
              <a:rPr lang="en-GB"/>
              <a:t>Variable penetrance</a:t>
            </a:r>
            <a:endParaRPr/>
          </a:p>
          <a:p>
            <a:pPr indent="-171450" lvl="0" marL="171450" rtl="0" algn="l">
              <a:lnSpc>
                <a:spcPct val="90000"/>
              </a:lnSpc>
              <a:spcBef>
                <a:spcPts val="750"/>
              </a:spcBef>
              <a:spcAft>
                <a:spcPts val="0"/>
              </a:spcAft>
              <a:buClr>
                <a:schemeClr val="dk1"/>
              </a:buClr>
              <a:buSzPts val="2100"/>
              <a:buChar char="•"/>
            </a:pPr>
            <a:r>
              <a:rPr lang="en-GB"/>
              <a:t>Most mutations are found in the SCN5A gene (Cardiac sodium channel)</a:t>
            </a:r>
            <a:endParaRPr/>
          </a:p>
          <a:p>
            <a:pPr indent="-171450" lvl="1" marL="514350" rtl="0" algn="l">
              <a:lnSpc>
                <a:spcPct val="90000"/>
              </a:lnSpc>
              <a:spcBef>
                <a:spcPts val="375"/>
              </a:spcBef>
              <a:spcAft>
                <a:spcPts val="0"/>
              </a:spcAft>
              <a:buClr>
                <a:schemeClr val="dk1"/>
              </a:buClr>
              <a:buSzPts val="1800"/>
              <a:buChar char="•"/>
            </a:pPr>
            <a:r>
              <a:rPr lang="en-GB"/>
              <a:t>Only 20% of cases of Brugada Syndrome are associated with this gene</a:t>
            </a:r>
            <a:endParaRPr/>
          </a:p>
          <a:p>
            <a:pPr indent="-171450" lvl="1" marL="514350" rtl="0" algn="l">
              <a:lnSpc>
                <a:spcPct val="90000"/>
              </a:lnSpc>
              <a:spcBef>
                <a:spcPts val="375"/>
              </a:spcBef>
              <a:spcAft>
                <a:spcPts val="0"/>
              </a:spcAft>
              <a:buClr>
                <a:schemeClr val="dk1"/>
              </a:buClr>
              <a:buSzPts val="1800"/>
              <a:buChar char="•"/>
            </a:pPr>
            <a:r>
              <a:rPr lang="en-GB"/>
              <a:t>Most patients undergoing testing do not have a gene identified</a:t>
            </a:r>
            <a:endParaRPr/>
          </a:p>
          <a:p>
            <a:pPr indent="-171450" lvl="1" marL="514350" rtl="0" algn="l">
              <a:lnSpc>
                <a:spcPct val="90000"/>
              </a:lnSpc>
              <a:spcBef>
                <a:spcPts val="375"/>
              </a:spcBef>
              <a:spcAft>
                <a:spcPts val="0"/>
              </a:spcAft>
              <a:buClr>
                <a:schemeClr val="dk1"/>
              </a:buClr>
              <a:buSzPts val="1800"/>
              <a:buChar char="•"/>
            </a:pPr>
            <a:r>
              <a:rPr lang="en-GB"/>
              <a:t>Over 290 mutations in SCN5A have been discovered</a:t>
            </a:r>
            <a:endParaRPr/>
          </a:p>
          <a:p>
            <a:pPr indent="-171450" lvl="0" marL="171450" rtl="0" algn="l">
              <a:lnSpc>
                <a:spcPct val="90000"/>
              </a:lnSpc>
              <a:spcBef>
                <a:spcPts val="750"/>
              </a:spcBef>
              <a:spcAft>
                <a:spcPts val="0"/>
              </a:spcAft>
              <a:buClr>
                <a:schemeClr val="dk1"/>
              </a:buClr>
              <a:buSzPts val="2100"/>
              <a:buChar char="•"/>
            </a:pPr>
            <a:r>
              <a:rPr lang="en-GB"/>
              <a:t>Other gene mutations may affect other channels (e.g. Ca</a:t>
            </a:r>
            <a:r>
              <a:rPr baseline="30000" lang="en-GB"/>
              <a:t>2+</a:t>
            </a:r>
            <a:r>
              <a:rPr lang="en-GB"/>
              <a:t>, K</a:t>
            </a:r>
            <a:r>
              <a:rPr baseline="30000" lang="en-GB"/>
              <a:t>+</a:t>
            </a:r>
            <a:r>
              <a:rPr lang="en-GB"/>
              <a:t>) or form proteins that interact with ion channels</a:t>
            </a:r>
            <a:endParaRPr/>
          </a:p>
          <a:p>
            <a:pPr indent="-171450" lvl="0" marL="171450" rtl="0" algn="l">
              <a:lnSpc>
                <a:spcPct val="90000"/>
              </a:lnSpc>
              <a:spcBef>
                <a:spcPts val="750"/>
              </a:spcBef>
              <a:spcAft>
                <a:spcPts val="0"/>
              </a:spcAft>
              <a:buClr>
                <a:schemeClr val="dk1"/>
              </a:buClr>
              <a:buSzPts val="2100"/>
              <a:buChar char="•"/>
            </a:pPr>
            <a:r>
              <a:rPr lang="en-GB"/>
              <a:t>May overlap with other conditions, e.g. long-QT, ARVC</a:t>
            </a:r>
            <a:endParaRPr/>
          </a:p>
          <a:p>
            <a:pPr indent="-38100" lvl="0" marL="171450" rtl="0" algn="l">
              <a:lnSpc>
                <a:spcPct val="90000"/>
              </a:lnSpc>
              <a:spcBef>
                <a:spcPts val="750"/>
              </a:spcBef>
              <a:spcAft>
                <a:spcPts val="0"/>
              </a:spcAft>
              <a:buClr>
                <a:schemeClr val="dk1"/>
              </a:buClr>
              <a:buSzPts val="21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9"/>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u="sng"/>
              <a:t>Brugada Syndrome – Signs/Symptoms</a:t>
            </a:r>
            <a:endParaRPr/>
          </a:p>
        </p:txBody>
      </p:sp>
      <p:sp>
        <p:nvSpPr>
          <p:cNvPr id="201" name="Google Shape;201;p29"/>
          <p:cNvSpPr txBox="1"/>
          <p:nvPr>
            <p:ph idx="1" type="body"/>
          </p:nvPr>
        </p:nvSpPr>
        <p:spPr>
          <a:xfrm>
            <a:off x="508398" y="1879998"/>
            <a:ext cx="7749778" cy="3763565"/>
          </a:xfrm>
          <a:prstGeom prst="rect">
            <a:avLst/>
          </a:prstGeom>
          <a:noFill/>
          <a:ln>
            <a:noFill/>
          </a:ln>
        </p:spPr>
        <p:txBody>
          <a:bodyPr anchorCtr="0" anchor="t" bIns="45700" lIns="91425" spcFirstLastPara="1" rIns="91425" wrap="square" tIns="45700">
            <a:noAutofit/>
          </a:bodyPr>
          <a:lstStyle/>
          <a:p>
            <a:pPr indent="-171450" lvl="0" marL="171450" rtl="0" algn="l">
              <a:lnSpc>
                <a:spcPct val="70000"/>
              </a:lnSpc>
              <a:spcBef>
                <a:spcPts val="0"/>
              </a:spcBef>
              <a:spcAft>
                <a:spcPts val="0"/>
              </a:spcAft>
              <a:buClr>
                <a:schemeClr val="dk1"/>
              </a:buClr>
              <a:buSzPts val="1942"/>
              <a:buChar char="•"/>
            </a:pPr>
            <a:r>
              <a:rPr lang="en-GB" sz="1942"/>
              <a:t>TLOC</a:t>
            </a:r>
            <a:endParaRPr/>
          </a:p>
          <a:p>
            <a:pPr indent="-171450" lvl="1" marL="514350" rtl="0" algn="l">
              <a:lnSpc>
                <a:spcPct val="70000"/>
              </a:lnSpc>
              <a:spcBef>
                <a:spcPts val="375"/>
              </a:spcBef>
              <a:spcAft>
                <a:spcPts val="0"/>
              </a:spcAft>
              <a:buClr>
                <a:schemeClr val="dk1"/>
              </a:buClr>
              <a:buSzPts val="1665"/>
              <a:buChar char="•"/>
            </a:pPr>
            <a:r>
              <a:rPr lang="en-GB" sz="1665"/>
              <a:t>Dysrhythmia</a:t>
            </a:r>
            <a:endParaRPr/>
          </a:p>
          <a:p>
            <a:pPr indent="-171450" lvl="1" marL="514350" rtl="0" algn="l">
              <a:lnSpc>
                <a:spcPct val="70000"/>
              </a:lnSpc>
              <a:spcBef>
                <a:spcPts val="375"/>
              </a:spcBef>
              <a:spcAft>
                <a:spcPts val="0"/>
              </a:spcAft>
              <a:buClr>
                <a:schemeClr val="dk1"/>
              </a:buClr>
              <a:buSzPts val="1665"/>
              <a:buChar char="•"/>
            </a:pPr>
            <a:r>
              <a:rPr lang="en-GB" sz="1665"/>
              <a:t>Hypotension</a:t>
            </a:r>
            <a:endParaRPr/>
          </a:p>
          <a:p>
            <a:pPr indent="-171450" lvl="0" marL="171450" rtl="0" algn="l">
              <a:lnSpc>
                <a:spcPct val="70000"/>
              </a:lnSpc>
              <a:spcBef>
                <a:spcPts val="750"/>
              </a:spcBef>
              <a:spcAft>
                <a:spcPts val="0"/>
              </a:spcAft>
              <a:buClr>
                <a:schemeClr val="dk1"/>
              </a:buClr>
              <a:buSzPts val="1942"/>
              <a:buChar char="•"/>
            </a:pPr>
            <a:r>
              <a:rPr lang="en-GB" sz="1942"/>
              <a:t>Sudden cardiac death</a:t>
            </a:r>
            <a:endParaRPr/>
          </a:p>
          <a:p>
            <a:pPr indent="-171450" lvl="1" marL="514350" rtl="0" algn="l">
              <a:lnSpc>
                <a:spcPct val="70000"/>
              </a:lnSpc>
              <a:spcBef>
                <a:spcPts val="375"/>
              </a:spcBef>
              <a:spcAft>
                <a:spcPts val="0"/>
              </a:spcAft>
              <a:buClr>
                <a:schemeClr val="dk1"/>
              </a:buClr>
              <a:buSzPts val="1665"/>
              <a:buChar char="•"/>
            </a:pPr>
            <a:r>
              <a:rPr lang="en-GB" sz="1665"/>
              <a:t>Ventricular Fibrillation</a:t>
            </a:r>
            <a:endParaRPr sz="1665"/>
          </a:p>
          <a:p>
            <a:pPr indent="-171450" lvl="1" marL="514350" rtl="0" algn="l">
              <a:lnSpc>
                <a:spcPct val="70000"/>
              </a:lnSpc>
              <a:spcBef>
                <a:spcPts val="375"/>
              </a:spcBef>
              <a:spcAft>
                <a:spcPts val="0"/>
              </a:spcAft>
              <a:buClr>
                <a:schemeClr val="dk1"/>
              </a:buClr>
              <a:buSzPts val="1665"/>
              <a:buChar char="•"/>
            </a:pPr>
            <a:r>
              <a:rPr lang="en-GB" sz="1665"/>
              <a:t>Polymorphic Ventricular Tachycardia</a:t>
            </a:r>
            <a:endParaRPr sz="1665"/>
          </a:p>
          <a:p>
            <a:pPr indent="-171450" lvl="0" marL="171450" rtl="0" algn="l">
              <a:lnSpc>
                <a:spcPct val="70000"/>
              </a:lnSpc>
              <a:spcBef>
                <a:spcPts val="750"/>
              </a:spcBef>
              <a:spcAft>
                <a:spcPts val="0"/>
              </a:spcAft>
              <a:buClr>
                <a:schemeClr val="dk1"/>
              </a:buClr>
              <a:buSzPts val="1942"/>
              <a:buChar char="•"/>
            </a:pPr>
            <a:r>
              <a:rPr lang="en-GB" sz="1942"/>
              <a:t>Dysrhythmias tend to occur in situations where vagal tone is higher</a:t>
            </a:r>
            <a:endParaRPr/>
          </a:p>
          <a:p>
            <a:pPr indent="-171450" lvl="1" marL="514350" rtl="0" algn="l">
              <a:lnSpc>
                <a:spcPct val="70000"/>
              </a:lnSpc>
              <a:spcBef>
                <a:spcPts val="375"/>
              </a:spcBef>
              <a:spcAft>
                <a:spcPts val="0"/>
              </a:spcAft>
              <a:buClr>
                <a:schemeClr val="dk1"/>
              </a:buClr>
              <a:buSzPts val="1665"/>
              <a:buChar char="•"/>
            </a:pPr>
            <a:r>
              <a:rPr lang="en-GB" sz="1665"/>
              <a:t>Rest</a:t>
            </a:r>
            <a:endParaRPr/>
          </a:p>
          <a:p>
            <a:pPr indent="-171450" lvl="1" marL="514350" rtl="0" algn="l">
              <a:lnSpc>
                <a:spcPct val="70000"/>
              </a:lnSpc>
              <a:spcBef>
                <a:spcPts val="375"/>
              </a:spcBef>
              <a:spcAft>
                <a:spcPts val="0"/>
              </a:spcAft>
              <a:buClr>
                <a:schemeClr val="dk1"/>
              </a:buClr>
              <a:buSzPts val="1665"/>
              <a:buChar char="•"/>
            </a:pPr>
            <a:r>
              <a:rPr lang="en-GB" sz="1665"/>
              <a:t>After heavy meals</a:t>
            </a:r>
            <a:endParaRPr/>
          </a:p>
          <a:p>
            <a:pPr indent="-171450" lvl="1" marL="514350" rtl="0" algn="l">
              <a:lnSpc>
                <a:spcPct val="70000"/>
              </a:lnSpc>
              <a:spcBef>
                <a:spcPts val="375"/>
              </a:spcBef>
              <a:spcAft>
                <a:spcPts val="0"/>
              </a:spcAft>
              <a:buClr>
                <a:schemeClr val="dk1"/>
              </a:buClr>
              <a:buSzPts val="1665"/>
              <a:buChar char="•"/>
            </a:pPr>
            <a:r>
              <a:rPr lang="en-GB" sz="1665"/>
              <a:t>Sleep</a:t>
            </a:r>
            <a:endParaRPr/>
          </a:p>
          <a:p>
            <a:pPr indent="-171450" lvl="0" marL="171450" rtl="0" algn="l">
              <a:lnSpc>
                <a:spcPct val="70000"/>
              </a:lnSpc>
              <a:spcBef>
                <a:spcPts val="750"/>
              </a:spcBef>
              <a:spcAft>
                <a:spcPts val="0"/>
              </a:spcAft>
              <a:buClr>
                <a:schemeClr val="dk1"/>
              </a:buClr>
              <a:buSzPts val="1942"/>
              <a:buChar char="•"/>
            </a:pPr>
            <a:r>
              <a:rPr lang="en-GB" sz="1942"/>
              <a:t>Other provoking factors</a:t>
            </a:r>
            <a:endParaRPr/>
          </a:p>
          <a:p>
            <a:pPr indent="-171450" lvl="1" marL="514350" rtl="0" algn="l">
              <a:lnSpc>
                <a:spcPct val="70000"/>
              </a:lnSpc>
              <a:spcBef>
                <a:spcPts val="375"/>
              </a:spcBef>
              <a:spcAft>
                <a:spcPts val="0"/>
              </a:spcAft>
              <a:buClr>
                <a:schemeClr val="dk1"/>
              </a:buClr>
              <a:buSzPts val="1665"/>
              <a:buChar char="•"/>
            </a:pPr>
            <a:r>
              <a:rPr lang="en-GB" sz="1665"/>
              <a:t>Extremes of temperature (high or low)</a:t>
            </a:r>
            <a:endParaRPr sz="1665"/>
          </a:p>
          <a:p>
            <a:pPr indent="-171450" lvl="1" marL="514350" rtl="0" algn="l">
              <a:lnSpc>
                <a:spcPct val="70000"/>
              </a:lnSpc>
              <a:spcBef>
                <a:spcPts val="375"/>
              </a:spcBef>
              <a:spcAft>
                <a:spcPts val="0"/>
              </a:spcAft>
              <a:buClr>
                <a:schemeClr val="dk1"/>
              </a:buClr>
              <a:buSzPts val="1665"/>
              <a:buChar char="•"/>
            </a:pPr>
            <a:r>
              <a:rPr lang="en-GB" sz="1665"/>
              <a:t>Excessive alcohol</a:t>
            </a:r>
            <a:endParaRPr/>
          </a:p>
          <a:p>
            <a:pPr indent="-171450" lvl="1" marL="514350" rtl="0" algn="l">
              <a:lnSpc>
                <a:spcPct val="70000"/>
              </a:lnSpc>
              <a:spcBef>
                <a:spcPts val="375"/>
              </a:spcBef>
              <a:spcAft>
                <a:spcPts val="0"/>
              </a:spcAft>
              <a:buClr>
                <a:schemeClr val="dk1"/>
              </a:buClr>
              <a:buSzPts val="1665"/>
              <a:buChar char="•"/>
            </a:pPr>
            <a:r>
              <a:rPr lang="en-GB" sz="1665"/>
              <a:t>Certain medications (e.g. Calcium channel blockers, Beta-blockers, nitrates, many others)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13" st="1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0"/>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u="sng"/>
              <a:t>Brugada Syndrome - Diagnosis</a:t>
            </a:r>
            <a:endParaRPr/>
          </a:p>
        </p:txBody>
      </p:sp>
      <p:sp>
        <p:nvSpPr>
          <p:cNvPr id="208" name="Google Shape;208;p3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GB"/>
              <a:t>Begins with the ECG</a:t>
            </a:r>
            <a:endParaRPr/>
          </a:p>
          <a:p>
            <a:pPr indent="-171450" lvl="0" marL="171450" rtl="0" algn="l">
              <a:lnSpc>
                <a:spcPct val="90000"/>
              </a:lnSpc>
              <a:spcBef>
                <a:spcPts val="750"/>
              </a:spcBef>
              <a:spcAft>
                <a:spcPts val="0"/>
              </a:spcAft>
              <a:buClr>
                <a:schemeClr val="dk1"/>
              </a:buClr>
              <a:buSzPts val="2100"/>
              <a:buChar char="•"/>
            </a:pPr>
            <a:r>
              <a:rPr lang="en-GB"/>
              <a:t>ST elevation V1-V3 with RBBB appearance</a:t>
            </a:r>
            <a:endParaRPr/>
          </a:p>
          <a:p>
            <a:pPr indent="-171450" lvl="0" marL="171450" rtl="0" algn="l">
              <a:lnSpc>
                <a:spcPct val="90000"/>
              </a:lnSpc>
              <a:spcBef>
                <a:spcPts val="750"/>
              </a:spcBef>
              <a:spcAft>
                <a:spcPts val="0"/>
              </a:spcAft>
              <a:buClr>
                <a:schemeClr val="dk1"/>
              </a:buClr>
              <a:buSzPts val="2100"/>
              <a:buChar char="•"/>
            </a:pPr>
            <a:r>
              <a:rPr lang="en-GB"/>
              <a:t>May have prolonged PR interval (slowed conduction)</a:t>
            </a:r>
            <a:endParaRPr/>
          </a:p>
          <a:p>
            <a:pPr indent="-171450" lvl="1" marL="514350" rtl="0" algn="l">
              <a:lnSpc>
                <a:spcPct val="90000"/>
              </a:lnSpc>
              <a:spcBef>
                <a:spcPts val="375"/>
              </a:spcBef>
              <a:spcAft>
                <a:spcPts val="0"/>
              </a:spcAft>
              <a:buClr>
                <a:schemeClr val="dk1"/>
              </a:buClr>
              <a:buSzPts val="1800"/>
              <a:buChar char="•"/>
            </a:pPr>
            <a:r>
              <a:rPr lang="en-GB"/>
              <a:t>Changes may not always be consistently present</a:t>
            </a:r>
            <a:endParaRPr/>
          </a:p>
          <a:p>
            <a:pPr indent="-171450" lvl="1" marL="514350" rtl="0" algn="l">
              <a:lnSpc>
                <a:spcPct val="90000"/>
              </a:lnSpc>
              <a:spcBef>
                <a:spcPts val="375"/>
              </a:spcBef>
              <a:spcAft>
                <a:spcPts val="0"/>
              </a:spcAft>
              <a:buClr>
                <a:schemeClr val="dk1"/>
              </a:buClr>
              <a:buSzPts val="1800"/>
              <a:buChar char="•"/>
            </a:pPr>
            <a:r>
              <a:rPr lang="en-GB"/>
              <a:t>Medications can be used to reveal the ECG changes</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GB"/>
              <a:t>Beware mimics</a:t>
            </a:r>
            <a:endParaRPr/>
          </a:p>
          <a:p>
            <a:pPr indent="-171450" lvl="1" marL="514350" rtl="0" algn="l">
              <a:lnSpc>
                <a:spcPct val="90000"/>
              </a:lnSpc>
              <a:spcBef>
                <a:spcPts val="375"/>
              </a:spcBef>
              <a:spcAft>
                <a:spcPts val="0"/>
              </a:spcAft>
              <a:buClr>
                <a:schemeClr val="dk1"/>
              </a:buClr>
              <a:buSzPts val="1800"/>
              <a:buChar char="•"/>
            </a:pPr>
            <a:r>
              <a:rPr lang="en-GB"/>
              <a:t>Electrolyte disturbances, e.g. hypokalaemia</a:t>
            </a:r>
            <a:endParaRPr/>
          </a:p>
          <a:p>
            <a:pPr indent="-171450" lvl="1" marL="514350" rtl="0" algn="l">
              <a:lnSpc>
                <a:spcPct val="90000"/>
              </a:lnSpc>
              <a:spcBef>
                <a:spcPts val="375"/>
              </a:spcBef>
              <a:spcAft>
                <a:spcPts val="0"/>
              </a:spcAft>
              <a:buClr>
                <a:schemeClr val="dk1"/>
              </a:buClr>
              <a:buSzPts val="1800"/>
              <a:buChar char="•"/>
            </a:pPr>
            <a:r>
              <a:rPr lang="en-GB"/>
              <a:t>Poor cardiac blood supply, esp. to Right Ventricular Outflow Tract</a:t>
            </a:r>
            <a:endParaRPr/>
          </a:p>
          <a:p>
            <a:pPr indent="-171450" lvl="1" marL="514350" rtl="0" algn="l">
              <a:lnSpc>
                <a:spcPct val="90000"/>
              </a:lnSpc>
              <a:spcBef>
                <a:spcPts val="375"/>
              </a:spcBef>
              <a:spcAft>
                <a:spcPts val="0"/>
              </a:spcAft>
              <a:buClr>
                <a:schemeClr val="dk1"/>
              </a:buClr>
              <a:buSzPts val="1800"/>
              <a:buChar char="•"/>
            </a:pPr>
            <a:r>
              <a:rPr lang="en-GB"/>
              <a:t>Excessive alcohol/cocaine use can induce similar ECG changes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1"/>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sz="2400" u="sng"/>
              <a:t>Mechanisms of Arrhythmia – Depolarisation vs. Repolarisation Hypothesis</a:t>
            </a:r>
            <a:endParaRPr/>
          </a:p>
        </p:txBody>
      </p:sp>
      <p:sp>
        <p:nvSpPr>
          <p:cNvPr id="215" name="Google Shape;215;p3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GB"/>
              <a:t>Depolarisation Hypothesis</a:t>
            </a:r>
            <a:endParaRPr/>
          </a:p>
          <a:p>
            <a:pPr indent="-171450" lvl="1" marL="514350" rtl="0" algn="l">
              <a:lnSpc>
                <a:spcPct val="90000"/>
              </a:lnSpc>
              <a:spcBef>
                <a:spcPts val="375"/>
              </a:spcBef>
              <a:spcAft>
                <a:spcPts val="0"/>
              </a:spcAft>
              <a:buClr>
                <a:schemeClr val="dk1"/>
              </a:buClr>
              <a:buSzPts val="1800"/>
              <a:buChar char="•"/>
            </a:pPr>
            <a:r>
              <a:rPr lang="en-GB"/>
              <a:t>Abnormally slow electrical conduction through RV</a:t>
            </a:r>
            <a:endParaRPr/>
          </a:p>
          <a:p>
            <a:pPr indent="-171450" lvl="1" marL="514350" rtl="0" algn="l">
              <a:lnSpc>
                <a:spcPct val="90000"/>
              </a:lnSpc>
              <a:spcBef>
                <a:spcPts val="375"/>
              </a:spcBef>
              <a:spcAft>
                <a:spcPts val="0"/>
              </a:spcAft>
              <a:buClr>
                <a:schemeClr val="dk1"/>
              </a:buClr>
              <a:buSzPts val="1800"/>
              <a:buChar char="•"/>
            </a:pPr>
            <a:r>
              <a:rPr lang="en-GB"/>
              <a:t>Short circuits form</a:t>
            </a:r>
            <a:endParaRPr/>
          </a:p>
          <a:p>
            <a:pPr indent="-171450" lvl="1" marL="514350" rtl="0" algn="l">
              <a:lnSpc>
                <a:spcPct val="90000"/>
              </a:lnSpc>
              <a:spcBef>
                <a:spcPts val="375"/>
              </a:spcBef>
              <a:spcAft>
                <a:spcPts val="0"/>
              </a:spcAft>
              <a:buClr>
                <a:schemeClr val="dk1"/>
              </a:buClr>
              <a:buSzPts val="1800"/>
              <a:buChar char="•"/>
            </a:pPr>
            <a:r>
              <a:rPr lang="en-GB"/>
              <a:t>May explain onset in middle age - Greater incidence of scarring/fibrosis</a:t>
            </a:r>
            <a:endParaRPr/>
          </a:p>
          <a:p>
            <a:pPr indent="-57150" lvl="1" marL="514350" rtl="0" algn="l">
              <a:lnSpc>
                <a:spcPct val="90000"/>
              </a:lnSpc>
              <a:spcBef>
                <a:spcPts val="375"/>
              </a:spcBef>
              <a:spcAft>
                <a:spcPts val="0"/>
              </a:spcAft>
              <a:buClr>
                <a:schemeClr val="dk1"/>
              </a:buClr>
              <a:buSzPts val="1800"/>
              <a:buNone/>
            </a:pPr>
            <a:r>
              <a:t/>
            </a:r>
            <a:endParaRPr/>
          </a:p>
          <a:p>
            <a:pPr indent="-171450" lvl="0" marL="171450" rtl="0" algn="l">
              <a:lnSpc>
                <a:spcPct val="90000"/>
              </a:lnSpc>
              <a:spcBef>
                <a:spcPts val="750"/>
              </a:spcBef>
              <a:spcAft>
                <a:spcPts val="0"/>
              </a:spcAft>
              <a:buClr>
                <a:schemeClr val="dk1"/>
              </a:buClr>
              <a:buSzPts val="2100"/>
              <a:buChar char="•"/>
            </a:pPr>
            <a:r>
              <a:rPr lang="en-GB"/>
              <a:t>Repolarisation Hypothesis</a:t>
            </a:r>
            <a:endParaRPr/>
          </a:p>
          <a:p>
            <a:pPr indent="-171450" lvl="1" marL="514350" rtl="0" algn="l">
              <a:lnSpc>
                <a:spcPct val="90000"/>
              </a:lnSpc>
              <a:spcBef>
                <a:spcPts val="375"/>
              </a:spcBef>
              <a:spcAft>
                <a:spcPts val="0"/>
              </a:spcAft>
              <a:buClr>
                <a:schemeClr val="dk1"/>
              </a:buClr>
              <a:buSzPts val="1800"/>
              <a:buChar char="•"/>
            </a:pPr>
            <a:r>
              <a:rPr lang="en-GB"/>
              <a:t>Increased difference in action potentials between epicardium and endocardium</a:t>
            </a:r>
            <a:endParaRPr/>
          </a:p>
          <a:p>
            <a:pPr indent="-171450" lvl="1" marL="514350" rtl="0" algn="l">
              <a:lnSpc>
                <a:spcPct val="90000"/>
              </a:lnSpc>
              <a:spcBef>
                <a:spcPts val="375"/>
              </a:spcBef>
              <a:spcAft>
                <a:spcPts val="0"/>
              </a:spcAft>
              <a:buClr>
                <a:schemeClr val="dk1"/>
              </a:buClr>
              <a:buSzPts val="1800"/>
              <a:buChar char="•"/>
            </a:pPr>
            <a:r>
              <a:rPr lang="en-GB"/>
              <a:t>Brief periods of current flow from endocardium to epicardium</a:t>
            </a:r>
            <a:endParaRPr/>
          </a:p>
          <a:p>
            <a:pPr indent="-57150" lvl="1" marL="514350" rtl="0" algn="l">
              <a:lnSpc>
                <a:spcPct val="90000"/>
              </a:lnSpc>
              <a:spcBef>
                <a:spcPts val="375"/>
              </a:spcBef>
              <a:spcAft>
                <a:spcPts val="0"/>
              </a:spcAft>
              <a:buClr>
                <a:schemeClr val="dk1"/>
              </a:buClr>
              <a:buSzPts val="1800"/>
              <a:buNone/>
            </a:pPr>
            <a:r>
              <a:t/>
            </a:r>
            <a:endParaRPr/>
          </a:p>
          <a:p>
            <a:pPr indent="-171450" lvl="0" marL="171450" rtl="0" algn="l">
              <a:lnSpc>
                <a:spcPct val="90000"/>
              </a:lnSpc>
              <a:spcBef>
                <a:spcPts val="750"/>
              </a:spcBef>
              <a:spcAft>
                <a:spcPts val="0"/>
              </a:spcAft>
              <a:buClr>
                <a:schemeClr val="dk1"/>
              </a:buClr>
              <a:buSzPts val="2100"/>
              <a:buChar char="•"/>
            </a:pPr>
            <a:r>
              <a:rPr lang="en-GB"/>
              <a:t>Cardiac structure may change, esp. RV outflow tract</a:t>
            </a:r>
            <a:endParaRPr/>
          </a:p>
          <a:p>
            <a:pPr indent="-171450" lvl="0" marL="171450" rtl="0" algn="l">
              <a:lnSpc>
                <a:spcPct val="90000"/>
              </a:lnSpc>
              <a:spcBef>
                <a:spcPts val="750"/>
              </a:spcBef>
              <a:spcAft>
                <a:spcPts val="0"/>
              </a:spcAft>
              <a:buClr>
                <a:schemeClr val="dk1"/>
              </a:buClr>
              <a:buSzPts val="2100"/>
              <a:buChar char="•"/>
            </a:pPr>
            <a:r>
              <a:rPr lang="en-GB"/>
              <a:t>Mechanisms may vary between patients (different mutations)</a:t>
            </a:r>
            <a:endParaRPr/>
          </a:p>
          <a:p>
            <a:pPr indent="-57150" lvl="1" marL="514350" rtl="0" algn="l">
              <a:lnSpc>
                <a:spcPct val="90000"/>
              </a:lnSpc>
              <a:spcBef>
                <a:spcPts val="375"/>
              </a:spcBef>
              <a:spcAft>
                <a:spcPts val="0"/>
              </a:spcAft>
              <a:buClr>
                <a:schemeClr val="dk1"/>
              </a:buClr>
              <a:buSzPts val="1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GB"/>
              <a:t>Disclaimer*</a:t>
            </a:r>
            <a:endParaRPr/>
          </a:p>
        </p:txBody>
      </p:sp>
      <p:sp>
        <p:nvSpPr>
          <p:cNvPr id="96" name="Google Shape;96;p1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GB"/>
              <a:t>Please note that QUACK is a regional teaching programme operating across GG&amp;C, Lanarkshire and Ayrshire &amp; Arran. </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GB"/>
              <a:t>This presentation outlines general management, though local variances e.g. antibiotic prescription may vary slightly depending on your local trust</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GB"/>
              <a:t>Remember to check your local guidelines</a:t>
            </a:r>
            <a:endParaRPr/>
          </a:p>
          <a:p>
            <a:pPr indent="-38100" lvl="0" marL="171450" rtl="0" algn="l">
              <a:lnSpc>
                <a:spcPct val="90000"/>
              </a:lnSpc>
              <a:spcBef>
                <a:spcPts val="750"/>
              </a:spcBef>
              <a:spcAft>
                <a:spcPts val="0"/>
              </a:spcAft>
              <a:buClr>
                <a:schemeClr val="dk1"/>
              </a:buClr>
              <a:buSzPts val="21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2"/>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u="sng"/>
              <a:t>ECG Changes – Type 1</a:t>
            </a:r>
            <a:endParaRPr/>
          </a:p>
        </p:txBody>
      </p:sp>
      <p:sp>
        <p:nvSpPr>
          <p:cNvPr id="222" name="Google Shape;222;p3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GB"/>
              <a:t>Coved ST elevation</a:t>
            </a:r>
            <a:endParaRPr/>
          </a:p>
          <a:p>
            <a:pPr indent="-171450" lvl="1" marL="514350" rtl="0" algn="l">
              <a:lnSpc>
                <a:spcPct val="90000"/>
              </a:lnSpc>
              <a:spcBef>
                <a:spcPts val="375"/>
              </a:spcBef>
              <a:spcAft>
                <a:spcPts val="0"/>
              </a:spcAft>
              <a:buClr>
                <a:schemeClr val="dk1"/>
              </a:buClr>
              <a:buSzPts val="1800"/>
              <a:buChar char="•"/>
            </a:pPr>
            <a:r>
              <a:rPr lang="en-GB"/>
              <a:t>&gt;2mm at J-point</a:t>
            </a:r>
            <a:endParaRPr/>
          </a:p>
          <a:p>
            <a:pPr indent="-171450" lvl="1" marL="514350" rtl="0" algn="l">
              <a:lnSpc>
                <a:spcPct val="90000"/>
              </a:lnSpc>
              <a:spcBef>
                <a:spcPts val="375"/>
              </a:spcBef>
              <a:spcAft>
                <a:spcPts val="0"/>
              </a:spcAft>
              <a:buClr>
                <a:schemeClr val="dk1"/>
              </a:buClr>
              <a:buSzPts val="1800"/>
              <a:buChar char="•"/>
            </a:pPr>
            <a:r>
              <a:rPr lang="en-GB"/>
              <a:t>In &gt;1 of V1-V3</a:t>
            </a:r>
            <a:endParaRPr/>
          </a:p>
          <a:p>
            <a:pPr indent="-171450" lvl="1" marL="514350" rtl="0" algn="l">
              <a:lnSpc>
                <a:spcPct val="90000"/>
              </a:lnSpc>
              <a:spcBef>
                <a:spcPts val="375"/>
              </a:spcBef>
              <a:spcAft>
                <a:spcPts val="0"/>
              </a:spcAft>
              <a:buClr>
                <a:schemeClr val="dk1"/>
              </a:buClr>
              <a:buSzPts val="1800"/>
              <a:buChar char="•"/>
            </a:pPr>
            <a:r>
              <a:rPr lang="en-GB"/>
              <a:t>Gradually descending ST-segment</a:t>
            </a:r>
            <a:endParaRPr/>
          </a:p>
          <a:p>
            <a:pPr indent="-171450" lvl="1" marL="514350" rtl="0" algn="l">
              <a:lnSpc>
                <a:spcPct val="90000"/>
              </a:lnSpc>
              <a:spcBef>
                <a:spcPts val="375"/>
              </a:spcBef>
              <a:spcAft>
                <a:spcPts val="0"/>
              </a:spcAft>
              <a:buClr>
                <a:schemeClr val="dk1"/>
              </a:buClr>
              <a:buSzPts val="1800"/>
              <a:buChar char="•"/>
            </a:pPr>
            <a:r>
              <a:rPr lang="en-GB"/>
              <a:t>Followed by a negative T-wave</a:t>
            </a:r>
            <a:endParaRPr/>
          </a:p>
          <a:p>
            <a:pPr indent="-171450" lvl="0" marL="171450" rtl="0" algn="l">
              <a:lnSpc>
                <a:spcPct val="90000"/>
              </a:lnSpc>
              <a:spcBef>
                <a:spcPts val="750"/>
              </a:spcBef>
              <a:spcAft>
                <a:spcPts val="0"/>
              </a:spcAft>
              <a:buClr>
                <a:schemeClr val="dk1"/>
              </a:buClr>
              <a:buSzPts val="2100"/>
              <a:buChar char="•"/>
            </a:pPr>
            <a:r>
              <a:rPr lang="en-GB"/>
              <a:t>AKA “Brugada sign”</a:t>
            </a:r>
            <a:endParaRPr/>
          </a:p>
          <a:p>
            <a:pPr indent="-171450" lvl="0" marL="171450" rtl="0" algn="l">
              <a:lnSpc>
                <a:spcPct val="90000"/>
              </a:lnSpc>
              <a:spcBef>
                <a:spcPts val="750"/>
              </a:spcBef>
              <a:spcAft>
                <a:spcPts val="0"/>
              </a:spcAft>
              <a:buClr>
                <a:schemeClr val="dk1"/>
              </a:buClr>
              <a:buSzPts val="2100"/>
              <a:buChar char="•"/>
            </a:pPr>
            <a:r>
              <a:rPr b="1" i="1" lang="en-GB"/>
              <a:t>Potentially </a:t>
            </a:r>
            <a:r>
              <a:rPr lang="en-GB"/>
              <a:t>diagnostic</a:t>
            </a:r>
            <a:endParaRPr/>
          </a:p>
          <a:p>
            <a:pPr indent="-171450" lvl="1" marL="514350" rtl="0" algn="l">
              <a:lnSpc>
                <a:spcPct val="90000"/>
              </a:lnSpc>
              <a:spcBef>
                <a:spcPts val="375"/>
              </a:spcBef>
              <a:spcAft>
                <a:spcPts val="0"/>
              </a:spcAft>
              <a:buClr>
                <a:schemeClr val="dk1"/>
              </a:buClr>
              <a:buSzPts val="1800"/>
              <a:buChar char="•"/>
            </a:pPr>
            <a:r>
              <a:rPr lang="en-GB"/>
              <a:t>Clinical context is crucial</a:t>
            </a:r>
            <a:endParaRPr/>
          </a:p>
        </p:txBody>
      </p:sp>
      <p:pic>
        <p:nvPicPr>
          <p:cNvPr descr="A close up of a screen&#10;&#10;Description generated with high confidence" id="223" name="Google Shape;223;p32"/>
          <p:cNvPicPr preferRelativeResize="0"/>
          <p:nvPr/>
        </p:nvPicPr>
        <p:blipFill rotWithShape="1">
          <a:blip r:embed="rId3">
            <a:alphaModFix/>
          </a:blip>
          <a:srcRect b="0" l="0" r="0" t="0"/>
          <a:stretch/>
        </p:blipFill>
        <p:spPr>
          <a:xfrm>
            <a:off x="4756548" y="1890713"/>
            <a:ext cx="2197894" cy="350758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u="sng"/>
              <a:t>ECG Changes – Type 2</a:t>
            </a:r>
            <a:endParaRPr/>
          </a:p>
        </p:txBody>
      </p:sp>
      <p:sp>
        <p:nvSpPr>
          <p:cNvPr id="230" name="Google Shape;230;p3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GB"/>
              <a:t>&gt;2mm of saddle-shaped ST elevation</a:t>
            </a:r>
            <a:endParaRPr/>
          </a:p>
          <a:p>
            <a:pPr indent="-171450" lvl="0" marL="171450" rtl="0" algn="l">
              <a:lnSpc>
                <a:spcPct val="90000"/>
              </a:lnSpc>
              <a:spcBef>
                <a:spcPts val="750"/>
              </a:spcBef>
              <a:spcAft>
                <a:spcPts val="0"/>
              </a:spcAft>
              <a:buClr>
                <a:schemeClr val="dk1"/>
              </a:buClr>
              <a:buSzPts val="2100"/>
              <a:buChar char="•"/>
            </a:pPr>
            <a:r>
              <a:rPr lang="en-GB"/>
              <a:t>Positive or biphasic T-wave</a:t>
            </a:r>
            <a:endParaRPr/>
          </a:p>
          <a:p>
            <a:pPr indent="-171450" lvl="0" marL="171450" rtl="0" algn="l">
              <a:lnSpc>
                <a:spcPct val="90000"/>
              </a:lnSpc>
              <a:spcBef>
                <a:spcPts val="750"/>
              </a:spcBef>
              <a:spcAft>
                <a:spcPts val="0"/>
              </a:spcAft>
              <a:buClr>
                <a:schemeClr val="dk1"/>
              </a:buClr>
              <a:buSzPts val="2100"/>
              <a:buChar char="•"/>
            </a:pPr>
            <a:r>
              <a:rPr lang="en-GB"/>
              <a:t>May appear in healthy subjects</a:t>
            </a:r>
            <a:endParaRPr/>
          </a:p>
        </p:txBody>
      </p:sp>
      <p:pic>
        <p:nvPicPr>
          <p:cNvPr descr="A picture containing shoji&#10;&#10;Description generated with high confidence" id="231" name="Google Shape;231;p33"/>
          <p:cNvPicPr preferRelativeResize="0"/>
          <p:nvPr/>
        </p:nvPicPr>
        <p:blipFill rotWithShape="1">
          <a:blip r:embed="rId3">
            <a:alphaModFix/>
          </a:blip>
          <a:srcRect b="0" l="0" r="0" t="0"/>
          <a:stretch/>
        </p:blipFill>
        <p:spPr>
          <a:xfrm>
            <a:off x="718463" y="3267848"/>
            <a:ext cx="5188744" cy="271819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u="sng"/>
              <a:t>ECG Changes – Type 3</a:t>
            </a:r>
            <a:endParaRPr/>
          </a:p>
        </p:txBody>
      </p:sp>
      <p:sp>
        <p:nvSpPr>
          <p:cNvPr id="238" name="Google Shape;238;p3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GB"/>
              <a:t>The morphology of Type 1 or 2(i.e. coved or saddle-shaped)</a:t>
            </a:r>
            <a:endParaRPr/>
          </a:p>
          <a:p>
            <a:pPr indent="-171450" lvl="0" marL="171450" rtl="0" algn="l">
              <a:lnSpc>
                <a:spcPct val="90000"/>
              </a:lnSpc>
              <a:spcBef>
                <a:spcPts val="750"/>
              </a:spcBef>
              <a:spcAft>
                <a:spcPts val="0"/>
              </a:spcAft>
              <a:buClr>
                <a:schemeClr val="dk1"/>
              </a:buClr>
              <a:buSzPts val="2100"/>
              <a:buChar char="•"/>
            </a:pPr>
            <a:r>
              <a:rPr lang="en-GB"/>
              <a:t>BUT with &lt;2mm ST elevation</a:t>
            </a:r>
            <a:endParaRPr/>
          </a:p>
          <a:p>
            <a:pPr indent="-171450" lvl="0" marL="171450" rtl="0" algn="l">
              <a:lnSpc>
                <a:spcPct val="90000"/>
              </a:lnSpc>
              <a:spcBef>
                <a:spcPts val="750"/>
              </a:spcBef>
              <a:spcAft>
                <a:spcPts val="0"/>
              </a:spcAft>
              <a:buClr>
                <a:schemeClr val="dk1"/>
              </a:buClr>
              <a:buSzPts val="2100"/>
              <a:buChar char="•"/>
            </a:pPr>
            <a:r>
              <a:rPr lang="en-GB"/>
              <a:t>May occur in healthy subjects</a:t>
            </a:r>
            <a:endParaRPr/>
          </a:p>
          <a:p>
            <a:pPr indent="-38100" lvl="0" marL="171450" rtl="0" algn="l">
              <a:lnSpc>
                <a:spcPct val="90000"/>
              </a:lnSpc>
              <a:spcBef>
                <a:spcPts val="750"/>
              </a:spcBef>
              <a:spcAft>
                <a:spcPts val="0"/>
              </a:spcAft>
              <a:buClr>
                <a:schemeClr val="dk1"/>
              </a:buClr>
              <a:buSzPts val="2100"/>
              <a:buNone/>
            </a:pPr>
            <a:r>
              <a:t/>
            </a:r>
            <a:endParaRPr/>
          </a:p>
        </p:txBody>
      </p:sp>
      <p:pic>
        <p:nvPicPr>
          <p:cNvPr descr="A close up of a brick wall&#10;&#10;Description generated with high confidence" id="239" name="Google Shape;239;p34"/>
          <p:cNvPicPr preferRelativeResize="0"/>
          <p:nvPr/>
        </p:nvPicPr>
        <p:blipFill rotWithShape="1">
          <a:blip r:embed="rId3">
            <a:alphaModFix/>
          </a:blip>
          <a:srcRect b="0" l="0" r="0" t="0"/>
          <a:stretch/>
        </p:blipFill>
        <p:spPr>
          <a:xfrm>
            <a:off x="628650" y="3234896"/>
            <a:ext cx="5239941" cy="26372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5"/>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u="sng"/>
              <a:t>Discharge ECG</a:t>
            </a:r>
            <a:endParaRPr/>
          </a:p>
        </p:txBody>
      </p:sp>
      <p:pic>
        <p:nvPicPr>
          <p:cNvPr descr="A picture containing text, building&#10;&#10;Description generated with high confidence" id="246" name="Google Shape;246;p35"/>
          <p:cNvPicPr preferRelativeResize="0"/>
          <p:nvPr>
            <p:ph idx="1" type="body"/>
          </p:nvPr>
        </p:nvPicPr>
        <p:blipFill rotWithShape="1">
          <a:blip r:embed="rId3">
            <a:alphaModFix/>
          </a:blip>
          <a:srcRect b="0" l="0" r="0" t="0"/>
          <a:stretch/>
        </p:blipFill>
        <p:spPr>
          <a:xfrm>
            <a:off x="1612525" y="1797779"/>
            <a:ext cx="6050756" cy="326350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6"/>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u="sng"/>
              <a:t>Provocation Testing</a:t>
            </a:r>
            <a:endParaRPr/>
          </a:p>
        </p:txBody>
      </p:sp>
      <p:sp>
        <p:nvSpPr>
          <p:cNvPr id="253" name="Google Shape;253;p3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GB"/>
              <a:t>Medications that block the cardiac sodium current can reveal type-1 Brugada pattern in susceptible individuals</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GB"/>
              <a:t>Agents include Ajmaline, flecainide and procainamide</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GB"/>
              <a:t>Examples of indications</a:t>
            </a:r>
            <a:endParaRPr/>
          </a:p>
          <a:p>
            <a:pPr indent="-171450" lvl="1" marL="514350" rtl="0" algn="l">
              <a:lnSpc>
                <a:spcPct val="90000"/>
              </a:lnSpc>
              <a:spcBef>
                <a:spcPts val="375"/>
              </a:spcBef>
              <a:spcAft>
                <a:spcPts val="0"/>
              </a:spcAft>
              <a:buClr>
                <a:schemeClr val="dk1"/>
              </a:buClr>
              <a:buSzPts val="1800"/>
              <a:buChar char="•"/>
            </a:pPr>
            <a:r>
              <a:rPr lang="en-GB"/>
              <a:t>Survivors of unexplained cardiac arrest</a:t>
            </a:r>
            <a:endParaRPr/>
          </a:p>
          <a:p>
            <a:pPr indent="-171450" lvl="1" marL="514350" rtl="0" algn="l">
              <a:lnSpc>
                <a:spcPct val="90000"/>
              </a:lnSpc>
              <a:spcBef>
                <a:spcPts val="375"/>
              </a:spcBef>
              <a:spcAft>
                <a:spcPts val="0"/>
              </a:spcAft>
              <a:buClr>
                <a:schemeClr val="dk1"/>
              </a:buClr>
              <a:buSzPts val="1800"/>
              <a:buChar char="•"/>
            </a:pPr>
            <a:r>
              <a:rPr lang="en-GB"/>
              <a:t>Family members of known Brugada syndrome patients</a:t>
            </a:r>
            <a:endParaRPr/>
          </a:p>
          <a:p>
            <a:pPr indent="0" lvl="0" marL="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GB"/>
              <a:t>Only in monitored environment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7"/>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u="sng"/>
              <a:t>Other investigations</a:t>
            </a:r>
            <a:endParaRPr/>
          </a:p>
        </p:txBody>
      </p:sp>
      <p:sp>
        <p:nvSpPr>
          <p:cNvPr id="260" name="Google Shape;260;p3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GB"/>
              <a:t>Genetic testing</a:t>
            </a:r>
            <a:endParaRPr/>
          </a:p>
          <a:p>
            <a:pPr indent="-171450" lvl="1" marL="514350" rtl="0" algn="l">
              <a:lnSpc>
                <a:spcPct val="90000"/>
              </a:lnSpc>
              <a:spcBef>
                <a:spcPts val="375"/>
              </a:spcBef>
              <a:spcAft>
                <a:spcPts val="0"/>
              </a:spcAft>
              <a:buClr>
                <a:schemeClr val="dk1"/>
              </a:buClr>
              <a:buSzPts val="1800"/>
              <a:buChar char="•"/>
            </a:pPr>
            <a:r>
              <a:rPr lang="en-GB"/>
              <a:t>Mostly indicated in screening of family members</a:t>
            </a:r>
            <a:endParaRPr/>
          </a:p>
          <a:p>
            <a:pPr indent="-171450" lvl="1" marL="514350" rtl="0" algn="l">
              <a:lnSpc>
                <a:spcPct val="90000"/>
              </a:lnSpc>
              <a:spcBef>
                <a:spcPts val="375"/>
              </a:spcBef>
              <a:spcAft>
                <a:spcPts val="0"/>
              </a:spcAft>
              <a:buClr>
                <a:schemeClr val="dk1"/>
              </a:buClr>
              <a:buSzPts val="1800"/>
              <a:buChar char="•"/>
            </a:pPr>
            <a:r>
              <a:rPr lang="en-GB"/>
              <a:t>Interpret with caution</a:t>
            </a:r>
            <a:endParaRPr/>
          </a:p>
          <a:p>
            <a:pPr indent="-171450" lvl="1" marL="514350" rtl="0" algn="l">
              <a:lnSpc>
                <a:spcPct val="90000"/>
              </a:lnSpc>
              <a:spcBef>
                <a:spcPts val="375"/>
              </a:spcBef>
              <a:spcAft>
                <a:spcPts val="0"/>
              </a:spcAft>
              <a:buClr>
                <a:schemeClr val="dk1"/>
              </a:buClr>
              <a:buSzPts val="1800"/>
              <a:buChar char="•"/>
            </a:pPr>
            <a:r>
              <a:rPr lang="en-GB"/>
              <a:t>Can be used in the investigation of unexplained deaths</a:t>
            </a:r>
            <a:endParaRPr/>
          </a:p>
          <a:p>
            <a:pPr indent="-57150" lvl="1" marL="514350" rtl="0" algn="l">
              <a:lnSpc>
                <a:spcPct val="90000"/>
              </a:lnSpc>
              <a:spcBef>
                <a:spcPts val="375"/>
              </a:spcBef>
              <a:spcAft>
                <a:spcPts val="0"/>
              </a:spcAft>
              <a:buClr>
                <a:schemeClr val="dk1"/>
              </a:buClr>
              <a:buSzPts val="1800"/>
              <a:buNone/>
            </a:pPr>
            <a:r>
              <a:t/>
            </a:r>
            <a:endParaRPr/>
          </a:p>
          <a:p>
            <a:pPr indent="-171450" lvl="0" marL="171450" rtl="0" algn="l">
              <a:lnSpc>
                <a:spcPct val="90000"/>
              </a:lnSpc>
              <a:spcBef>
                <a:spcPts val="750"/>
              </a:spcBef>
              <a:spcAft>
                <a:spcPts val="0"/>
              </a:spcAft>
              <a:buClr>
                <a:schemeClr val="dk1"/>
              </a:buClr>
              <a:buSzPts val="2100"/>
              <a:buChar char="•"/>
            </a:pPr>
            <a:r>
              <a:rPr lang="en-GB"/>
              <a:t>Invasive Electrophysiological Studies</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GB"/>
              <a:t>Ambulatory ECG/loop recorder</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GB"/>
              <a:t>Signal-averaged ECG – for risk stratification</a:t>
            </a:r>
            <a:endParaRPr/>
          </a:p>
          <a:p>
            <a:pPr indent="-38100" lvl="0" marL="171450" rtl="0" algn="l">
              <a:lnSpc>
                <a:spcPct val="90000"/>
              </a:lnSpc>
              <a:spcBef>
                <a:spcPts val="750"/>
              </a:spcBef>
              <a:spcAft>
                <a:spcPts val="0"/>
              </a:spcAft>
              <a:buClr>
                <a:schemeClr val="dk1"/>
              </a:buClr>
              <a:buSzPts val="21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8"/>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u="sng"/>
              <a:t>Management</a:t>
            </a:r>
            <a:endParaRPr/>
          </a:p>
        </p:txBody>
      </p:sp>
      <p:sp>
        <p:nvSpPr>
          <p:cNvPr id="267" name="Google Shape;267;p3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GB"/>
              <a:t>Incurable</a:t>
            </a:r>
            <a:endParaRPr/>
          </a:p>
          <a:p>
            <a:pPr indent="-171450" lvl="1" marL="514350" rtl="0" algn="l">
              <a:lnSpc>
                <a:spcPct val="90000"/>
              </a:lnSpc>
              <a:spcBef>
                <a:spcPts val="375"/>
              </a:spcBef>
              <a:spcAft>
                <a:spcPts val="0"/>
              </a:spcAft>
              <a:buClr>
                <a:schemeClr val="dk1"/>
              </a:buClr>
              <a:buSzPts val="1800"/>
              <a:buChar char="•"/>
            </a:pPr>
            <a:r>
              <a:rPr lang="en-GB"/>
              <a:t>Aim is to reduce risk of arrhythmias and SCD</a:t>
            </a:r>
            <a:endParaRPr/>
          </a:p>
          <a:p>
            <a:pPr indent="-171450" lvl="1" marL="514350" rtl="0" algn="l">
              <a:lnSpc>
                <a:spcPct val="90000"/>
              </a:lnSpc>
              <a:spcBef>
                <a:spcPts val="375"/>
              </a:spcBef>
              <a:spcAft>
                <a:spcPts val="0"/>
              </a:spcAft>
              <a:buClr>
                <a:schemeClr val="dk1"/>
              </a:buClr>
              <a:buSzPts val="1800"/>
              <a:buChar char="•"/>
            </a:pPr>
            <a:r>
              <a:rPr lang="en-GB"/>
              <a:t>Identification of at-risk relatives is important</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GB"/>
              <a:t>Lifestyle advice</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GB"/>
              <a:t>Implantable Cardiac Defibrillator</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GB"/>
              <a:t>Isoprenaline infusion</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GB"/>
              <a:t>Catheter ablation</a:t>
            </a:r>
            <a:endParaRPr/>
          </a:p>
          <a:p>
            <a:pPr indent="-38100" lvl="0" marL="171450" rtl="0" algn="l">
              <a:lnSpc>
                <a:spcPct val="90000"/>
              </a:lnSpc>
              <a:spcBef>
                <a:spcPts val="750"/>
              </a:spcBef>
              <a:spcAft>
                <a:spcPts val="0"/>
              </a:spcAft>
              <a:buClr>
                <a:schemeClr val="dk1"/>
              </a:buClr>
              <a:buSzPts val="21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9"/>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u="sng"/>
              <a:t>Take Home Messages</a:t>
            </a:r>
            <a:endParaRPr/>
          </a:p>
        </p:txBody>
      </p:sp>
      <p:sp>
        <p:nvSpPr>
          <p:cNvPr id="274" name="Google Shape;274;p3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GB"/>
              <a:t>If you see ST elevation in V1-V3 – be suspicious of Brugada</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GB"/>
              <a:t>Family history can be very helpful, but may be unremarkable</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GB"/>
              <a:t>Get specialist opinion early – ECGs can be misleading</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b="1" i="1" lang="en-GB" u="sng"/>
              <a:t>Be very careful with your prescribing!</a:t>
            </a:r>
            <a:endParaRPr/>
          </a:p>
          <a:p>
            <a:pPr indent="-38100" lvl="0" marL="171450" rtl="0" algn="l">
              <a:lnSpc>
                <a:spcPct val="90000"/>
              </a:lnSpc>
              <a:spcBef>
                <a:spcPts val="750"/>
              </a:spcBef>
              <a:spcAft>
                <a:spcPts val="0"/>
              </a:spcAft>
              <a:buClr>
                <a:schemeClr val="dk1"/>
              </a:buClr>
              <a:buSzPts val="2100"/>
              <a:buNone/>
            </a:pPr>
            <a:r>
              <a:t/>
            </a:r>
            <a:endParaRPr u="sng"/>
          </a:p>
          <a:p>
            <a:pPr indent="-38100" lvl="0" marL="171450" rtl="0" algn="l">
              <a:lnSpc>
                <a:spcPct val="90000"/>
              </a:lnSpc>
              <a:spcBef>
                <a:spcPts val="750"/>
              </a:spcBef>
              <a:spcAft>
                <a:spcPts val="0"/>
              </a:spcAft>
              <a:buClr>
                <a:schemeClr val="dk1"/>
              </a:buClr>
              <a:buSzPts val="21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0"/>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a:t>Get in touch!</a:t>
            </a:r>
            <a:endParaRPr/>
          </a:p>
        </p:txBody>
      </p:sp>
      <p:sp>
        <p:nvSpPr>
          <p:cNvPr id="280" name="Google Shape;280;p4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100"/>
              <a:buNone/>
            </a:pPr>
            <a:r>
              <a:rPr lang="en-GB"/>
              <a:t>Website</a:t>
            </a:r>
            <a:endParaRPr/>
          </a:p>
          <a:p>
            <a:pPr indent="0" lvl="0" marL="0" rtl="0" algn="ctr">
              <a:lnSpc>
                <a:spcPct val="90000"/>
              </a:lnSpc>
              <a:spcBef>
                <a:spcPts val="750"/>
              </a:spcBef>
              <a:spcAft>
                <a:spcPts val="0"/>
              </a:spcAft>
              <a:buClr>
                <a:schemeClr val="dk1"/>
              </a:buClr>
              <a:buSzPts val="2100"/>
              <a:buNone/>
            </a:pPr>
            <a:r>
              <a:rPr lang="en-GB" u="sng">
                <a:solidFill>
                  <a:schemeClr val="hlink"/>
                </a:solidFill>
                <a:hlinkClick r:id="rId3"/>
              </a:rPr>
              <a:t>www.quackmeded.co.uk</a:t>
            </a:r>
            <a:endParaRPr/>
          </a:p>
          <a:p>
            <a:pPr indent="0" lvl="0" marL="0" rtl="0" algn="ctr">
              <a:lnSpc>
                <a:spcPct val="90000"/>
              </a:lnSpc>
              <a:spcBef>
                <a:spcPts val="750"/>
              </a:spcBef>
              <a:spcAft>
                <a:spcPts val="0"/>
              </a:spcAft>
              <a:buClr>
                <a:schemeClr val="dk1"/>
              </a:buClr>
              <a:buSzPts val="2100"/>
              <a:buNone/>
            </a:pPr>
            <a:r>
              <a:t/>
            </a:r>
            <a:endParaRPr/>
          </a:p>
          <a:p>
            <a:pPr indent="0" lvl="0" marL="0" rtl="0" algn="ctr">
              <a:lnSpc>
                <a:spcPct val="90000"/>
              </a:lnSpc>
              <a:spcBef>
                <a:spcPts val="750"/>
              </a:spcBef>
              <a:spcAft>
                <a:spcPts val="0"/>
              </a:spcAft>
              <a:buClr>
                <a:schemeClr val="dk1"/>
              </a:buClr>
              <a:buSzPts val="2100"/>
              <a:buNone/>
            </a:pPr>
            <a:r>
              <a:rPr lang="en-GB"/>
              <a:t>Email</a:t>
            </a:r>
            <a:endParaRPr/>
          </a:p>
          <a:p>
            <a:pPr indent="0" lvl="0" marL="0" rtl="0" algn="ctr">
              <a:lnSpc>
                <a:spcPct val="90000"/>
              </a:lnSpc>
              <a:spcBef>
                <a:spcPts val="750"/>
              </a:spcBef>
              <a:spcAft>
                <a:spcPts val="0"/>
              </a:spcAft>
              <a:buClr>
                <a:schemeClr val="dk1"/>
              </a:buClr>
              <a:buSzPts val="2100"/>
              <a:buNone/>
            </a:pPr>
            <a:r>
              <a:rPr lang="en-GB" u="sng">
                <a:solidFill>
                  <a:schemeClr val="hlink"/>
                </a:solidFill>
                <a:hlinkClick r:id="rId4"/>
              </a:rPr>
              <a:t>gg-uhb.quackmeded@nhs.net</a:t>
            </a:r>
            <a:endParaRPr/>
          </a:p>
          <a:p>
            <a:pPr indent="0" lvl="0" marL="0" rtl="0" algn="ctr">
              <a:lnSpc>
                <a:spcPct val="90000"/>
              </a:lnSpc>
              <a:spcBef>
                <a:spcPts val="750"/>
              </a:spcBef>
              <a:spcAft>
                <a:spcPts val="0"/>
              </a:spcAft>
              <a:buClr>
                <a:schemeClr val="dk1"/>
              </a:buClr>
              <a:buSzPts val="2100"/>
              <a:buNone/>
            </a:pPr>
            <a:r>
              <a:t/>
            </a:r>
            <a:endParaRPr/>
          </a:p>
          <a:p>
            <a:pPr indent="0" lvl="0" marL="0" rtl="0" algn="ctr">
              <a:lnSpc>
                <a:spcPct val="90000"/>
              </a:lnSpc>
              <a:spcBef>
                <a:spcPts val="750"/>
              </a:spcBef>
              <a:spcAft>
                <a:spcPts val="0"/>
              </a:spcAft>
              <a:buClr>
                <a:schemeClr val="dk1"/>
              </a:buClr>
              <a:buSzPts val="2100"/>
              <a:buNone/>
            </a:pPr>
            <a:r>
              <a:rPr lang="en-GB"/>
              <a:t>Social Media</a:t>
            </a:r>
            <a:endParaRPr/>
          </a:p>
          <a:p>
            <a:pPr indent="0" lvl="0" marL="0" rtl="0" algn="ctr">
              <a:lnSpc>
                <a:spcPct val="90000"/>
              </a:lnSpc>
              <a:spcBef>
                <a:spcPts val="750"/>
              </a:spcBef>
              <a:spcAft>
                <a:spcPts val="0"/>
              </a:spcAft>
              <a:buClr>
                <a:schemeClr val="dk1"/>
              </a:buClr>
              <a:buSzPts val="2100"/>
              <a:buNone/>
            </a:pPr>
            <a:r>
              <a:rPr lang="en-GB"/>
              <a:t>Twitter: @QUACK_ Med</a:t>
            </a:r>
            <a:endParaRPr/>
          </a:p>
          <a:p>
            <a:pPr indent="0" lvl="0" marL="0" rtl="0" algn="ctr">
              <a:lnSpc>
                <a:spcPct val="90000"/>
              </a:lnSpc>
              <a:spcBef>
                <a:spcPts val="750"/>
              </a:spcBef>
              <a:spcAft>
                <a:spcPts val="0"/>
              </a:spcAft>
              <a:buClr>
                <a:schemeClr val="dk1"/>
              </a:buClr>
              <a:buSzPts val="2100"/>
              <a:buNone/>
            </a:pPr>
            <a:r>
              <a:rPr lang="en-GB"/>
              <a:t>Facebook: QUACK education</a:t>
            </a:r>
            <a:endParaRPr/>
          </a:p>
        </p:txBody>
      </p:sp>
      <p:pic>
        <p:nvPicPr>
          <p:cNvPr id="281" name="Google Shape;281;p40"/>
          <p:cNvPicPr preferRelativeResize="0"/>
          <p:nvPr/>
        </p:nvPicPr>
        <p:blipFill rotWithShape="1">
          <a:blip r:embed="rId5">
            <a:alphaModFix/>
          </a:blip>
          <a:srcRect b="0" l="0" r="0" t="0"/>
          <a:stretch/>
        </p:blipFill>
        <p:spPr>
          <a:xfrm>
            <a:off x="8318500" y="6032500"/>
            <a:ext cx="609600" cy="609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5"/>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u="sng"/>
              <a:t>Background</a:t>
            </a:r>
            <a:endParaRPr/>
          </a:p>
        </p:txBody>
      </p:sp>
      <p:sp>
        <p:nvSpPr>
          <p:cNvPr id="103" name="Google Shape;103;p1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GB"/>
              <a:t>24-year old male</a:t>
            </a:r>
            <a:endParaRPr/>
          </a:p>
          <a:p>
            <a:pPr indent="-171450" lvl="0" marL="171450" rtl="0" algn="l">
              <a:lnSpc>
                <a:spcPct val="90000"/>
              </a:lnSpc>
              <a:spcBef>
                <a:spcPts val="750"/>
              </a:spcBef>
              <a:spcAft>
                <a:spcPts val="0"/>
              </a:spcAft>
              <a:buClr>
                <a:schemeClr val="dk1"/>
              </a:buClr>
              <a:buSzPts val="2100"/>
              <a:buChar char="•"/>
            </a:pPr>
            <a:r>
              <a:rPr lang="en-GB"/>
              <a:t>Past medical history:</a:t>
            </a:r>
            <a:endParaRPr/>
          </a:p>
          <a:p>
            <a:pPr indent="-171450" lvl="1" marL="514350" rtl="0" algn="l">
              <a:lnSpc>
                <a:spcPct val="90000"/>
              </a:lnSpc>
              <a:spcBef>
                <a:spcPts val="375"/>
              </a:spcBef>
              <a:spcAft>
                <a:spcPts val="0"/>
              </a:spcAft>
              <a:buClr>
                <a:schemeClr val="dk1"/>
              </a:buClr>
              <a:buSzPts val="1800"/>
              <a:buChar char="•"/>
            </a:pPr>
            <a:r>
              <a:rPr lang="en-GB"/>
              <a:t>Asthma</a:t>
            </a:r>
            <a:endParaRPr/>
          </a:p>
          <a:p>
            <a:pPr indent="-171450" lvl="1" marL="514350" rtl="0" algn="l">
              <a:lnSpc>
                <a:spcPct val="90000"/>
              </a:lnSpc>
              <a:spcBef>
                <a:spcPts val="375"/>
              </a:spcBef>
              <a:spcAft>
                <a:spcPts val="0"/>
              </a:spcAft>
              <a:buClr>
                <a:schemeClr val="dk1"/>
              </a:buClr>
              <a:buSzPts val="1800"/>
              <a:buChar char="•"/>
            </a:pPr>
            <a:r>
              <a:rPr lang="en-GB"/>
              <a:t>Sebaceous cysts</a:t>
            </a:r>
            <a:endParaRPr/>
          </a:p>
          <a:p>
            <a:pPr indent="-171450" lvl="1" marL="514350" rtl="0" algn="l">
              <a:lnSpc>
                <a:spcPct val="90000"/>
              </a:lnSpc>
              <a:spcBef>
                <a:spcPts val="375"/>
              </a:spcBef>
              <a:spcAft>
                <a:spcPts val="0"/>
              </a:spcAft>
              <a:buClr>
                <a:schemeClr val="dk1"/>
              </a:buClr>
              <a:buSzPts val="1800"/>
              <a:buChar char="•"/>
            </a:pPr>
            <a:r>
              <a:rPr lang="en-GB"/>
              <a:t>Previous AKI - ?post-infectious glomerulonephritis</a:t>
            </a:r>
            <a:endParaRPr/>
          </a:p>
          <a:p>
            <a:pPr indent="-171450" lvl="1" marL="514350" rtl="0" algn="l">
              <a:lnSpc>
                <a:spcPct val="90000"/>
              </a:lnSpc>
              <a:spcBef>
                <a:spcPts val="375"/>
              </a:spcBef>
              <a:spcAft>
                <a:spcPts val="0"/>
              </a:spcAft>
              <a:buClr>
                <a:schemeClr val="dk1"/>
              </a:buClr>
              <a:buSzPts val="1800"/>
              <a:buChar char="•"/>
            </a:pPr>
            <a:r>
              <a:rPr lang="en-GB"/>
              <a:t>Cannabis use</a:t>
            </a:r>
            <a:endParaRPr/>
          </a:p>
          <a:p>
            <a:pPr indent="-171450" lvl="1" marL="514350" rtl="0" algn="l">
              <a:lnSpc>
                <a:spcPct val="90000"/>
              </a:lnSpc>
              <a:spcBef>
                <a:spcPts val="375"/>
              </a:spcBef>
              <a:spcAft>
                <a:spcPts val="0"/>
              </a:spcAft>
              <a:buClr>
                <a:schemeClr val="dk1"/>
              </a:buClr>
              <a:buSzPts val="1800"/>
              <a:buChar char="•"/>
            </a:pPr>
            <a:r>
              <a:rPr lang="en-GB"/>
              <a:t>Anxiety issues</a:t>
            </a:r>
            <a:endParaRPr/>
          </a:p>
          <a:p>
            <a:pPr indent="-171450" lvl="0" marL="171450" rtl="0" algn="l">
              <a:lnSpc>
                <a:spcPct val="90000"/>
              </a:lnSpc>
              <a:spcBef>
                <a:spcPts val="750"/>
              </a:spcBef>
              <a:spcAft>
                <a:spcPts val="0"/>
              </a:spcAft>
              <a:buClr>
                <a:schemeClr val="dk1"/>
              </a:buClr>
              <a:buSzPts val="2100"/>
              <a:buChar char="•"/>
            </a:pPr>
            <a:r>
              <a:rPr lang="en-GB"/>
              <a:t>Drug history:</a:t>
            </a:r>
            <a:endParaRPr/>
          </a:p>
          <a:p>
            <a:pPr indent="-171450" lvl="1" marL="514350" rtl="0" algn="l">
              <a:lnSpc>
                <a:spcPct val="90000"/>
              </a:lnSpc>
              <a:spcBef>
                <a:spcPts val="375"/>
              </a:spcBef>
              <a:spcAft>
                <a:spcPts val="0"/>
              </a:spcAft>
              <a:buClr>
                <a:schemeClr val="dk1"/>
              </a:buClr>
              <a:buSzPts val="1800"/>
              <a:buChar char="•"/>
            </a:pPr>
            <a:r>
              <a:rPr lang="en-GB"/>
              <a:t>No regular prescription meds, NKDA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6"/>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u="sng"/>
              <a:t>Before hospital</a:t>
            </a:r>
            <a:endParaRPr/>
          </a:p>
        </p:txBody>
      </p:sp>
      <p:sp>
        <p:nvSpPr>
          <p:cNvPr id="110" name="Google Shape;110;p1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GB"/>
              <a:t>Finished night shift (road worked) – went to restaurant and ordered breakfast sandwich</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GB"/>
              <a:t>Sudden collapse to floor after first bite – bystanders called 999</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GB"/>
              <a:t>Pinpoint pupils noted by paramedics, reactive to pain</a:t>
            </a:r>
            <a:endParaRPr/>
          </a:p>
          <a:p>
            <a:pPr indent="-171450" lvl="1" marL="514350" rtl="0" algn="l">
              <a:lnSpc>
                <a:spcPct val="90000"/>
              </a:lnSpc>
              <a:spcBef>
                <a:spcPts val="375"/>
              </a:spcBef>
              <a:spcAft>
                <a:spcPts val="0"/>
              </a:spcAft>
              <a:buClr>
                <a:schemeClr val="dk1"/>
              </a:buClr>
              <a:buSzPts val="1800"/>
              <a:buChar char="•"/>
            </a:pPr>
            <a:r>
              <a:rPr lang="en-GB"/>
              <a:t>CBG 3.7 in Ambulance</a:t>
            </a:r>
            <a:endParaRPr/>
          </a:p>
          <a:p>
            <a:pPr indent="-171450" lvl="1" marL="514350" rtl="0" algn="l">
              <a:lnSpc>
                <a:spcPct val="90000"/>
              </a:lnSpc>
              <a:spcBef>
                <a:spcPts val="375"/>
              </a:spcBef>
              <a:spcAft>
                <a:spcPts val="0"/>
              </a:spcAft>
              <a:buClr>
                <a:schemeClr val="dk1"/>
              </a:buClr>
              <a:buSzPts val="1800"/>
              <a:buChar char="•"/>
            </a:pPr>
            <a:r>
              <a:rPr lang="en-GB"/>
              <a:t>IM glucagon/Narcan in ambulance – little effect</a:t>
            </a:r>
            <a:endParaRPr/>
          </a:p>
          <a:p>
            <a:pPr indent="-171450" lvl="1" marL="514350" rtl="0" algn="l">
              <a:lnSpc>
                <a:spcPct val="90000"/>
              </a:lnSpc>
              <a:spcBef>
                <a:spcPts val="375"/>
              </a:spcBef>
              <a:spcAft>
                <a:spcPts val="0"/>
              </a:spcAft>
              <a:buClr>
                <a:schemeClr val="dk1"/>
              </a:buClr>
              <a:buSzPts val="1800"/>
              <a:buChar char="•"/>
            </a:pPr>
            <a:r>
              <a:rPr lang="en-GB"/>
              <a:t>Still GCS 7 on arrival at 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7"/>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u="sng"/>
              <a:t>Emergency Department</a:t>
            </a:r>
            <a:endParaRPr/>
          </a:p>
        </p:txBody>
      </p:sp>
      <p:sp>
        <p:nvSpPr>
          <p:cNvPr id="117" name="Google Shape;117;p1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GB"/>
              <a:t>In Police custody – emerged there was warrant out for patient’s arrest</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GB"/>
              <a:t>GCS 8 in ED (E1, M5, V2)</a:t>
            </a:r>
            <a:endParaRPr/>
          </a:p>
          <a:p>
            <a:pPr indent="-171450" lvl="1" marL="514350" rtl="0" algn="l">
              <a:lnSpc>
                <a:spcPct val="90000"/>
              </a:lnSpc>
              <a:spcBef>
                <a:spcPts val="375"/>
              </a:spcBef>
              <a:spcAft>
                <a:spcPts val="0"/>
              </a:spcAft>
              <a:buClr>
                <a:schemeClr val="dk1"/>
              </a:buClr>
              <a:buSzPts val="1800"/>
              <a:buChar char="•"/>
            </a:pPr>
            <a:r>
              <a:rPr lang="en-GB"/>
              <a:t>PERLA 1mm</a:t>
            </a:r>
            <a:endParaRPr/>
          </a:p>
          <a:p>
            <a:pPr indent="-171450" lvl="1" marL="514350" rtl="0" algn="l">
              <a:lnSpc>
                <a:spcPct val="90000"/>
              </a:lnSpc>
              <a:spcBef>
                <a:spcPts val="375"/>
              </a:spcBef>
              <a:spcAft>
                <a:spcPts val="0"/>
              </a:spcAft>
              <a:buClr>
                <a:schemeClr val="dk1"/>
              </a:buClr>
              <a:buSzPts val="1800"/>
              <a:buChar char="•"/>
            </a:pPr>
            <a:r>
              <a:rPr lang="en-GB"/>
              <a:t>CBG 5.2</a:t>
            </a:r>
            <a:endParaRPr/>
          </a:p>
          <a:p>
            <a:pPr indent="-171450" lvl="1" marL="514350" rtl="0" algn="l">
              <a:lnSpc>
                <a:spcPct val="90000"/>
              </a:lnSpc>
              <a:spcBef>
                <a:spcPts val="375"/>
              </a:spcBef>
              <a:spcAft>
                <a:spcPts val="0"/>
              </a:spcAft>
              <a:buClr>
                <a:schemeClr val="dk1"/>
              </a:buClr>
              <a:buSzPts val="1800"/>
              <a:buChar char="•"/>
            </a:pPr>
            <a:r>
              <a:rPr lang="en-GB"/>
              <a:t>Moving all 4 limbs independently</a:t>
            </a:r>
            <a:endParaRPr/>
          </a:p>
          <a:p>
            <a:pPr indent="-57150" lvl="1" marL="514350" rtl="0" algn="l">
              <a:lnSpc>
                <a:spcPct val="90000"/>
              </a:lnSpc>
              <a:spcBef>
                <a:spcPts val="375"/>
              </a:spcBef>
              <a:spcAft>
                <a:spcPts val="0"/>
              </a:spcAft>
              <a:buClr>
                <a:schemeClr val="dk1"/>
              </a:buClr>
              <a:buSzPts val="1800"/>
              <a:buNone/>
            </a:pPr>
            <a:r>
              <a:t/>
            </a:r>
            <a:endParaRPr/>
          </a:p>
          <a:p>
            <a:pPr indent="-171450" lvl="0" marL="171450" rtl="0" algn="l">
              <a:lnSpc>
                <a:spcPct val="90000"/>
              </a:lnSpc>
              <a:spcBef>
                <a:spcPts val="750"/>
              </a:spcBef>
              <a:spcAft>
                <a:spcPts val="0"/>
              </a:spcAft>
              <a:buClr>
                <a:schemeClr val="dk1"/>
              </a:buClr>
              <a:buSzPts val="2100"/>
              <a:buChar char="•"/>
            </a:pPr>
            <a:r>
              <a:rPr lang="en-GB"/>
              <a:t>Police had confiscated white tablets, cannabis and pink tablets from patient’s pockets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8"/>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a:t>ECG in ED</a:t>
            </a:r>
            <a:endParaRPr/>
          </a:p>
        </p:txBody>
      </p:sp>
      <p:pic>
        <p:nvPicPr>
          <p:cNvPr descr="A picture containing text, building&#10;&#10;Description generated with very high confidence" id="124" name="Google Shape;124;p18"/>
          <p:cNvPicPr preferRelativeResize="0"/>
          <p:nvPr>
            <p:ph idx="1" type="body"/>
          </p:nvPr>
        </p:nvPicPr>
        <p:blipFill rotWithShape="1">
          <a:blip r:embed="rId3">
            <a:alphaModFix/>
          </a:blip>
          <a:srcRect b="0" l="0" r="0" t="0"/>
          <a:stretch/>
        </p:blipFill>
        <p:spPr>
          <a:xfrm>
            <a:off x="1065288" y="1492980"/>
            <a:ext cx="6831806" cy="3581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9"/>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u="sng"/>
              <a:t>Referred to Medical Receiving Unit</a:t>
            </a:r>
            <a:endParaRPr/>
          </a:p>
        </p:txBody>
      </p:sp>
      <p:sp>
        <p:nvSpPr>
          <p:cNvPr id="131" name="Google Shape;131;p1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GB"/>
              <a:t>RR 16/min; SpO</a:t>
            </a:r>
            <a:r>
              <a:rPr baseline="-25000" lang="en-GB"/>
              <a:t>2</a:t>
            </a:r>
            <a:r>
              <a:rPr lang="en-GB"/>
              <a:t> 98% on air; Temp 36.5</a:t>
            </a:r>
            <a:r>
              <a:rPr baseline="30000" lang="en-GB"/>
              <a:t>o</a:t>
            </a:r>
            <a:r>
              <a:rPr lang="en-GB"/>
              <a:t>C; HR 75bpm; BP 120/75mmHg</a:t>
            </a:r>
            <a:endParaRPr/>
          </a:p>
          <a:p>
            <a:pPr indent="-171450" lvl="0" marL="171450" rtl="0" algn="l">
              <a:lnSpc>
                <a:spcPct val="90000"/>
              </a:lnSpc>
              <a:spcBef>
                <a:spcPts val="750"/>
              </a:spcBef>
              <a:spcAft>
                <a:spcPts val="0"/>
              </a:spcAft>
              <a:buClr>
                <a:schemeClr val="dk1"/>
              </a:buClr>
              <a:buSzPts val="2100"/>
              <a:buChar char="•"/>
            </a:pPr>
            <a:r>
              <a:rPr lang="en-GB"/>
              <a:t>CVS/Resp/GI examinations normal</a:t>
            </a:r>
            <a:endParaRPr/>
          </a:p>
          <a:p>
            <a:pPr indent="-171450" lvl="0" marL="171450" rtl="0" algn="l">
              <a:lnSpc>
                <a:spcPct val="90000"/>
              </a:lnSpc>
              <a:spcBef>
                <a:spcPts val="750"/>
              </a:spcBef>
              <a:spcAft>
                <a:spcPts val="0"/>
              </a:spcAft>
              <a:buClr>
                <a:schemeClr val="dk1"/>
              </a:buClr>
              <a:buSzPts val="2100"/>
              <a:buChar char="•"/>
            </a:pPr>
            <a:r>
              <a:rPr lang="en-GB"/>
              <a:t>No further hypos</a:t>
            </a:r>
            <a:endParaRPr/>
          </a:p>
          <a:p>
            <a:pPr indent="-171450" lvl="0" marL="171450" rtl="0" algn="l">
              <a:lnSpc>
                <a:spcPct val="90000"/>
              </a:lnSpc>
              <a:spcBef>
                <a:spcPts val="750"/>
              </a:spcBef>
              <a:spcAft>
                <a:spcPts val="0"/>
              </a:spcAft>
              <a:buClr>
                <a:schemeClr val="dk1"/>
              </a:buClr>
              <a:buSzPts val="2100"/>
              <a:buChar char="•"/>
            </a:pPr>
            <a:r>
              <a:rPr lang="en-GB"/>
              <a:t>GCS 12</a:t>
            </a:r>
            <a:endParaRPr/>
          </a:p>
          <a:p>
            <a:pPr indent="-171450" lvl="1" marL="514350" rtl="0" algn="l">
              <a:lnSpc>
                <a:spcPct val="90000"/>
              </a:lnSpc>
              <a:spcBef>
                <a:spcPts val="375"/>
              </a:spcBef>
              <a:spcAft>
                <a:spcPts val="0"/>
              </a:spcAft>
              <a:buClr>
                <a:schemeClr val="dk1"/>
              </a:buClr>
              <a:buSzPts val="1800"/>
              <a:buChar char="•"/>
            </a:pPr>
            <a:r>
              <a:rPr lang="en-GB"/>
              <a:t>Remained very sleepy</a:t>
            </a:r>
            <a:endParaRPr/>
          </a:p>
          <a:p>
            <a:pPr indent="-171450" lvl="1" marL="514350" rtl="0" algn="l">
              <a:lnSpc>
                <a:spcPct val="90000"/>
              </a:lnSpc>
              <a:spcBef>
                <a:spcPts val="375"/>
              </a:spcBef>
              <a:spcAft>
                <a:spcPts val="0"/>
              </a:spcAft>
              <a:buClr>
                <a:schemeClr val="dk1"/>
              </a:buClr>
              <a:buSzPts val="1800"/>
              <a:buChar char="•"/>
            </a:pPr>
            <a:r>
              <a:rPr lang="en-GB"/>
              <a:t>Waking to loud voice/pain</a:t>
            </a:r>
            <a:endParaRPr/>
          </a:p>
          <a:p>
            <a:pPr indent="-171450" lvl="1" marL="514350" rtl="0" algn="l">
              <a:lnSpc>
                <a:spcPct val="90000"/>
              </a:lnSpc>
              <a:spcBef>
                <a:spcPts val="375"/>
              </a:spcBef>
              <a:spcAft>
                <a:spcPts val="0"/>
              </a:spcAft>
              <a:buClr>
                <a:schemeClr val="dk1"/>
              </a:buClr>
              <a:buSzPts val="1800"/>
              <a:buChar char="•"/>
            </a:pPr>
            <a:r>
              <a:rPr lang="en-GB"/>
              <a:t>Moving limbs but not obeying commands/compliant with neuro exam</a:t>
            </a:r>
            <a:endParaRPr/>
          </a:p>
          <a:p>
            <a:pPr indent="-171450" lvl="1" marL="514350" rtl="0" algn="l">
              <a:lnSpc>
                <a:spcPct val="90000"/>
              </a:lnSpc>
              <a:spcBef>
                <a:spcPts val="375"/>
              </a:spcBef>
              <a:spcAft>
                <a:spcPts val="0"/>
              </a:spcAft>
              <a:buClr>
                <a:schemeClr val="dk1"/>
              </a:buClr>
              <a:buSzPts val="1800"/>
              <a:buChar char="•"/>
            </a:pPr>
            <a:r>
              <a:rPr lang="en-GB"/>
              <a:t>Pupils large/slowly reactive</a:t>
            </a:r>
            <a:endParaRPr/>
          </a:p>
          <a:p>
            <a:pPr indent="-57150" lvl="1" marL="514350" rtl="0" algn="l">
              <a:lnSpc>
                <a:spcPct val="90000"/>
              </a:lnSpc>
              <a:spcBef>
                <a:spcPts val="375"/>
              </a:spcBef>
              <a:spcAft>
                <a:spcPts val="0"/>
              </a:spcAft>
              <a:buClr>
                <a:schemeClr val="dk1"/>
              </a:buClr>
              <a:buSzPts val="1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0"/>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u="sng"/>
              <a:t>Investigations</a:t>
            </a:r>
            <a:endParaRPr/>
          </a:p>
        </p:txBody>
      </p:sp>
      <p:sp>
        <p:nvSpPr>
          <p:cNvPr id="138" name="Google Shape;138;p2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GB"/>
              <a:t>Bloods</a:t>
            </a:r>
            <a:endParaRPr/>
          </a:p>
          <a:p>
            <a:pPr indent="-171450" lvl="1" marL="514350" rtl="0" algn="l">
              <a:lnSpc>
                <a:spcPct val="90000"/>
              </a:lnSpc>
              <a:spcBef>
                <a:spcPts val="375"/>
              </a:spcBef>
              <a:spcAft>
                <a:spcPts val="0"/>
              </a:spcAft>
              <a:buClr>
                <a:schemeClr val="dk1"/>
              </a:buClr>
              <a:buSzPts val="1800"/>
              <a:buChar char="•"/>
            </a:pPr>
            <a:r>
              <a:rPr lang="en-GB"/>
              <a:t>FBC/coag screen - normal</a:t>
            </a:r>
            <a:endParaRPr/>
          </a:p>
          <a:p>
            <a:pPr indent="-171450" lvl="1" marL="514350" rtl="0" algn="l">
              <a:lnSpc>
                <a:spcPct val="90000"/>
              </a:lnSpc>
              <a:spcBef>
                <a:spcPts val="375"/>
              </a:spcBef>
              <a:spcAft>
                <a:spcPts val="0"/>
              </a:spcAft>
              <a:buClr>
                <a:schemeClr val="dk1"/>
              </a:buClr>
              <a:buSzPts val="1800"/>
              <a:buChar char="•"/>
            </a:pPr>
            <a:r>
              <a:rPr lang="en-GB"/>
              <a:t>U&amp;Es/LFTs – normal</a:t>
            </a:r>
            <a:endParaRPr/>
          </a:p>
          <a:p>
            <a:pPr indent="-171450" lvl="1" marL="514350" rtl="0" algn="l">
              <a:lnSpc>
                <a:spcPct val="90000"/>
              </a:lnSpc>
              <a:spcBef>
                <a:spcPts val="375"/>
              </a:spcBef>
              <a:spcAft>
                <a:spcPts val="0"/>
              </a:spcAft>
              <a:buClr>
                <a:schemeClr val="dk1"/>
              </a:buClr>
              <a:buSzPts val="1800"/>
              <a:buChar char="•"/>
            </a:pPr>
            <a:r>
              <a:rPr lang="en-GB"/>
              <a:t>Lactate 0.9</a:t>
            </a:r>
            <a:endParaRPr/>
          </a:p>
          <a:p>
            <a:pPr indent="-171450" lvl="1" marL="514350" rtl="0" algn="l">
              <a:lnSpc>
                <a:spcPct val="90000"/>
              </a:lnSpc>
              <a:spcBef>
                <a:spcPts val="375"/>
              </a:spcBef>
              <a:spcAft>
                <a:spcPts val="0"/>
              </a:spcAft>
              <a:buClr>
                <a:schemeClr val="dk1"/>
              </a:buClr>
              <a:buSzPts val="1800"/>
              <a:buChar char="•"/>
            </a:pPr>
            <a:r>
              <a:rPr lang="en-GB"/>
              <a:t>CRP &lt;5</a:t>
            </a:r>
            <a:endParaRPr/>
          </a:p>
          <a:p>
            <a:pPr indent="-171450" lvl="1" marL="514350" rtl="0" algn="l">
              <a:lnSpc>
                <a:spcPct val="90000"/>
              </a:lnSpc>
              <a:spcBef>
                <a:spcPts val="375"/>
              </a:spcBef>
              <a:spcAft>
                <a:spcPts val="0"/>
              </a:spcAft>
              <a:buClr>
                <a:schemeClr val="dk1"/>
              </a:buClr>
              <a:buSzPts val="1800"/>
              <a:buChar char="•"/>
            </a:pPr>
            <a:r>
              <a:rPr lang="en-GB"/>
              <a:t>Paracetamol &lt;7</a:t>
            </a:r>
            <a:endParaRPr/>
          </a:p>
          <a:p>
            <a:pPr indent="-171450" lvl="1" marL="514350" rtl="0" algn="l">
              <a:lnSpc>
                <a:spcPct val="90000"/>
              </a:lnSpc>
              <a:spcBef>
                <a:spcPts val="375"/>
              </a:spcBef>
              <a:spcAft>
                <a:spcPts val="0"/>
              </a:spcAft>
              <a:buClr>
                <a:schemeClr val="dk1"/>
              </a:buClr>
              <a:buSzPts val="1800"/>
              <a:buChar char="•"/>
            </a:pPr>
            <a:r>
              <a:rPr b="1" i="1" lang="en-GB"/>
              <a:t>CK 425</a:t>
            </a:r>
            <a:endParaRPr/>
          </a:p>
          <a:p>
            <a:pPr indent="-171450" lvl="0" marL="171450" rtl="0" algn="l">
              <a:lnSpc>
                <a:spcPct val="90000"/>
              </a:lnSpc>
              <a:spcBef>
                <a:spcPts val="750"/>
              </a:spcBef>
              <a:spcAft>
                <a:spcPts val="0"/>
              </a:spcAft>
              <a:buClr>
                <a:schemeClr val="dk1"/>
              </a:buClr>
              <a:buSzPts val="2100"/>
              <a:buChar char="•"/>
            </a:pPr>
            <a:r>
              <a:rPr lang="en-GB"/>
              <a:t>CXR – Prominent vasculature, similar to previous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1"/>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u="sng"/>
              <a:t>Medical Receiving Unit cont.</a:t>
            </a:r>
            <a:endParaRPr/>
          </a:p>
        </p:txBody>
      </p:sp>
      <p:sp>
        <p:nvSpPr>
          <p:cNvPr id="145" name="Google Shape;145;p2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GB"/>
              <a:t>Impression: Collapse due to diazaepam OD – GCS improving</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GB"/>
              <a:t>Consultant review – further history obtained now patient awake:</a:t>
            </a:r>
            <a:endParaRPr/>
          </a:p>
          <a:p>
            <a:pPr indent="-171450" lvl="1" marL="514350" rtl="0" algn="l">
              <a:lnSpc>
                <a:spcPct val="90000"/>
              </a:lnSpc>
              <a:spcBef>
                <a:spcPts val="375"/>
              </a:spcBef>
              <a:spcAft>
                <a:spcPts val="0"/>
              </a:spcAft>
              <a:buClr>
                <a:schemeClr val="dk1"/>
              </a:buClr>
              <a:buSzPts val="1800"/>
              <a:buChar char="•"/>
            </a:pPr>
            <a:r>
              <a:rPr lang="en-GB"/>
              <a:t>Patient planned to turn self into Police – took 6 diazepam so he would “get a sleep in the cells”</a:t>
            </a:r>
            <a:endParaRPr/>
          </a:p>
          <a:p>
            <a:pPr indent="-171450" lvl="1" marL="514350" rtl="0" algn="l">
              <a:lnSpc>
                <a:spcPct val="90000"/>
              </a:lnSpc>
              <a:spcBef>
                <a:spcPts val="375"/>
              </a:spcBef>
              <a:spcAft>
                <a:spcPts val="0"/>
              </a:spcAft>
              <a:buClr>
                <a:schemeClr val="dk1"/>
              </a:buClr>
              <a:buSzPts val="1800"/>
              <a:buChar char="•"/>
            </a:pPr>
            <a:r>
              <a:rPr lang="en-GB"/>
              <a:t>No other symptoms before/after event</a:t>
            </a:r>
            <a:endParaRPr/>
          </a:p>
          <a:p>
            <a:pPr indent="-171450" lvl="1" marL="514350" rtl="0" algn="l">
              <a:lnSpc>
                <a:spcPct val="90000"/>
              </a:lnSpc>
              <a:spcBef>
                <a:spcPts val="375"/>
              </a:spcBef>
              <a:spcAft>
                <a:spcPts val="0"/>
              </a:spcAft>
              <a:buClr>
                <a:schemeClr val="dk1"/>
              </a:buClr>
              <a:buSzPts val="1800"/>
              <a:buChar char="•"/>
            </a:pPr>
            <a:r>
              <a:rPr lang="en-GB"/>
              <a:t>Now GCS 15, HS pure, chest clear</a:t>
            </a:r>
            <a:endParaRPr/>
          </a:p>
          <a:p>
            <a:pPr indent="-171450" lvl="1" marL="514350" rtl="0" algn="l">
              <a:lnSpc>
                <a:spcPct val="90000"/>
              </a:lnSpc>
              <a:spcBef>
                <a:spcPts val="375"/>
              </a:spcBef>
              <a:spcAft>
                <a:spcPts val="0"/>
              </a:spcAft>
              <a:buClr>
                <a:schemeClr val="dk1"/>
              </a:buClr>
              <a:buSzPts val="1800"/>
              <a:buChar char="•"/>
            </a:pPr>
            <a:r>
              <a:rPr lang="en-GB"/>
              <a:t>Impression- TLOC with abnormal ECG, though drug cause for LOC most likely</a:t>
            </a:r>
            <a:endParaRPr/>
          </a:p>
          <a:p>
            <a:pPr indent="-171450" lvl="1" marL="514350" rtl="0" algn="l">
              <a:lnSpc>
                <a:spcPct val="90000"/>
              </a:lnSpc>
              <a:spcBef>
                <a:spcPts val="375"/>
              </a:spcBef>
              <a:spcAft>
                <a:spcPts val="0"/>
              </a:spcAft>
              <a:buClr>
                <a:schemeClr val="dk1"/>
              </a:buClr>
              <a:buSzPts val="1800"/>
              <a:buChar char="•"/>
            </a:pPr>
            <a:r>
              <a:rPr lang="en-GB"/>
              <a:t>Plan – repeat ECG, telemetry, echo, repeat trop/U&amp;Es, CK</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QUACK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