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4"/>
  </p:notesMasterIdLst>
  <p:sldIdLst>
    <p:sldId id="256" r:id="rId2"/>
    <p:sldId id="27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88" r:id="rId22"/>
    <p:sldId id="289" r:id="rId2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605" y="5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349788-E037-4A25-BE12-2CF8478C9A65}"/>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97FC0E7E-80E2-450D-A10C-903CDC05FA4A}"/>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88F8317B-350C-4B44-BB7A-E9C5F23F0764}"/>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61346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119A86-3883-4AE5-9410-8BD5533F5ABB}"/>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50E10D81-CB70-44BB-81F9-CB60F79BF04E}"/>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76FED260-BD88-4564-8EB0-37D7CC4D8CA7}"/>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49179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0EE3BF-F9FA-4EE7-B3BE-9F886081D044}"/>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FC365796-B0A7-40CA-B1FD-CCD6A7972F21}"/>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5A318884-9911-49FF-9A1C-F2C531E73649}"/>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556266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C15075-2100-43BD-9725-688CFE400530}"/>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C6A9A252-5425-4426-AF40-EEE17966E5D2}"/>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DE3C9AE8-AB27-4CCD-A49F-2132A27D4271}"/>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422661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603CF1-A808-4C9E-BFB6-9C65EC4C5303}"/>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6000D56C-8C79-4C29-982B-FC9CAF0A9495}"/>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F4946AB8-20AD-4F32-ACF5-5B03641E7209}"/>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764254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C94A1B3E-E5B7-439D-BEA4-42987DB746CC}"/>
              </a:ext>
            </a:extLst>
          </p:cNvPr>
          <p:cNvSpPr>
            <a:spLocks noGrp="1"/>
          </p:cNvSpPr>
          <p:nvPr>
            <p:ph type="dt" sz="half" idx="10"/>
          </p:nvPr>
        </p:nvSpPr>
        <p:spPr/>
        <p:txBody>
          <a:bodyPr/>
          <a:lstStyle>
            <a:lvl1pPr>
              <a:defRPr/>
            </a:lvl1pPr>
          </a:lstStyle>
          <a:p>
            <a:endParaRPr lang="en-GB"/>
          </a:p>
        </p:txBody>
      </p:sp>
      <p:sp>
        <p:nvSpPr>
          <p:cNvPr id="6" name="Footer Placeholder 4">
            <a:extLst>
              <a:ext uri="{FF2B5EF4-FFF2-40B4-BE49-F238E27FC236}">
                <a16:creationId xmlns:a16="http://schemas.microsoft.com/office/drawing/2014/main" id="{D233DB56-5981-4C18-B7E4-2C5086927B56}"/>
              </a:ext>
            </a:extLst>
          </p:cNvPr>
          <p:cNvSpPr>
            <a:spLocks noGrp="1"/>
          </p:cNvSpPr>
          <p:nvPr>
            <p:ph type="ftr" sz="quarter" idx="11"/>
          </p:nvPr>
        </p:nvSpPr>
        <p:spPr/>
        <p:txBody>
          <a:bodyPr/>
          <a:lstStyle>
            <a:lvl1pPr>
              <a:defRPr/>
            </a:lvl1pPr>
          </a:lstStyle>
          <a:p>
            <a:endParaRPr lang="en-GB"/>
          </a:p>
        </p:txBody>
      </p:sp>
      <p:sp>
        <p:nvSpPr>
          <p:cNvPr id="7" name="Slide Number Placeholder 5">
            <a:extLst>
              <a:ext uri="{FF2B5EF4-FFF2-40B4-BE49-F238E27FC236}">
                <a16:creationId xmlns:a16="http://schemas.microsoft.com/office/drawing/2014/main" id="{C61897B2-EB95-410F-B532-CA133C862514}"/>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710678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EDD4881A-DC38-43F5-B5ED-C78377C3A6F5}"/>
              </a:ext>
            </a:extLst>
          </p:cNvPr>
          <p:cNvSpPr>
            <a:spLocks noGrp="1"/>
          </p:cNvSpPr>
          <p:nvPr>
            <p:ph type="dt" sz="half" idx="10"/>
          </p:nvPr>
        </p:nvSpPr>
        <p:spPr/>
        <p:txBody>
          <a:bodyPr/>
          <a:lstStyle>
            <a:lvl1pPr>
              <a:defRPr/>
            </a:lvl1pPr>
          </a:lstStyle>
          <a:p>
            <a:endParaRPr lang="en-GB"/>
          </a:p>
        </p:txBody>
      </p:sp>
      <p:sp>
        <p:nvSpPr>
          <p:cNvPr id="8" name="Footer Placeholder 4">
            <a:extLst>
              <a:ext uri="{FF2B5EF4-FFF2-40B4-BE49-F238E27FC236}">
                <a16:creationId xmlns:a16="http://schemas.microsoft.com/office/drawing/2014/main" id="{B2165423-4595-4438-AA03-135F5C924664}"/>
              </a:ext>
            </a:extLst>
          </p:cNvPr>
          <p:cNvSpPr>
            <a:spLocks noGrp="1"/>
          </p:cNvSpPr>
          <p:nvPr>
            <p:ph type="ftr" sz="quarter" idx="11"/>
          </p:nvPr>
        </p:nvSpPr>
        <p:spPr/>
        <p:txBody>
          <a:bodyPr/>
          <a:lstStyle>
            <a:lvl1pPr>
              <a:defRPr/>
            </a:lvl1pPr>
          </a:lstStyle>
          <a:p>
            <a:endParaRPr lang="en-GB"/>
          </a:p>
        </p:txBody>
      </p:sp>
      <p:sp>
        <p:nvSpPr>
          <p:cNvPr id="9" name="Slide Number Placeholder 5">
            <a:extLst>
              <a:ext uri="{FF2B5EF4-FFF2-40B4-BE49-F238E27FC236}">
                <a16:creationId xmlns:a16="http://schemas.microsoft.com/office/drawing/2014/main" id="{5BABD042-531B-40CA-BB2E-9A2BB3F1996A}"/>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521888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AAD2EC60-77FE-4F11-85C7-996352A7404F}"/>
              </a:ext>
            </a:extLst>
          </p:cNvPr>
          <p:cNvSpPr>
            <a:spLocks noGrp="1"/>
          </p:cNvSpPr>
          <p:nvPr>
            <p:ph type="dt" sz="half" idx="10"/>
          </p:nvPr>
        </p:nvSpPr>
        <p:spPr/>
        <p:txBody>
          <a:bodyPr/>
          <a:lstStyle>
            <a:lvl1pPr>
              <a:defRPr/>
            </a:lvl1pPr>
          </a:lstStyle>
          <a:p>
            <a:endParaRPr lang="en-GB"/>
          </a:p>
        </p:txBody>
      </p:sp>
      <p:sp>
        <p:nvSpPr>
          <p:cNvPr id="4" name="Footer Placeholder 4">
            <a:extLst>
              <a:ext uri="{FF2B5EF4-FFF2-40B4-BE49-F238E27FC236}">
                <a16:creationId xmlns:a16="http://schemas.microsoft.com/office/drawing/2014/main" id="{7F850703-CFFC-4548-AFE2-7606CBAE6922}"/>
              </a:ext>
            </a:extLst>
          </p:cNvPr>
          <p:cNvSpPr>
            <a:spLocks noGrp="1"/>
          </p:cNvSpPr>
          <p:nvPr>
            <p:ph type="ftr" sz="quarter" idx="11"/>
          </p:nvPr>
        </p:nvSpPr>
        <p:spPr/>
        <p:txBody>
          <a:bodyPr/>
          <a:lstStyle>
            <a:lvl1pPr>
              <a:defRPr/>
            </a:lvl1pPr>
          </a:lstStyle>
          <a:p>
            <a:endParaRPr lang="en-GB"/>
          </a:p>
        </p:txBody>
      </p:sp>
      <p:sp>
        <p:nvSpPr>
          <p:cNvPr id="5" name="Slide Number Placeholder 5">
            <a:extLst>
              <a:ext uri="{FF2B5EF4-FFF2-40B4-BE49-F238E27FC236}">
                <a16:creationId xmlns:a16="http://schemas.microsoft.com/office/drawing/2014/main" id="{D8F50877-369B-45D1-95D0-A5FC24F92F53}"/>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59136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C694D85-DFE1-48BC-A0A2-06A491FDD470}"/>
              </a:ext>
            </a:extLst>
          </p:cNvPr>
          <p:cNvSpPr>
            <a:spLocks noGrp="1"/>
          </p:cNvSpPr>
          <p:nvPr>
            <p:ph type="dt" sz="half" idx="10"/>
          </p:nvPr>
        </p:nvSpPr>
        <p:spPr/>
        <p:txBody>
          <a:bodyPr/>
          <a:lstStyle>
            <a:lvl1pPr>
              <a:defRPr/>
            </a:lvl1pPr>
          </a:lstStyle>
          <a:p>
            <a:endParaRPr lang="en-GB"/>
          </a:p>
        </p:txBody>
      </p:sp>
      <p:sp>
        <p:nvSpPr>
          <p:cNvPr id="3" name="Footer Placeholder 4">
            <a:extLst>
              <a:ext uri="{FF2B5EF4-FFF2-40B4-BE49-F238E27FC236}">
                <a16:creationId xmlns:a16="http://schemas.microsoft.com/office/drawing/2014/main" id="{DD6B3389-754A-40BE-8587-4134AD3E7D20}"/>
              </a:ext>
            </a:extLst>
          </p:cNvPr>
          <p:cNvSpPr>
            <a:spLocks noGrp="1"/>
          </p:cNvSpPr>
          <p:nvPr>
            <p:ph type="ftr" sz="quarter" idx="11"/>
          </p:nvPr>
        </p:nvSpPr>
        <p:spPr/>
        <p:txBody>
          <a:bodyPr/>
          <a:lstStyle>
            <a:lvl1pPr>
              <a:defRPr/>
            </a:lvl1pPr>
          </a:lstStyle>
          <a:p>
            <a:endParaRPr lang="en-GB"/>
          </a:p>
        </p:txBody>
      </p:sp>
      <p:sp>
        <p:nvSpPr>
          <p:cNvPr id="4" name="Slide Number Placeholder 5">
            <a:extLst>
              <a:ext uri="{FF2B5EF4-FFF2-40B4-BE49-F238E27FC236}">
                <a16:creationId xmlns:a16="http://schemas.microsoft.com/office/drawing/2014/main" id="{43792EDE-6B46-48CB-A8A2-5A4D1122B7BB}"/>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11402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52F5A2FC-2132-463E-8B67-BBAA14E63ACE}"/>
              </a:ext>
            </a:extLst>
          </p:cNvPr>
          <p:cNvSpPr>
            <a:spLocks noGrp="1"/>
          </p:cNvSpPr>
          <p:nvPr>
            <p:ph type="dt" sz="half" idx="10"/>
          </p:nvPr>
        </p:nvSpPr>
        <p:spPr/>
        <p:txBody>
          <a:bodyPr/>
          <a:lstStyle>
            <a:lvl1pPr>
              <a:defRPr/>
            </a:lvl1pPr>
          </a:lstStyle>
          <a:p>
            <a:endParaRPr lang="en-GB"/>
          </a:p>
        </p:txBody>
      </p:sp>
      <p:sp>
        <p:nvSpPr>
          <p:cNvPr id="6" name="Footer Placeholder 4">
            <a:extLst>
              <a:ext uri="{FF2B5EF4-FFF2-40B4-BE49-F238E27FC236}">
                <a16:creationId xmlns:a16="http://schemas.microsoft.com/office/drawing/2014/main" id="{B710948B-85A1-4517-BAC2-D61B4715C0DE}"/>
              </a:ext>
            </a:extLst>
          </p:cNvPr>
          <p:cNvSpPr>
            <a:spLocks noGrp="1"/>
          </p:cNvSpPr>
          <p:nvPr>
            <p:ph type="ftr" sz="quarter" idx="11"/>
          </p:nvPr>
        </p:nvSpPr>
        <p:spPr/>
        <p:txBody>
          <a:bodyPr/>
          <a:lstStyle>
            <a:lvl1pPr>
              <a:defRPr/>
            </a:lvl1pPr>
          </a:lstStyle>
          <a:p>
            <a:endParaRPr lang="en-GB"/>
          </a:p>
        </p:txBody>
      </p:sp>
      <p:sp>
        <p:nvSpPr>
          <p:cNvPr id="7" name="Slide Number Placeholder 5">
            <a:extLst>
              <a:ext uri="{FF2B5EF4-FFF2-40B4-BE49-F238E27FC236}">
                <a16:creationId xmlns:a16="http://schemas.microsoft.com/office/drawing/2014/main" id="{72105DE7-6475-4A0E-8FA4-632A67AAFAFE}"/>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22328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6B5CD7E1-4A1F-40B3-B7F2-E97B17D40E45}"/>
              </a:ext>
            </a:extLst>
          </p:cNvPr>
          <p:cNvSpPr>
            <a:spLocks noGrp="1"/>
          </p:cNvSpPr>
          <p:nvPr>
            <p:ph type="dt" sz="half" idx="10"/>
          </p:nvPr>
        </p:nvSpPr>
        <p:spPr/>
        <p:txBody>
          <a:bodyPr/>
          <a:lstStyle>
            <a:lvl1pPr>
              <a:defRPr/>
            </a:lvl1pPr>
          </a:lstStyle>
          <a:p>
            <a:endParaRPr lang="en-GB"/>
          </a:p>
        </p:txBody>
      </p:sp>
      <p:sp>
        <p:nvSpPr>
          <p:cNvPr id="6" name="Footer Placeholder 4">
            <a:extLst>
              <a:ext uri="{FF2B5EF4-FFF2-40B4-BE49-F238E27FC236}">
                <a16:creationId xmlns:a16="http://schemas.microsoft.com/office/drawing/2014/main" id="{FB38E634-B295-450A-80DB-37BA7D7778E3}"/>
              </a:ext>
            </a:extLst>
          </p:cNvPr>
          <p:cNvSpPr>
            <a:spLocks noGrp="1"/>
          </p:cNvSpPr>
          <p:nvPr>
            <p:ph type="ftr" sz="quarter" idx="11"/>
          </p:nvPr>
        </p:nvSpPr>
        <p:spPr/>
        <p:txBody>
          <a:bodyPr/>
          <a:lstStyle>
            <a:lvl1pPr>
              <a:defRPr/>
            </a:lvl1pPr>
          </a:lstStyle>
          <a:p>
            <a:endParaRPr lang="en-GB"/>
          </a:p>
        </p:txBody>
      </p:sp>
      <p:sp>
        <p:nvSpPr>
          <p:cNvPr id="7" name="Slide Number Placeholder 5">
            <a:extLst>
              <a:ext uri="{FF2B5EF4-FFF2-40B4-BE49-F238E27FC236}">
                <a16:creationId xmlns:a16="http://schemas.microsoft.com/office/drawing/2014/main" id="{7F56F4F7-EA55-4D8C-A410-85BD5FC4EDF9}"/>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33002269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33BC154-B474-48B6-B282-60B071098C72}"/>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6FEC792F-D5DF-4B30-ABC4-2386E64C2245}"/>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6BDEEDBA-B91C-4868-AC73-19DD10E5092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934BDE3F-AF11-4A13-8052-94BA02CCE78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C75EED6-119B-4A3C-A4E5-5D991AE8B2BD}"/>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smtClean="0">
                <a:solidFill>
                  <a:srgbClr val="898989"/>
                </a:solidFill>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2995465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fontAlgn="base" hangingPunct="1">
        <a:lnSpc>
          <a:spcPct val="90000"/>
        </a:lnSpc>
        <a:spcBef>
          <a:spcPct val="0"/>
        </a:spcBef>
        <a:spcAft>
          <a:spcPct val="0"/>
        </a:spcAft>
        <a:defRPr sz="3300" kern="1200">
          <a:solidFill>
            <a:schemeClr val="tx1"/>
          </a:solidFill>
          <a:latin typeface="+mj-lt"/>
          <a:ea typeface="+mj-ea"/>
          <a:cs typeface="+mj-cs"/>
        </a:defRPr>
      </a:lvl1pPr>
      <a:lvl2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nice.org.uk/guidance/cg103/chapter"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gg-uhb.quackmeded@nhs.net" TargetMode="External"/><Relationship Id="rId2" Type="http://schemas.openxmlformats.org/officeDocument/2006/relationships/hyperlink" Target="http://www.quackmeded.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685800" y="404813"/>
            <a:ext cx="7772400" cy="172878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Delirium</a:t>
            </a:r>
            <a:endParaRPr/>
          </a:p>
        </p:txBody>
      </p:sp>
      <p:sp>
        <p:nvSpPr>
          <p:cNvPr id="85" name="Google Shape;85;p13"/>
          <p:cNvSpPr txBox="1">
            <a:spLocks noGrp="1"/>
          </p:cNvSpPr>
          <p:nvPr>
            <p:ph type="subTitle" idx="1"/>
          </p:nvPr>
        </p:nvSpPr>
        <p:spPr>
          <a:xfrm>
            <a:off x="1476375" y="4797425"/>
            <a:ext cx="6400800" cy="17526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888888"/>
              </a:buClr>
              <a:buSzPts val="3200"/>
              <a:buFont typeface="Arial"/>
              <a:buNone/>
            </a:pPr>
            <a:r>
              <a:rPr lang="en-GB" sz="3200" dirty="0"/>
              <a:t>Emily Wright</a:t>
            </a:r>
            <a:endParaRPr sz="3200" dirty="0"/>
          </a:p>
          <a:p>
            <a:pPr marL="0" lvl="0" indent="0" algn="ctr" rtl="0">
              <a:spcBef>
                <a:spcPts val="640"/>
              </a:spcBef>
              <a:spcAft>
                <a:spcPts val="0"/>
              </a:spcAft>
              <a:buClr>
                <a:srgbClr val="888888"/>
              </a:buClr>
              <a:buSzPts val="3200"/>
              <a:buFont typeface="Arial"/>
              <a:buNone/>
            </a:pPr>
            <a:r>
              <a:rPr lang="en-GB" sz="3200" dirty="0"/>
              <a:t>QEUH</a:t>
            </a:r>
            <a:endParaRPr sz="3200" dirty="0"/>
          </a:p>
        </p:txBody>
      </p:sp>
      <p:pic>
        <p:nvPicPr>
          <p:cNvPr id="86" name="Google Shape;86;p13"/>
          <p:cNvPicPr preferRelativeResize="0"/>
          <p:nvPr/>
        </p:nvPicPr>
        <p:blipFill rotWithShape="1">
          <a:blip r:embed="rId3">
            <a:alphaModFix/>
          </a:blip>
          <a:srcRect/>
          <a:stretch/>
        </p:blipFill>
        <p:spPr>
          <a:xfrm>
            <a:off x="3276600" y="1844675"/>
            <a:ext cx="2871788" cy="287178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Recognising Delirium II</a:t>
            </a:r>
            <a:endParaRPr/>
          </a:p>
        </p:txBody>
      </p:sp>
      <p:sp>
        <p:nvSpPr>
          <p:cNvPr id="140" name="Google Shape;140;p21"/>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3200"/>
              <a:buFont typeface="Arial"/>
              <a:buChar char="•"/>
            </a:pPr>
            <a:r>
              <a:rPr lang="en-GB"/>
              <a:t>The 4AT is validated to screen for delirium.</a:t>
            </a:r>
            <a:endParaRPr/>
          </a:p>
          <a:p>
            <a:pPr marL="342900" lvl="0" indent="-342900" algn="l" rtl="0">
              <a:lnSpc>
                <a:spcPct val="90000"/>
              </a:lnSpc>
              <a:spcBef>
                <a:spcPts val="640"/>
              </a:spcBef>
              <a:spcAft>
                <a:spcPts val="0"/>
              </a:spcAft>
              <a:buClr>
                <a:schemeClr val="dk1"/>
              </a:buClr>
              <a:buSzPts val="3200"/>
              <a:buFont typeface="Arial"/>
              <a:buChar char="•"/>
            </a:pPr>
            <a:r>
              <a:rPr lang="en-GB"/>
              <a:t>Benefits include ‘testing the untestable’</a:t>
            </a:r>
            <a:endParaRPr/>
          </a:p>
          <a:p>
            <a:pPr marL="342900" lvl="0" indent="-342900" algn="l" rtl="0">
              <a:lnSpc>
                <a:spcPct val="90000"/>
              </a:lnSpc>
              <a:spcBef>
                <a:spcPts val="640"/>
              </a:spcBef>
              <a:spcAft>
                <a:spcPts val="0"/>
              </a:spcAft>
              <a:buClr>
                <a:schemeClr val="dk1"/>
              </a:buClr>
              <a:buSzPts val="3200"/>
              <a:buFont typeface="Arial"/>
              <a:buChar char="•"/>
            </a:pPr>
            <a:r>
              <a:rPr lang="en-GB"/>
              <a:t>Drawbacks include counter-intuitive marking scheme</a:t>
            </a:r>
            <a:endParaRPr/>
          </a:p>
          <a:p>
            <a:pPr marL="342900" lvl="0" indent="-342900" algn="l" rtl="0">
              <a:lnSpc>
                <a:spcPct val="90000"/>
              </a:lnSpc>
              <a:spcBef>
                <a:spcPts val="640"/>
              </a:spcBef>
              <a:spcAft>
                <a:spcPts val="0"/>
              </a:spcAft>
              <a:buClr>
                <a:schemeClr val="dk1"/>
              </a:buClr>
              <a:buSzPts val="3200"/>
              <a:buFont typeface="Arial"/>
              <a:buChar char="•"/>
            </a:pPr>
            <a:r>
              <a:rPr lang="en-GB"/>
              <a:t>4 elements:</a:t>
            </a:r>
            <a:endParaRPr/>
          </a:p>
          <a:p>
            <a:pPr marL="742950" lvl="1" indent="-285750" algn="l" rtl="0">
              <a:lnSpc>
                <a:spcPct val="90000"/>
              </a:lnSpc>
              <a:spcBef>
                <a:spcPts val="560"/>
              </a:spcBef>
              <a:spcAft>
                <a:spcPts val="0"/>
              </a:spcAft>
              <a:buClr>
                <a:schemeClr val="dk1"/>
              </a:buClr>
              <a:buSzPts val="2800"/>
              <a:buFont typeface="Arial"/>
              <a:buChar char="–"/>
            </a:pPr>
            <a:r>
              <a:rPr lang="en-GB"/>
              <a:t>Alertness – normal to clearly abnormal, 0-4</a:t>
            </a:r>
            <a:endParaRPr/>
          </a:p>
          <a:p>
            <a:pPr marL="742950" lvl="1" indent="-285750" algn="l" rtl="0">
              <a:lnSpc>
                <a:spcPct val="90000"/>
              </a:lnSpc>
              <a:spcBef>
                <a:spcPts val="560"/>
              </a:spcBef>
              <a:spcAft>
                <a:spcPts val="0"/>
              </a:spcAft>
              <a:buClr>
                <a:schemeClr val="dk1"/>
              </a:buClr>
              <a:buSzPts val="2800"/>
              <a:buFont typeface="Arial"/>
              <a:buChar char="–"/>
            </a:pPr>
            <a:r>
              <a:rPr lang="en-GB"/>
              <a:t>AMT 4 – all correct to untestable, 0-2</a:t>
            </a:r>
            <a:endParaRPr/>
          </a:p>
          <a:p>
            <a:pPr marL="742950" lvl="1" indent="-285750" algn="l" rtl="0">
              <a:lnSpc>
                <a:spcPct val="90000"/>
              </a:lnSpc>
              <a:spcBef>
                <a:spcPts val="560"/>
              </a:spcBef>
              <a:spcAft>
                <a:spcPts val="0"/>
              </a:spcAft>
              <a:buClr>
                <a:schemeClr val="dk1"/>
              </a:buClr>
              <a:buSzPts val="2800"/>
              <a:buFont typeface="Arial"/>
              <a:buChar char="–"/>
            </a:pPr>
            <a:r>
              <a:rPr lang="en-GB"/>
              <a:t>Attention – all correct to untestable, 0-2</a:t>
            </a:r>
            <a:endParaRPr/>
          </a:p>
          <a:p>
            <a:pPr marL="742950" lvl="1" indent="-285750" algn="l" rtl="0">
              <a:lnSpc>
                <a:spcPct val="90000"/>
              </a:lnSpc>
              <a:spcBef>
                <a:spcPts val="560"/>
              </a:spcBef>
              <a:spcAft>
                <a:spcPts val="0"/>
              </a:spcAft>
              <a:buClr>
                <a:schemeClr val="dk1"/>
              </a:buClr>
              <a:buSzPts val="2800"/>
              <a:buFont typeface="Arial"/>
              <a:buChar char="–"/>
            </a:pPr>
            <a:r>
              <a:rPr lang="en-GB"/>
              <a:t>Acute change or fluctuating course? 0-4</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pic>
        <p:nvPicPr>
          <p:cNvPr id="146" name="Google Shape;146;p22"/>
          <p:cNvPicPr preferRelativeResize="0">
            <a:picLocks noGrp="1"/>
          </p:cNvPicPr>
          <p:nvPr>
            <p:ph idx="1"/>
          </p:nvPr>
        </p:nvPicPr>
        <p:blipFill rotWithShape="1">
          <a:blip r:embed="rId3">
            <a:alphaModFix/>
          </a:blip>
          <a:srcRect/>
          <a:stretch/>
        </p:blipFill>
        <p:spPr>
          <a:xfrm>
            <a:off x="0" y="0"/>
            <a:ext cx="9144000" cy="6815716"/>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Causes of Delirium</a:t>
            </a:r>
            <a:endParaRPr/>
          </a:p>
        </p:txBody>
      </p:sp>
      <p:sp>
        <p:nvSpPr>
          <p:cNvPr id="152" name="Google Shape;152;p23"/>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960"/>
              <a:buFont typeface="Arial"/>
              <a:buChar char="•"/>
            </a:pPr>
            <a:r>
              <a:rPr lang="en-GB" sz="2960" dirty="0"/>
              <a:t>D – drugs, dehydration, deficiencies</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E – electrolyte abnormalities, elimination           	  problems</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L- lungs, liver</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I – infection, iatrogenic</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R – renal failure, restraint</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I – infarction, injury, intoxication</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U – UTI, unfamiliar environment</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M – metabolic, metastases</a:t>
            </a:r>
            <a:endParaRPr sz="296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Drugs and Delirium</a:t>
            </a:r>
            <a:endParaRPr/>
          </a:p>
        </p:txBody>
      </p:sp>
      <p:sp>
        <p:nvSpPr>
          <p:cNvPr id="158" name="Google Shape;158;p24"/>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960"/>
              <a:buFont typeface="Arial"/>
              <a:buChar char="•"/>
            </a:pPr>
            <a:r>
              <a:rPr lang="en-GB" sz="2960"/>
              <a:t>Acute withdrawal of benzodiazepines can precipitate delirium</a:t>
            </a:r>
            <a:endParaRPr/>
          </a:p>
          <a:p>
            <a:pPr marL="342900" lvl="0" indent="-342900" algn="l" rtl="0">
              <a:lnSpc>
                <a:spcPct val="90000"/>
              </a:lnSpc>
              <a:spcBef>
                <a:spcPts val="592"/>
              </a:spcBef>
              <a:spcAft>
                <a:spcPts val="0"/>
              </a:spcAft>
              <a:buClr>
                <a:schemeClr val="dk1"/>
              </a:buClr>
              <a:buSzPts val="2960"/>
              <a:buFont typeface="Arial"/>
              <a:buChar char="•"/>
            </a:pPr>
            <a:r>
              <a:rPr lang="en-GB" sz="2960"/>
              <a:t>Anticholinergic meds eg TCAs, oxybutynin</a:t>
            </a:r>
            <a:endParaRPr/>
          </a:p>
          <a:p>
            <a:pPr marL="342900" lvl="0" indent="-342900" algn="l" rtl="0">
              <a:lnSpc>
                <a:spcPct val="90000"/>
              </a:lnSpc>
              <a:spcBef>
                <a:spcPts val="592"/>
              </a:spcBef>
              <a:spcAft>
                <a:spcPts val="0"/>
              </a:spcAft>
              <a:buClr>
                <a:schemeClr val="dk1"/>
              </a:buClr>
              <a:buSzPts val="2960"/>
              <a:buFont typeface="Arial"/>
              <a:buChar char="•"/>
            </a:pPr>
            <a:r>
              <a:rPr lang="en-GB" sz="2960"/>
              <a:t>Sedative medications</a:t>
            </a:r>
            <a:endParaRPr/>
          </a:p>
          <a:p>
            <a:pPr marL="342900" lvl="0" indent="-342900" algn="l" rtl="0">
              <a:lnSpc>
                <a:spcPct val="90000"/>
              </a:lnSpc>
              <a:spcBef>
                <a:spcPts val="592"/>
              </a:spcBef>
              <a:spcAft>
                <a:spcPts val="0"/>
              </a:spcAft>
              <a:buClr>
                <a:schemeClr val="dk1"/>
              </a:buClr>
              <a:buSzPts val="2960"/>
              <a:buFont typeface="Arial"/>
              <a:buChar char="•"/>
            </a:pPr>
            <a:r>
              <a:rPr lang="en-GB" sz="2960"/>
              <a:t>Opioid analgesia</a:t>
            </a:r>
            <a:endParaRPr/>
          </a:p>
          <a:p>
            <a:pPr marL="342900" lvl="0" indent="-342900" algn="l" rtl="0">
              <a:lnSpc>
                <a:spcPct val="90000"/>
              </a:lnSpc>
              <a:spcBef>
                <a:spcPts val="592"/>
              </a:spcBef>
              <a:spcAft>
                <a:spcPts val="0"/>
              </a:spcAft>
              <a:buClr>
                <a:schemeClr val="dk1"/>
              </a:buClr>
              <a:buSzPts val="2960"/>
              <a:buFont typeface="Arial"/>
              <a:buChar char="•"/>
            </a:pPr>
            <a:r>
              <a:rPr lang="en-GB" sz="2960"/>
              <a:t>Antihistamines</a:t>
            </a:r>
            <a:endParaRPr/>
          </a:p>
          <a:p>
            <a:pPr marL="342900" lvl="0" indent="-342900" algn="l" rtl="0">
              <a:lnSpc>
                <a:spcPct val="90000"/>
              </a:lnSpc>
              <a:spcBef>
                <a:spcPts val="592"/>
              </a:spcBef>
              <a:spcAft>
                <a:spcPts val="0"/>
              </a:spcAft>
              <a:buClr>
                <a:schemeClr val="dk1"/>
              </a:buClr>
              <a:buSzPts val="2960"/>
              <a:buFont typeface="Arial"/>
              <a:buChar char="•"/>
            </a:pPr>
            <a:r>
              <a:rPr lang="en-GB" sz="2960"/>
              <a:t>Parkinson’s meds eg L-dopa</a:t>
            </a:r>
            <a:endParaRPr/>
          </a:p>
          <a:p>
            <a:pPr marL="342900" lvl="0" indent="-342900" algn="l" rtl="0">
              <a:lnSpc>
                <a:spcPct val="90000"/>
              </a:lnSpc>
              <a:spcBef>
                <a:spcPts val="592"/>
              </a:spcBef>
              <a:spcAft>
                <a:spcPts val="0"/>
              </a:spcAft>
              <a:buClr>
                <a:schemeClr val="dk1"/>
              </a:buClr>
              <a:buSzPts val="2960"/>
              <a:buFont typeface="Arial"/>
              <a:buChar char="•"/>
            </a:pPr>
            <a:r>
              <a:rPr lang="en-GB" sz="2960"/>
              <a:t>Other possible drug causes include Quinine, Prednisolone, atropine</a:t>
            </a:r>
            <a:endParaRPr sz="296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5"/>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Addressing Delirium</a:t>
            </a:r>
            <a:endParaRPr/>
          </a:p>
        </p:txBody>
      </p:sp>
      <p:sp>
        <p:nvSpPr>
          <p:cNvPr id="164" name="Google Shape;164;p25"/>
          <p:cNvSpPr txBox="1">
            <a:spLocks noGrp="1"/>
          </p:cNvSpPr>
          <p:nvPr>
            <p:ph idx="1"/>
          </p:nvPr>
        </p:nvSpPr>
        <p:spPr>
          <a:xfrm>
            <a:off x="628650" y="1690688"/>
            <a:ext cx="7886700" cy="4486275"/>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960"/>
              <a:buFont typeface="Arial"/>
              <a:buChar char="•"/>
            </a:pPr>
            <a:r>
              <a:rPr lang="en-GB" sz="2960" dirty="0"/>
              <a:t>Identifying and addressing the physical precipitant is fundamentally the correct course of action</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Try and avoid the ‘off legs ? UTI’ school of thought and go for a more individualised and nuanced approach to the patient</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Careful history taking, collateral history, physical exam and basic initial investigation may well identify the acute precipitant; cognitive assessment on admission is also                                                 a must for &gt;65s</a:t>
            </a:r>
            <a:endParaRPr sz="296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Addressing Delirium II</a:t>
            </a:r>
            <a:endParaRPr/>
          </a:p>
        </p:txBody>
      </p:sp>
      <p:sp>
        <p:nvSpPr>
          <p:cNvPr id="170" name="Google Shape;170;p26"/>
          <p:cNvSpPr txBox="1">
            <a:spLocks noGrp="1"/>
          </p:cNvSpPr>
          <p:nvPr>
            <p:ph idx="1"/>
          </p:nvPr>
        </p:nvSpPr>
        <p:spPr>
          <a:xfrm>
            <a:off x="628650" y="1532809"/>
            <a:ext cx="7886700" cy="4960066"/>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960"/>
              <a:buFont typeface="Arial"/>
              <a:buChar char="•"/>
            </a:pPr>
            <a:r>
              <a:rPr lang="en-GB" sz="2960" dirty="0"/>
              <a:t>Treating agitation should always involve non-pharmacologic methods.</a:t>
            </a:r>
            <a:endParaRPr dirty="0"/>
          </a:p>
          <a:p>
            <a:pPr marL="742950" lvl="1" indent="-285750" algn="l" rtl="0">
              <a:lnSpc>
                <a:spcPct val="90000"/>
              </a:lnSpc>
              <a:spcBef>
                <a:spcPts val="518"/>
              </a:spcBef>
              <a:spcAft>
                <a:spcPts val="0"/>
              </a:spcAft>
              <a:buClr>
                <a:schemeClr val="dk1"/>
              </a:buClr>
              <a:buSzPts val="2590"/>
              <a:buFont typeface="Arial"/>
              <a:buChar char="–"/>
            </a:pPr>
            <a:r>
              <a:rPr lang="en-GB" sz="2590" dirty="0"/>
              <a:t>Quiet well-lit environment, avoid frequent moves, frequent re-orientation, allow family to stay longer, provide glasses and hearing aids, allow to mobilise unless actively unsafe</a:t>
            </a:r>
            <a:endParaRPr dirty="0"/>
          </a:p>
          <a:p>
            <a:pPr marL="742950" lvl="1" indent="-285750" algn="l" rtl="0">
              <a:lnSpc>
                <a:spcPct val="90000"/>
              </a:lnSpc>
              <a:spcBef>
                <a:spcPts val="518"/>
              </a:spcBef>
              <a:spcAft>
                <a:spcPts val="0"/>
              </a:spcAft>
              <a:buClr>
                <a:schemeClr val="dk1"/>
              </a:buClr>
              <a:buSzPts val="2590"/>
              <a:buFont typeface="Arial"/>
              <a:buChar char="–"/>
            </a:pPr>
            <a:r>
              <a:rPr lang="en-GB" sz="2590" dirty="0"/>
              <a:t>Only if these fail and the patient poses a danger to themselves and others should sedation be considered</a:t>
            </a:r>
            <a:endParaRPr sz="2590" dirty="0"/>
          </a:p>
          <a:p>
            <a:pPr marL="742950" lvl="1" indent="-285750" algn="l" rtl="0">
              <a:lnSpc>
                <a:spcPct val="90000"/>
              </a:lnSpc>
              <a:spcBef>
                <a:spcPts val="518"/>
              </a:spcBef>
              <a:spcAft>
                <a:spcPts val="0"/>
              </a:spcAft>
              <a:buClr>
                <a:schemeClr val="dk1"/>
              </a:buClr>
              <a:buSzPts val="2590"/>
              <a:buFont typeface="Arial"/>
              <a:buChar char="–"/>
            </a:pPr>
            <a:r>
              <a:rPr lang="en-GB" sz="2590" dirty="0"/>
              <a:t>Emergency sedation can be given under common law; however ongoing pharmacological                          management of delirium should be                                        done under AWI legislation</a:t>
            </a:r>
            <a:endParaRPr sz="259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pic>
        <p:nvPicPr>
          <p:cNvPr id="176" name="Google Shape;176;p27"/>
          <p:cNvPicPr preferRelativeResize="0">
            <a:picLocks noGrp="1"/>
          </p:cNvPicPr>
          <p:nvPr>
            <p:ph idx="1"/>
          </p:nvPr>
        </p:nvPicPr>
        <p:blipFill rotWithShape="1">
          <a:blip r:embed="rId3">
            <a:alphaModFix/>
          </a:blip>
          <a:srcRect/>
          <a:stretch/>
        </p:blipFill>
        <p:spPr>
          <a:xfrm>
            <a:off x="0" y="47570"/>
            <a:ext cx="9144000" cy="6810429"/>
          </a:xfrm>
          <a:prstGeom prst="rect">
            <a:avLst/>
          </a:prstGeom>
          <a:noFill/>
          <a:ln>
            <a:noFill/>
          </a:ln>
        </p:spPr>
      </p:pic>
      <p:sp>
        <p:nvSpPr>
          <p:cNvPr id="175" name="Google Shape;175;p2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8"/>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Pharmacologic Management</a:t>
            </a:r>
            <a:endParaRPr/>
          </a:p>
        </p:txBody>
      </p:sp>
      <p:sp>
        <p:nvSpPr>
          <p:cNvPr id="182" name="Google Shape;182;p28"/>
          <p:cNvSpPr txBox="1">
            <a:spLocks noGrp="1"/>
          </p:cNvSpPr>
          <p:nvPr>
            <p:ph idx="1"/>
          </p:nvPr>
        </p:nvSpPr>
        <p:spPr>
          <a:xfrm>
            <a:off x="628650" y="1733660"/>
            <a:ext cx="7886700" cy="4443303"/>
          </a:xfrm>
          <a:prstGeom prst="rect">
            <a:avLst/>
          </a:prstGeom>
          <a:noFill/>
          <a:ln>
            <a:noFill/>
          </a:ln>
        </p:spPr>
        <p:txBody>
          <a:bodyPr spcFirstLastPara="1" wrap="square" lIns="91425" tIns="45700" rIns="91425" bIns="45700" anchor="t" anchorCtr="0">
            <a:noAutofit/>
          </a:bodyPr>
          <a:lstStyle/>
          <a:p>
            <a:pPr marL="342900" lvl="0" indent="-342900" algn="l" rtl="0">
              <a:lnSpc>
                <a:spcPct val="80000"/>
              </a:lnSpc>
              <a:spcBef>
                <a:spcPts val="0"/>
              </a:spcBef>
              <a:spcAft>
                <a:spcPts val="0"/>
              </a:spcAft>
              <a:buClr>
                <a:schemeClr val="dk1"/>
              </a:buClr>
              <a:buSzPts val="2960"/>
              <a:buFont typeface="Arial"/>
              <a:buChar char="•"/>
            </a:pPr>
            <a:r>
              <a:rPr lang="en-GB" sz="2960" dirty="0"/>
              <a:t>Indications for Haloperidol have recently been revised; use of Haloperidol in patients with pre-existing prolonged QT or co-prescribing with medications which prolong QT (from amantadine to </a:t>
            </a:r>
            <a:r>
              <a:rPr lang="en-GB" sz="2960" dirty="0" err="1"/>
              <a:t>zuclopentixol</a:t>
            </a:r>
            <a:r>
              <a:rPr lang="en-GB" sz="2960" dirty="0"/>
              <a:t>!) is now off-licence</a:t>
            </a:r>
            <a:endParaRPr dirty="0"/>
          </a:p>
          <a:p>
            <a:pPr marL="342900" lvl="0" indent="-342900" algn="l" rtl="0">
              <a:lnSpc>
                <a:spcPct val="80000"/>
              </a:lnSpc>
              <a:spcBef>
                <a:spcPts val="592"/>
              </a:spcBef>
              <a:spcAft>
                <a:spcPts val="0"/>
              </a:spcAft>
              <a:buClr>
                <a:schemeClr val="dk1"/>
              </a:buClr>
              <a:buSzPts val="2960"/>
              <a:buFont typeface="Arial"/>
              <a:buChar char="•"/>
            </a:pPr>
            <a:r>
              <a:rPr lang="en-GB" sz="2960" dirty="0"/>
              <a:t>Oral route first line</a:t>
            </a:r>
            <a:endParaRPr dirty="0"/>
          </a:p>
          <a:p>
            <a:pPr marL="742950" lvl="1" indent="-285750" algn="l" rtl="0">
              <a:lnSpc>
                <a:spcPct val="80000"/>
              </a:lnSpc>
              <a:spcBef>
                <a:spcPts val="518"/>
              </a:spcBef>
              <a:spcAft>
                <a:spcPts val="0"/>
              </a:spcAft>
              <a:buClr>
                <a:schemeClr val="dk1"/>
              </a:buClr>
              <a:buSzPts val="2590"/>
              <a:buFont typeface="Arial"/>
              <a:buChar char="–"/>
            </a:pPr>
            <a:r>
              <a:rPr lang="en-GB" sz="2590" dirty="0"/>
              <a:t>Haloperidol 500mcg to 1mg PO/500mcg IM</a:t>
            </a:r>
            <a:endParaRPr dirty="0"/>
          </a:p>
          <a:p>
            <a:pPr marL="742950" lvl="1" indent="-285750" algn="l" rtl="0">
              <a:lnSpc>
                <a:spcPct val="80000"/>
              </a:lnSpc>
              <a:spcBef>
                <a:spcPts val="518"/>
              </a:spcBef>
              <a:spcAft>
                <a:spcPts val="0"/>
              </a:spcAft>
              <a:buClr>
                <a:schemeClr val="dk1"/>
              </a:buClr>
              <a:buSzPts val="2590"/>
              <a:buFont typeface="Arial"/>
              <a:buChar char="–"/>
            </a:pPr>
            <a:r>
              <a:rPr lang="en-GB" sz="2590" dirty="0"/>
              <a:t>Risperidone 250mcg – lower risk for QT but still require an ECG during treatment</a:t>
            </a:r>
            <a:endParaRPr dirty="0"/>
          </a:p>
          <a:p>
            <a:pPr marL="742950" lvl="1" indent="-285750" algn="l" rtl="0">
              <a:lnSpc>
                <a:spcPct val="80000"/>
              </a:lnSpc>
              <a:spcBef>
                <a:spcPts val="518"/>
              </a:spcBef>
              <a:spcAft>
                <a:spcPts val="0"/>
              </a:spcAft>
              <a:buClr>
                <a:schemeClr val="dk1"/>
              </a:buClr>
              <a:buSzPts val="2590"/>
              <a:buFont typeface="Arial"/>
              <a:buChar char="–"/>
            </a:pPr>
            <a:r>
              <a:rPr lang="en-GB" sz="2590" dirty="0"/>
              <a:t>Benzodiazepines should be QT neutral and can be used in patients with Parkinson’s/                                                          PD+ syndromes</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9"/>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Communicating about Delirium</a:t>
            </a:r>
            <a:endParaRPr/>
          </a:p>
        </p:txBody>
      </p:sp>
      <p:sp>
        <p:nvSpPr>
          <p:cNvPr id="188" name="Google Shape;188;p29"/>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960"/>
              <a:buFont typeface="Arial"/>
              <a:buChar char="•"/>
            </a:pPr>
            <a:r>
              <a:rPr lang="en-GB" sz="2960" dirty="0"/>
              <a:t>We all have a lot of experience of seeing patients with delirium</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However for patients themselves, and for their loved ones, it is often a shocking and frightening experience</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If you think a patient has delirium, explaining the condition and sharing why you think it is present to the patient’s family can go a long way to alleviate their concerns and                             interpret this upsetting and                                        unfamiliar situation for them</a:t>
            </a:r>
            <a:endParaRPr sz="296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dirty="0"/>
              <a:t>Summary</a:t>
            </a:r>
            <a:endParaRPr dirty="0"/>
          </a:p>
        </p:txBody>
      </p:sp>
      <p:sp>
        <p:nvSpPr>
          <p:cNvPr id="194" name="Google Shape;194;p30"/>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GB"/>
              <a:t>Defining delirium</a:t>
            </a:r>
            <a:endParaRPr/>
          </a:p>
          <a:p>
            <a:pPr marL="342900" lvl="0" indent="-342900" algn="l" rtl="0">
              <a:spcBef>
                <a:spcPts val="640"/>
              </a:spcBef>
              <a:spcAft>
                <a:spcPts val="0"/>
              </a:spcAft>
              <a:buClr>
                <a:schemeClr val="dk1"/>
              </a:buClr>
              <a:buSzPts val="3200"/>
              <a:buChar char="•"/>
            </a:pPr>
            <a:r>
              <a:rPr lang="en-GB"/>
              <a:t>The importance of delirium as a clinical problem</a:t>
            </a:r>
            <a:endParaRPr/>
          </a:p>
          <a:p>
            <a:pPr marL="342900" lvl="0" indent="-342900" algn="l" rtl="0">
              <a:spcBef>
                <a:spcPts val="640"/>
              </a:spcBef>
              <a:spcAft>
                <a:spcPts val="0"/>
              </a:spcAft>
              <a:buClr>
                <a:schemeClr val="dk1"/>
              </a:buClr>
              <a:buSzPts val="3200"/>
              <a:buChar char="•"/>
            </a:pPr>
            <a:r>
              <a:rPr lang="en-GB"/>
              <a:t>Causes</a:t>
            </a:r>
            <a:endParaRPr/>
          </a:p>
          <a:p>
            <a:pPr marL="342900" lvl="0" indent="-342900" algn="l" rtl="0">
              <a:spcBef>
                <a:spcPts val="640"/>
              </a:spcBef>
              <a:spcAft>
                <a:spcPts val="0"/>
              </a:spcAft>
              <a:buClr>
                <a:schemeClr val="dk1"/>
              </a:buClr>
              <a:buSzPts val="3200"/>
              <a:buChar char="•"/>
            </a:pPr>
            <a:r>
              <a:rPr lang="en-GB"/>
              <a:t>Addressing delirium</a:t>
            </a:r>
            <a:endParaRPr/>
          </a:p>
          <a:p>
            <a:pPr marL="342900" lvl="0" indent="-342900" algn="l" rtl="0">
              <a:spcBef>
                <a:spcPts val="640"/>
              </a:spcBef>
              <a:spcAft>
                <a:spcPts val="0"/>
              </a:spcAft>
              <a:buClr>
                <a:schemeClr val="dk1"/>
              </a:buClr>
              <a:buSzPts val="3200"/>
              <a:buChar char="•"/>
            </a:pPr>
            <a:r>
              <a:rPr lang="en-GB"/>
              <a:t>Communicating about delirium</a:t>
            </a: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642D3-23EB-42B9-B4B7-FDB572AA66BB}"/>
              </a:ext>
            </a:extLst>
          </p:cNvPr>
          <p:cNvSpPr>
            <a:spLocks noGrp="1"/>
          </p:cNvSpPr>
          <p:nvPr>
            <p:ph type="title"/>
          </p:nvPr>
        </p:nvSpPr>
        <p:spPr/>
        <p:txBody>
          <a:bodyPr/>
          <a:lstStyle/>
          <a:p>
            <a:r>
              <a:rPr lang="en-GB" b="1" dirty="0"/>
              <a:t>Disclaimer*</a:t>
            </a:r>
          </a:p>
        </p:txBody>
      </p:sp>
      <p:sp>
        <p:nvSpPr>
          <p:cNvPr id="3" name="Content Placeholder 2">
            <a:extLst>
              <a:ext uri="{FF2B5EF4-FFF2-40B4-BE49-F238E27FC236}">
                <a16:creationId xmlns:a16="http://schemas.microsoft.com/office/drawing/2014/main" id="{8A82AC80-4905-4EEE-BEDF-D98A5114D02D}"/>
              </a:ext>
            </a:extLst>
          </p:cNvPr>
          <p:cNvSpPr>
            <a:spLocks noGrp="1"/>
          </p:cNvSpPr>
          <p:nvPr>
            <p:ph idx="1"/>
          </p:nvPr>
        </p:nvSpPr>
        <p:spPr/>
        <p:txBody>
          <a:bodyPr/>
          <a:lstStyle/>
          <a:p>
            <a:r>
              <a:rPr lang="en-GB" dirty="0"/>
              <a:t>Please note that QUACK is a regional teaching programme operating across GG&amp;C, Lanarkshire and Ayrshire &amp; Arran. </a:t>
            </a:r>
          </a:p>
          <a:p>
            <a:endParaRPr lang="en-GB" dirty="0"/>
          </a:p>
          <a:p>
            <a:r>
              <a:rPr lang="en-GB" dirty="0"/>
              <a:t>This presentation outlines general management, though local variances e.g. antibiotic prescription may vary slightly depending on your local trust</a:t>
            </a:r>
          </a:p>
          <a:p>
            <a:endParaRPr lang="en-GB" dirty="0"/>
          </a:p>
          <a:p>
            <a:r>
              <a:rPr lang="en-GB" dirty="0"/>
              <a:t>Remember to check your local guidelines</a:t>
            </a:r>
          </a:p>
        </p:txBody>
      </p:sp>
    </p:spTree>
    <p:extLst>
      <p:ext uri="{BB962C8B-B14F-4D97-AF65-F5344CB8AC3E}">
        <p14:creationId xmlns:p14="http://schemas.microsoft.com/office/powerpoint/2010/main" val="3684553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References</a:t>
            </a:r>
            <a:endParaRPr/>
          </a:p>
        </p:txBody>
      </p:sp>
      <p:sp>
        <p:nvSpPr>
          <p:cNvPr id="200" name="Google Shape;200;p31"/>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80000"/>
              </a:lnSpc>
              <a:spcBef>
                <a:spcPts val="0"/>
              </a:spcBef>
              <a:spcAft>
                <a:spcPts val="0"/>
              </a:spcAft>
              <a:buClr>
                <a:schemeClr val="dk1"/>
              </a:buClr>
              <a:buSzPts val="2480"/>
              <a:buFont typeface="Arial"/>
              <a:buChar char="•"/>
            </a:pPr>
            <a:r>
              <a:rPr lang="en-GB" sz="2480" dirty="0"/>
              <a:t>NICE guideline 103 Delirium: prevention, diagnosis and management  2010 available at </a:t>
            </a:r>
            <a:r>
              <a:rPr lang="en-GB" sz="2480" u="sng" dirty="0">
                <a:solidFill>
                  <a:schemeClr val="hlink"/>
                </a:solidFill>
                <a:hlinkClick r:id="rId3"/>
              </a:rPr>
              <a:t>https://www.nice.org.uk/guidance/cg103/chapter</a:t>
            </a:r>
            <a:endParaRPr sz="2480" dirty="0"/>
          </a:p>
          <a:p>
            <a:pPr marL="342900" lvl="0" indent="-342900" algn="l" rtl="0">
              <a:lnSpc>
                <a:spcPct val="80000"/>
              </a:lnSpc>
              <a:spcBef>
                <a:spcPts val="496"/>
              </a:spcBef>
              <a:spcAft>
                <a:spcPts val="0"/>
              </a:spcAft>
              <a:buClr>
                <a:schemeClr val="dk1"/>
              </a:buClr>
              <a:buSzPts val="2480"/>
              <a:buFont typeface="Arial"/>
              <a:buChar char="•"/>
            </a:pPr>
            <a:r>
              <a:rPr lang="en-GB" sz="2480" dirty="0"/>
              <a:t>British Geriatric Society guidelines available at www.bgs.org.uk</a:t>
            </a:r>
            <a:endParaRPr dirty="0"/>
          </a:p>
          <a:p>
            <a:pPr marL="342900" lvl="0" indent="-342900" algn="l" rtl="0">
              <a:lnSpc>
                <a:spcPct val="80000"/>
              </a:lnSpc>
              <a:spcBef>
                <a:spcPts val="496"/>
              </a:spcBef>
              <a:spcAft>
                <a:spcPts val="0"/>
              </a:spcAft>
              <a:buClr>
                <a:schemeClr val="dk1"/>
              </a:buClr>
              <a:buSzPts val="2480"/>
              <a:buFont typeface="Arial"/>
              <a:buChar char="•"/>
            </a:pPr>
            <a:r>
              <a:rPr lang="en-GB" sz="2480" dirty="0"/>
              <a:t>Scottish Delirium association website available at www.scottishdeliriumassociation.com</a:t>
            </a:r>
            <a:endParaRPr dirty="0"/>
          </a:p>
          <a:p>
            <a:pPr marL="342900" lvl="0" indent="-342900" algn="l" rtl="0">
              <a:lnSpc>
                <a:spcPct val="80000"/>
              </a:lnSpc>
              <a:spcBef>
                <a:spcPts val="496"/>
              </a:spcBef>
              <a:spcAft>
                <a:spcPts val="0"/>
              </a:spcAft>
              <a:buClr>
                <a:schemeClr val="dk1"/>
              </a:buClr>
              <a:buSzPts val="2480"/>
              <a:buFont typeface="Arial"/>
              <a:buChar char="•"/>
            </a:pPr>
            <a:r>
              <a:rPr lang="en-GB" sz="2480" dirty="0"/>
              <a:t>The 4AT available at 4AT.org</a:t>
            </a:r>
            <a:endParaRPr dirty="0"/>
          </a:p>
          <a:p>
            <a:pPr marL="342900" lvl="0" indent="-342900" algn="l" rtl="0">
              <a:lnSpc>
                <a:spcPct val="80000"/>
              </a:lnSpc>
              <a:spcBef>
                <a:spcPts val="496"/>
              </a:spcBef>
              <a:spcAft>
                <a:spcPts val="0"/>
              </a:spcAft>
              <a:buClr>
                <a:schemeClr val="dk1"/>
              </a:buClr>
              <a:buSzPts val="2480"/>
              <a:buFont typeface="Arial"/>
              <a:buChar char="•"/>
            </a:pPr>
            <a:r>
              <a:rPr lang="en-GB" sz="2480" dirty="0"/>
              <a:t>Cognitive assessment of older people  Young J, </a:t>
            </a:r>
            <a:r>
              <a:rPr lang="en-GB" sz="2480" dirty="0" err="1"/>
              <a:t>Meager</a:t>
            </a:r>
            <a:r>
              <a:rPr lang="en-GB" sz="2480" dirty="0"/>
              <a:t> D, </a:t>
            </a:r>
            <a:r>
              <a:rPr lang="en-GB" sz="2480" dirty="0" err="1"/>
              <a:t>MacLullich</a:t>
            </a:r>
            <a:r>
              <a:rPr lang="en-GB" sz="2480" dirty="0"/>
              <a:t> A  </a:t>
            </a:r>
            <a:r>
              <a:rPr lang="en-GB" sz="2480" i="1" dirty="0"/>
              <a:t>BMJ </a:t>
            </a:r>
            <a:r>
              <a:rPr lang="en-GB" sz="2480" dirty="0"/>
              <a:t>2011; 343 d5042</a:t>
            </a:r>
            <a:endParaRPr dirty="0"/>
          </a:p>
          <a:p>
            <a:pPr marL="342900" lvl="0" indent="-342900" algn="l" rtl="0">
              <a:lnSpc>
                <a:spcPct val="80000"/>
              </a:lnSpc>
              <a:spcBef>
                <a:spcPts val="496"/>
              </a:spcBef>
              <a:spcAft>
                <a:spcPts val="0"/>
              </a:spcAft>
              <a:buClr>
                <a:schemeClr val="dk1"/>
              </a:buClr>
              <a:buSzPts val="2480"/>
              <a:buFont typeface="Arial"/>
              <a:buChar char="•"/>
            </a:pPr>
            <a:r>
              <a:rPr lang="en-GB" sz="2480" i="1" dirty="0"/>
              <a:t>Essential Geriatrics </a:t>
            </a:r>
            <a:r>
              <a:rPr lang="en-GB" sz="2480" dirty="0"/>
              <a:t>2</a:t>
            </a:r>
            <a:r>
              <a:rPr lang="en-GB" sz="2480" baseline="30000" dirty="0"/>
              <a:t>nd</a:t>
            </a:r>
            <a:r>
              <a:rPr lang="en-GB" sz="2480" dirty="0"/>
              <a:t> edition  Woodford H  Oxford 2010</a:t>
            </a:r>
            <a:endParaRPr dirty="0"/>
          </a:p>
          <a:p>
            <a:pPr marL="342900" lvl="0" indent="-342900" algn="l" rtl="0">
              <a:lnSpc>
                <a:spcPct val="80000"/>
              </a:lnSpc>
              <a:spcBef>
                <a:spcPts val="496"/>
              </a:spcBef>
              <a:spcAft>
                <a:spcPts val="0"/>
              </a:spcAft>
              <a:buClr>
                <a:schemeClr val="dk1"/>
              </a:buClr>
              <a:buSzPts val="2480"/>
              <a:buFont typeface="Arial"/>
              <a:buChar char="•"/>
            </a:pPr>
            <a:r>
              <a:rPr lang="en-GB" sz="2480" i="1" dirty="0"/>
              <a:t>GGC Adult Therapeutics Handbook </a:t>
            </a:r>
            <a:r>
              <a:rPr lang="en-GB" sz="2480" dirty="0"/>
              <a:t>available                                      on GGC intranet</a:t>
            </a:r>
            <a:endParaRPr sz="248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sz="2400" dirty="0"/>
              <a:t>Thank you</a:t>
            </a:r>
          </a:p>
          <a:p>
            <a:r>
              <a:rPr lang="en-GB" sz="2400" dirty="0"/>
              <a:t>Please fill out the feedback form for your certificate of learning</a:t>
            </a:r>
          </a:p>
        </p:txBody>
      </p:sp>
      <p:sp>
        <p:nvSpPr>
          <p:cNvPr id="4" name="Footer Placeholder 3"/>
          <p:cNvSpPr>
            <a:spLocks noGrp="1"/>
          </p:cNvSpPr>
          <p:nvPr>
            <p:ph type="ftr" sz="quarter" idx="10"/>
          </p:nvPr>
        </p:nvSpPr>
        <p:spPr/>
        <p:txBody>
          <a:bodyPr/>
          <a:lstStyle/>
          <a:p>
            <a:pPr>
              <a:defRPr/>
            </a:pPr>
            <a:r>
              <a:rPr lang="en-GB"/>
              <a:t>pathways for clinical learning</a:t>
            </a:r>
          </a:p>
        </p:txBody>
      </p:sp>
    </p:spTree>
    <p:extLst>
      <p:ext uri="{BB962C8B-B14F-4D97-AF65-F5344CB8AC3E}">
        <p14:creationId xmlns:p14="http://schemas.microsoft.com/office/powerpoint/2010/main" val="1305304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7802C-43D3-4A53-9D79-F44B3E6DC4FF}"/>
              </a:ext>
            </a:extLst>
          </p:cNvPr>
          <p:cNvSpPr>
            <a:spLocks noGrp="1"/>
          </p:cNvSpPr>
          <p:nvPr>
            <p:ph type="title"/>
          </p:nvPr>
        </p:nvSpPr>
        <p:spPr/>
        <p:txBody>
          <a:bodyPr/>
          <a:lstStyle/>
          <a:p>
            <a:r>
              <a:rPr lang="en-GB" dirty="0"/>
              <a:t>Get in touch!</a:t>
            </a:r>
          </a:p>
        </p:txBody>
      </p:sp>
      <p:sp>
        <p:nvSpPr>
          <p:cNvPr id="3" name="Content Placeholder 2">
            <a:extLst>
              <a:ext uri="{FF2B5EF4-FFF2-40B4-BE49-F238E27FC236}">
                <a16:creationId xmlns:a16="http://schemas.microsoft.com/office/drawing/2014/main" id="{AA2D493F-16E9-402B-B7B3-3CF019393938}"/>
              </a:ext>
            </a:extLst>
          </p:cNvPr>
          <p:cNvSpPr>
            <a:spLocks noGrp="1"/>
          </p:cNvSpPr>
          <p:nvPr>
            <p:ph idx="1"/>
          </p:nvPr>
        </p:nvSpPr>
        <p:spPr/>
        <p:txBody>
          <a:bodyPr/>
          <a:lstStyle/>
          <a:p>
            <a:pPr marL="0" indent="0" algn="ctr">
              <a:buNone/>
            </a:pPr>
            <a:r>
              <a:rPr lang="en-GB" dirty="0"/>
              <a:t>Website</a:t>
            </a:r>
          </a:p>
          <a:p>
            <a:pPr marL="0" indent="0" algn="ctr">
              <a:buNone/>
            </a:pPr>
            <a:r>
              <a:rPr lang="en-GB" dirty="0">
                <a:hlinkClick r:id="rId2"/>
              </a:rPr>
              <a:t>www.quackmeded.co.uk</a:t>
            </a:r>
            <a:endParaRPr lang="en-GB" dirty="0"/>
          </a:p>
          <a:p>
            <a:pPr marL="0" indent="0" algn="ctr">
              <a:buNone/>
            </a:pPr>
            <a:endParaRPr lang="en-GB" dirty="0"/>
          </a:p>
          <a:p>
            <a:pPr marL="0" indent="0" algn="ctr">
              <a:buNone/>
            </a:pPr>
            <a:r>
              <a:rPr lang="en-GB" dirty="0"/>
              <a:t>Email</a:t>
            </a:r>
          </a:p>
          <a:p>
            <a:pPr marL="0" indent="0" algn="ctr">
              <a:buNone/>
            </a:pPr>
            <a:r>
              <a:rPr lang="en-GB" dirty="0">
                <a:hlinkClick r:id="rId3"/>
              </a:rPr>
              <a:t>gg-uhb.quackmeded@nhs.net</a:t>
            </a:r>
            <a:endParaRPr lang="en-GB" dirty="0"/>
          </a:p>
          <a:p>
            <a:pPr marL="0" indent="0" algn="ctr">
              <a:buNone/>
            </a:pPr>
            <a:endParaRPr lang="en-GB" dirty="0"/>
          </a:p>
          <a:p>
            <a:pPr marL="0" indent="0" algn="ctr">
              <a:buNone/>
            </a:pPr>
            <a:r>
              <a:rPr lang="en-GB" dirty="0"/>
              <a:t>Social Media</a:t>
            </a:r>
          </a:p>
          <a:p>
            <a:pPr marL="0" indent="0" algn="ctr">
              <a:buNone/>
            </a:pPr>
            <a:r>
              <a:rPr lang="en-GB" dirty="0"/>
              <a:t>Twitter: @QUACK_ Med</a:t>
            </a:r>
          </a:p>
          <a:p>
            <a:pPr marL="0" indent="0" algn="ctr">
              <a:buNone/>
            </a:pPr>
            <a:r>
              <a:rPr lang="en-GB" dirty="0"/>
              <a:t>Facebook: QUACK education</a:t>
            </a:r>
          </a:p>
          <a:p>
            <a:pPr marL="0" indent="0">
              <a:buNone/>
            </a:pPr>
            <a:endParaRPr lang="en-GB" dirty="0"/>
          </a:p>
        </p:txBody>
      </p:sp>
    </p:spTree>
    <p:extLst>
      <p:ext uri="{BB962C8B-B14F-4D97-AF65-F5344CB8AC3E}">
        <p14:creationId xmlns:p14="http://schemas.microsoft.com/office/powerpoint/2010/main" val="1308870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Overview</a:t>
            </a:r>
            <a:endParaRPr/>
          </a:p>
        </p:txBody>
      </p:sp>
      <p:sp>
        <p:nvSpPr>
          <p:cNvPr id="92" name="Google Shape;92;p14"/>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GB"/>
              <a:t>Defining delirium</a:t>
            </a:r>
            <a:endParaRPr/>
          </a:p>
          <a:p>
            <a:pPr marL="342900" lvl="0" indent="-342900" algn="l" rtl="0">
              <a:spcBef>
                <a:spcPts val="640"/>
              </a:spcBef>
              <a:spcAft>
                <a:spcPts val="0"/>
              </a:spcAft>
              <a:buClr>
                <a:schemeClr val="dk1"/>
              </a:buClr>
              <a:buSzPts val="3200"/>
              <a:buChar char="•"/>
            </a:pPr>
            <a:r>
              <a:rPr lang="en-GB"/>
              <a:t>The importance of delirium as a clinical problem</a:t>
            </a:r>
            <a:endParaRPr/>
          </a:p>
          <a:p>
            <a:pPr marL="342900" lvl="0" indent="-342900" algn="l" rtl="0">
              <a:spcBef>
                <a:spcPts val="640"/>
              </a:spcBef>
              <a:spcAft>
                <a:spcPts val="0"/>
              </a:spcAft>
              <a:buClr>
                <a:schemeClr val="dk1"/>
              </a:buClr>
              <a:buSzPts val="3200"/>
              <a:buChar char="•"/>
            </a:pPr>
            <a:r>
              <a:rPr lang="en-GB"/>
              <a:t>Causes</a:t>
            </a:r>
            <a:endParaRPr/>
          </a:p>
          <a:p>
            <a:pPr marL="342900" lvl="0" indent="-342900" algn="l" rtl="0">
              <a:spcBef>
                <a:spcPts val="640"/>
              </a:spcBef>
              <a:spcAft>
                <a:spcPts val="0"/>
              </a:spcAft>
              <a:buClr>
                <a:schemeClr val="dk1"/>
              </a:buClr>
              <a:buSzPts val="3200"/>
              <a:buChar char="•"/>
            </a:pPr>
            <a:r>
              <a:rPr lang="en-GB"/>
              <a:t>Addressing delirium</a:t>
            </a:r>
            <a:endParaRPr/>
          </a:p>
          <a:p>
            <a:pPr marL="342900" lvl="0" indent="-342900" algn="l" rtl="0">
              <a:spcBef>
                <a:spcPts val="640"/>
              </a:spcBef>
              <a:spcAft>
                <a:spcPts val="0"/>
              </a:spcAft>
              <a:buClr>
                <a:schemeClr val="dk1"/>
              </a:buClr>
              <a:buSzPts val="3200"/>
              <a:buChar char="•"/>
            </a:pPr>
            <a:r>
              <a:rPr lang="en-GB"/>
              <a:t>Communicating about delirium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Defining Delirium</a:t>
            </a:r>
            <a:endParaRPr/>
          </a:p>
        </p:txBody>
      </p:sp>
      <p:sp>
        <p:nvSpPr>
          <p:cNvPr id="98" name="Google Shape;98;p15"/>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3200"/>
              <a:buFont typeface="Arial"/>
              <a:buChar char="•"/>
            </a:pPr>
            <a:r>
              <a:rPr lang="en-GB"/>
              <a:t>An acute (hours-2 days) alteration in mental state with a fluctuating course causing either agitated or hypoactive state usually occurring in the context of acute physical illness</a:t>
            </a:r>
            <a:endParaRPr/>
          </a:p>
          <a:p>
            <a:pPr marL="342900" lvl="0" indent="-342900" algn="l" rtl="0">
              <a:lnSpc>
                <a:spcPct val="90000"/>
              </a:lnSpc>
              <a:spcBef>
                <a:spcPts val="640"/>
              </a:spcBef>
              <a:spcAft>
                <a:spcPts val="0"/>
              </a:spcAft>
              <a:buClr>
                <a:schemeClr val="dk1"/>
              </a:buClr>
              <a:buSzPts val="3200"/>
              <a:buFont typeface="Arial"/>
              <a:buChar char="•"/>
            </a:pPr>
            <a:r>
              <a:rPr lang="en-GB"/>
              <a:t>Compare with acute psychosis – attributable to mental illness and likely onset less acute (ICD-10 states onset &lt;2 weeks); or dementia – insidious onset and progressive rather than fluctuant course; non-reversible</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What causes delirium?</a:t>
            </a:r>
            <a:endParaRPr/>
          </a:p>
        </p:txBody>
      </p:sp>
      <p:sp>
        <p:nvSpPr>
          <p:cNvPr id="104" name="Google Shape;104;p16"/>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800"/>
              <a:buChar char="•"/>
            </a:pPr>
            <a:r>
              <a:rPr lang="en-GB" sz="2800" dirty="0"/>
              <a:t>The molecular mechanism of delirium is not fully understood and we are potentially categorising heterogenous conditions under an umbrella description</a:t>
            </a:r>
            <a:endParaRPr dirty="0"/>
          </a:p>
          <a:p>
            <a:pPr marL="342900" lvl="0" indent="-342900" algn="l" rtl="0">
              <a:spcBef>
                <a:spcPts val="560"/>
              </a:spcBef>
              <a:spcAft>
                <a:spcPts val="0"/>
              </a:spcAft>
              <a:buClr>
                <a:schemeClr val="dk1"/>
              </a:buClr>
              <a:buSzPts val="2800"/>
              <a:buChar char="•"/>
            </a:pPr>
            <a:r>
              <a:rPr lang="en-GB" sz="2800" dirty="0"/>
              <a:t>It is posited that increased BBB permeability occurring as part of the ageing process increases susceptibility to neuropsychiatric effects of physical illness, or that neurotransmitters or neural pathways are disrupted at times of physiological stress, with patients where this is                                   already abnormal at increased risk</a:t>
            </a:r>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sz="3959"/>
              <a:t>The importance of delirium as a diagnosis</a:t>
            </a:r>
            <a:endParaRPr sz="3959"/>
          </a:p>
        </p:txBody>
      </p:sp>
      <p:sp>
        <p:nvSpPr>
          <p:cNvPr id="110" name="Google Shape;110;p17"/>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80000"/>
              </a:lnSpc>
              <a:spcBef>
                <a:spcPts val="0"/>
              </a:spcBef>
              <a:spcAft>
                <a:spcPts val="0"/>
              </a:spcAft>
              <a:buClr>
                <a:schemeClr val="dk1"/>
              </a:buClr>
              <a:buSzPts val="2720"/>
              <a:buFont typeface="Arial"/>
              <a:buChar char="•"/>
            </a:pPr>
            <a:r>
              <a:rPr lang="en-GB" sz="2720" dirty="0"/>
              <a:t>Delirium is common – estimates 20-30% of medical inpatients and 10-50% of surgical patients</a:t>
            </a:r>
            <a:endParaRPr dirty="0"/>
          </a:p>
          <a:p>
            <a:pPr marL="342900" lvl="0" indent="-342900" algn="l" rtl="0">
              <a:lnSpc>
                <a:spcPct val="80000"/>
              </a:lnSpc>
              <a:spcBef>
                <a:spcPts val="544"/>
              </a:spcBef>
              <a:spcAft>
                <a:spcPts val="0"/>
              </a:spcAft>
              <a:buClr>
                <a:schemeClr val="dk1"/>
              </a:buClr>
              <a:buSzPts val="2720"/>
              <a:buFont typeface="Arial"/>
              <a:buChar char="•"/>
            </a:pPr>
            <a:r>
              <a:rPr lang="en-GB" sz="2720" dirty="0"/>
              <a:t>Negative impact of delirium</a:t>
            </a:r>
            <a:endParaRPr dirty="0"/>
          </a:p>
          <a:p>
            <a:pPr marL="742950" lvl="1" indent="-285750" algn="l" rtl="0">
              <a:lnSpc>
                <a:spcPct val="80000"/>
              </a:lnSpc>
              <a:spcBef>
                <a:spcPts val="476"/>
              </a:spcBef>
              <a:spcAft>
                <a:spcPts val="0"/>
              </a:spcAft>
              <a:buClr>
                <a:schemeClr val="dk1"/>
              </a:buClr>
              <a:buSzPts val="2380"/>
              <a:buFont typeface="Arial"/>
              <a:buChar char="–"/>
            </a:pPr>
            <a:r>
              <a:rPr lang="en-GB" sz="2380" dirty="0"/>
              <a:t>Increased length of hospital stay</a:t>
            </a:r>
            <a:endParaRPr dirty="0"/>
          </a:p>
          <a:p>
            <a:pPr marL="742950" lvl="1" indent="-285750" algn="l" rtl="0">
              <a:lnSpc>
                <a:spcPct val="80000"/>
              </a:lnSpc>
              <a:spcBef>
                <a:spcPts val="476"/>
              </a:spcBef>
              <a:spcAft>
                <a:spcPts val="0"/>
              </a:spcAft>
              <a:buClr>
                <a:schemeClr val="dk1"/>
              </a:buClr>
              <a:buSzPts val="2380"/>
              <a:buFont typeface="Arial"/>
              <a:buChar char="–"/>
            </a:pPr>
            <a:r>
              <a:rPr lang="en-GB" sz="2380" dirty="0"/>
              <a:t>Distress to patient and family</a:t>
            </a:r>
            <a:endParaRPr dirty="0"/>
          </a:p>
          <a:p>
            <a:pPr marL="742950" lvl="1" indent="-285750" algn="l" rtl="0">
              <a:lnSpc>
                <a:spcPct val="80000"/>
              </a:lnSpc>
              <a:spcBef>
                <a:spcPts val="476"/>
              </a:spcBef>
              <a:spcAft>
                <a:spcPts val="0"/>
              </a:spcAft>
              <a:buClr>
                <a:schemeClr val="dk1"/>
              </a:buClr>
              <a:buSzPts val="2380"/>
              <a:buFont typeface="Arial"/>
              <a:buChar char="–"/>
            </a:pPr>
            <a:r>
              <a:rPr lang="en-GB" sz="2380" dirty="0"/>
              <a:t>Increased risk of inpatient complications </a:t>
            </a:r>
            <a:r>
              <a:rPr lang="en-GB" sz="2380" dirty="0" err="1"/>
              <a:t>eg</a:t>
            </a:r>
            <a:r>
              <a:rPr lang="en-GB" sz="2380" dirty="0"/>
              <a:t> falls, pressure ulcers</a:t>
            </a:r>
            <a:endParaRPr dirty="0"/>
          </a:p>
          <a:p>
            <a:pPr marL="742950" lvl="1" indent="-285750" algn="l" rtl="0">
              <a:lnSpc>
                <a:spcPct val="80000"/>
              </a:lnSpc>
              <a:spcBef>
                <a:spcPts val="476"/>
              </a:spcBef>
              <a:spcAft>
                <a:spcPts val="0"/>
              </a:spcAft>
              <a:buClr>
                <a:schemeClr val="dk1"/>
              </a:buClr>
              <a:buSzPts val="2380"/>
              <a:buFont typeface="Arial"/>
              <a:buChar char="–"/>
            </a:pPr>
            <a:r>
              <a:rPr lang="en-GB" sz="2380" dirty="0"/>
              <a:t>Increased risk of discharge to a care home</a:t>
            </a:r>
            <a:endParaRPr dirty="0"/>
          </a:p>
          <a:p>
            <a:pPr marL="742950" lvl="1" indent="-285750" algn="l" rtl="0">
              <a:lnSpc>
                <a:spcPct val="80000"/>
              </a:lnSpc>
              <a:spcBef>
                <a:spcPts val="476"/>
              </a:spcBef>
              <a:spcAft>
                <a:spcPts val="0"/>
              </a:spcAft>
              <a:buClr>
                <a:schemeClr val="dk1"/>
              </a:buClr>
              <a:buSzPts val="2380"/>
              <a:buFont typeface="Arial"/>
              <a:buChar char="–"/>
            </a:pPr>
            <a:r>
              <a:rPr lang="en-GB" sz="2380" dirty="0"/>
              <a:t>Increased likelihood of subsequent dementia diagnosis</a:t>
            </a:r>
            <a:endParaRPr dirty="0"/>
          </a:p>
          <a:p>
            <a:pPr marL="742950" lvl="1" indent="-285750" algn="l" rtl="0">
              <a:lnSpc>
                <a:spcPct val="80000"/>
              </a:lnSpc>
              <a:spcBef>
                <a:spcPts val="476"/>
              </a:spcBef>
              <a:spcAft>
                <a:spcPts val="0"/>
              </a:spcAft>
              <a:buClr>
                <a:schemeClr val="dk1"/>
              </a:buClr>
              <a:buSzPts val="2380"/>
              <a:buFont typeface="Arial"/>
              <a:buChar char="–"/>
            </a:pPr>
            <a:r>
              <a:rPr lang="en-GB" sz="2380" dirty="0"/>
              <a:t>Increased mortality compared to patients who do not suffer from delirium </a:t>
            </a:r>
            <a:endParaRPr dirty="0"/>
          </a:p>
          <a:p>
            <a:pPr marL="742950" lvl="1" indent="-285750" algn="l" rtl="0">
              <a:lnSpc>
                <a:spcPct val="80000"/>
              </a:lnSpc>
              <a:spcBef>
                <a:spcPts val="476"/>
              </a:spcBef>
              <a:spcAft>
                <a:spcPts val="0"/>
              </a:spcAft>
              <a:buClr>
                <a:schemeClr val="dk1"/>
              </a:buClr>
              <a:buSzPts val="2380"/>
              <a:buFont typeface="Arial"/>
              <a:buChar char="–"/>
            </a:pPr>
            <a:r>
              <a:rPr lang="en-GB" sz="2380" dirty="0"/>
              <a:t>Mortality increases by 11% for every 48                                         hours of delirium</a:t>
            </a:r>
            <a:endParaRPr dirty="0"/>
          </a:p>
          <a:p>
            <a:pPr marL="457200" lvl="1" indent="0" algn="l" rtl="0">
              <a:lnSpc>
                <a:spcPct val="80000"/>
              </a:lnSpc>
              <a:spcBef>
                <a:spcPts val="476"/>
              </a:spcBef>
              <a:spcAft>
                <a:spcPts val="0"/>
              </a:spcAft>
              <a:buClr>
                <a:schemeClr val="dk1"/>
              </a:buClr>
              <a:buSzPts val="2380"/>
              <a:buFont typeface="Arial"/>
              <a:buNone/>
            </a:pPr>
            <a:endParaRPr sz="2380" dirty="0"/>
          </a:p>
          <a:p>
            <a:pPr marL="742950" lvl="1" indent="-134619" algn="l" rtl="0">
              <a:lnSpc>
                <a:spcPct val="80000"/>
              </a:lnSpc>
              <a:spcBef>
                <a:spcPts val="476"/>
              </a:spcBef>
              <a:spcAft>
                <a:spcPts val="0"/>
              </a:spcAft>
              <a:buClr>
                <a:schemeClr val="dk1"/>
              </a:buClr>
              <a:buSzPts val="2380"/>
              <a:buFont typeface="Arial"/>
              <a:buNone/>
            </a:pPr>
            <a:endParaRPr sz="238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Risk factors for delirium</a:t>
            </a:r>
            <a:endParaRPr/>
          </a:p>
        </p:txBody>
      </p:sp>
      <p:sp>
        <p:nvSpPr>
          <p:cNvPr id="116" name="Google Shape;116;p18"/>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GB"/>
              <a:t>Older age</a:t>
            </a:r>
            <a:endParaRPr/>
          </a:p>
          <a:p>
            <a:pPr marL="342900" lvl="0" indent="-342900" algn="l" rtl="0">
              <a:spcBef>
                <a:spcPts val="640"/>
              </a:spcBef>
              <a:spcAft>
                <a:spcPts val="0"/>
              </a:spcAft>
              <a:buClr>
                <a:schemeClr val="dk1"/>
              </a:buClr>
              <a:buSzPts val="3200"/>
              <a:buChar char="•"/>
            </a:pPr>
            <a:r>
              <a:rPr lang="en-GB"/>
              <a:t>Pre-existing dementia</a:t>
            </a:r>
            <a:endParaRPr/>
          </a:p>
          <a:p>
            <a:pPr marL="342900" lvl="0" indent="-342900" algn="l" rtl="0">
              <a:spcBef>
                <a:spcPts val="640"/>
              </a:spcBef>
              <a:spcAft>
                <a:spcPts val="0"/>
              </a:spcAft>
              <a:buClr>
                <a:schemeClr val="dk1"/>
              </a:buClr>
              <a:buSzPts val="3200"/>
              <a:buChar char="•"/>
            </a:pPr>
            <a:r>
              <a:rPr lang="en-GB"/>
              <a:t>Sensory impairment</a:t>
            </a:r>
            <a:endParaRPr/>
          </a:p>
          <a:p>
            <a:pPr marL="342900" lvl="0" indent="-342900" algn="l" rtl="0">
              <a:spcBef>
                <a:spcPts val="640"/>
              </a:spcBef>
              <a:spcAft>
                <a:spcPts val="0"/>
              </a:spcAft>
              <a:buClr>
                <a:schemeClr val="dk1"/>
              </a:buClr>
              <a:buSzPts val="3200"/>
              <a:buChar char="•"/>
            </a:pPr>
            <a:r>
              <a:rPr lang="en-GB"/>
              <a:t>Injury – especially hip fracture</a:t>
            </a:r>
            <a:endParaRPr/>
          </a:p>
          <a:p>
            <a:pPr marL="342900" lvl="0" indent="-342900" algn="l" rtl="0">
              <a:spcBef>
                <a:spcPts val="640"/>
              </a:spcBef>
              <a:spcAft>
                <a:spcPts val="0"/>
              </a:spcAft>
              <a:buClr>
                <a:schemeClr val="dk1"/>
              </a:buClr>
              <a:buSzPts val="3200"/>
              <a:buChar char="•"/>
            </a:pPr>
            <a:r>
              <a:rPr lang="en-GB"/>
              <a:t>Severe illness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6" name="Google Shape;126;p19"/>
          <p:cNvSpPr/>
          <p:nvPr/>
        </p:nvSpPr>
        <p:spPr>
          <a:xfrm>
            <a:off x="4797107" y="5247358"/>
            <a:ext cx="1656547" cy="864096"/>
          </a:xfrm>
          <a:prstGeom prst="rect">
            <a:avLst/>
          </a:prstGeom>
          <a:solidFill>
            <a:schemeClr val="accent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1" name="Google Shape;121;p19"/>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The Physiological reserve model</a:t>
            </a:r>
            <a:endParaRPr/>
          </a:p>
        </p:txBody>
      </p:sp>
      <p:sp>
        <p:nvSpPr>
          <p:cNvPr id="122" name="Google Shape;122;p19"/>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None/>
            </a:pPr>
            <a:r>
              <a:rPr lang="en-GB" dirty="0"/>
              <a:t>Comparative insult to cause delirium</a:t>
            </a:r>
            <a:endParaRPr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r>
              <a:rPr lang="en-GB" sz="1600" dirty="0"/>
              <a:t>								</a:t>
            </a:r>
            <a:endParaRPr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r>
              <a:rPr lang="en-GB" sz="1600" dirty="0"/>
              <a:t>								UTI</a:t>
            </a:r>
            <a:endParaRPr dirty="0"/>
          </a:p>
          <a:p>
            <a:pPr marL="342900" lvl="0" indent="-342900" algn="l" rtl="0">
              <a:spcBef>
                <a:spcPts val="320"/>
              </a:spcBef>
              <a:spcAft>
                <a:spcPts val="0"/>
              </a:spcAft>
              <a:buClr>
                <a:schemeClr val="dk1"/>
              </a:buClr>
              <a:buSzPts val="1600"/>
              <a:buNone/>
            </a:pPr>
            <a:endParaRPr lang="en-GB" sz="1600"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endParaRPr sz="1600" dirty="0"/>
          </a:p>
          <a:p>
            <a:pPr marL="342900" lvl="0" indent="-342900" algn="l" rtl="0">
              <a:spcBef>
                <a:spcPts val="320"/>
              </a:spcBef>
              <a:spcAft>
                <a:spcPts val="0"/>
              </a:spcAft>
              <a:buClr>
                <a:schemeClr val="dk1"/>
              </a:buClr>
              <a:buSzPts val="1600"/>
              <a:buNone/>
            </a:pPr>
            <a:r>
              <a:rPr lang="en-GB" sz="1600" dirty="0"/>
              <a:t>							93 year old female								                  Diabetes, CCF, </a:t>
            </a:r>
            <a:endParaRPr dirty="0"/>
          </a:p>
          <a:p>
            <a:pPr marL="342900" lvl="0" indent="-342900" algn="l" rtl="0">
              <a:spcBef>
                <a:spcPts val="320"/>
              </a:spcBef>
              <a:spcAft>
                <a:spcPts val="0"/>
              </a:spcAft>
              <a:buClr>
                <a:schemeClr val="dk1"/>
              </a:buClr>
              <a:buSzPts val="1600"/>
              <a:buNone/>
            </a:pPr>
            <a:r>
              <a:rPr lang="en-GB" sz="1600" dirty="0"/>
              <a:t>						                     Frailty</a:t>
            </a:r>
            <a:endParaRPr sz="1600" dirty="0"/>
          </a:p>
        </p:txBody>
      </p:sp>
      <p:sp>
        <p:nvSpPr>
          <p:cNvPr id="123" name="Google Shape;123;p19"/>
          <p:cNvSpPr/>
          <p:nvPr/>
        </p:nvSpPr>
        <p:spPr>
          <a:xfrm>
            <a:off x="899592" y="2348880"/>
            <a:ext cx="1944216" cy="2376264"/>
          </a:xfrm>
          <a:prstGeom prst="downArrow">
            <a:avLst>
              <a:gd name="adj1" fmla="val 50000"/>
              <a:gd name="adj2" fmla="val 50000"/>
            </a:avLst>
          </a:prstGeom>
          <a:solidFill>
            <a:schemeClr val="accent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4" name="Google Shape;124;p19"/>
          <p:cNvSpPr/>
          <p:nvPr/>
        </p:nvSpPr>
        <p:spPr>
          <a:xfrm>
            <a:off x="5535563" y="4608365"/>
            <a:ext cx="216024" cy="504056"/>
          </a:xfrm>
          <a:prstGeom prst="downArrow">
            <a:avLst>
              <a:gd name="adj1" fmla="val 50000"/>
              <a:gd name="adj2" fmla="val 50000"/>
            </a:avLst>
          </a:prstGeom>
          <a:solidFill>
            <a:schemeClr val="accent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5" name="Google Shape;125;p19"/>
          <p:cNvSpPr/>
          <p:nvPr/>
        </p:nvSpPr>
        <p:spPr>
          <a:xfrm>
            <a:off x="971600" y="4725144"/>
            <a:ext cx="1800200" cy="1872208"/>
          </a:xfrm>
          <a:prstGeom prst="rect">
            <a:avLst/>
          </a:prstGeom>
          <a:solidFill>
            <a:schemeClr val="accent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7" name="Google Shape;127;p19"/>
          <p:cNvSpPr txBox="1"/>
          <p:nvPr/>
        </p:nvSpPr>
        <p:spPr>
          <a:xfrm>
            <a:off x="1403648" y="3429000"/>
            <a:ext cx="1008112"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b="0" i="0" u="none" strike="noStrike" cap="none">
                <a:solidFill>
                  <a:schemeClr val="dk1"/>
                </a:solidFill>
                <a:latin typeface="Arial"/>
                <a:ea typeface="Arial"/>
                <a:cs typeface="Arial"/>
                <a:sym typeface="Arial"/>
              </a:rPr>
              <a:t>Polytrauma; ITU admission</a:t>
            </a:r>
            <a:endParaRPr sz="1200">
              <a:solidFill>
                <a:schemeClr val="dk1"/>
              </a:solidFill>
              <a:latin typeface="Arial"/>
              <a:ea typeface="Arial"/>
              <a:cs typeface="Arial"/>
              <a:sym typeface="Arial"/>
            </a:endParaRPr>
          </a:p>
        </p:txBody>
      </p:sp>
      <p:sp>
        <p:nvSpPr>
          <p:cNvPr id="128" name="Google Shape;128;p19"/>
          <p:cNvSpPr txBox="1"/>
          <p:nvPr/>
        </p:nvSpPr>
        <p:spPr>
          <a:xfrm>
            <a:off x="1187624" y="5229200"/>
            <a:ext cx="1440160" cy="120032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Arial"/>
                <a:ea typeface="Arial"/>
                <a:cs typeface="Arial"/>
                <a:sym typeface="Arial"/>
              </a:rPr>
              <a:t>30 year old male with no chronic conditions</a:t>
            </a:r>
            <a:endParaRPr sz="1800">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Recognising Delirium</a:t>
            </a:r>
            <a:endParaRPr/>
          </a:p>
        </p:txBody>
      </p:sp>
      <p:sp>
        <p:nvSpPr>
          <p:cNvPr id="134" name="Google Shape;134;p20"/>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80000"/>
              </a:lnSpc>
              <a:spcBef>
                <a:spcPts val="0"/>
              </a:spcBef>
              <a:spcAft>
                <a:spcPts val="0"/>
              </a:spcAft>
              <a:buClr>
                <a:schemeClr val="dk1"/>
              </a:buClr>
              <a:buSzPts val="2960"/>
              <a:buFont typeface="Arial"/>
              <a:buChar char="•"/>
            </a:pPr>
            <a:r>
              <a:rPr lang="en-GB" sz="2960"/>
              <a:t>The ‘SQuID’ – single question to identify delirium – ‘Do you think [insert name] has been more confused or drowsy recently?’</a:t>
            </a:r>
            <a:endParaRPr sz="2960"/>
          </a:p>
          <a:p>
            <a:pPr marL="342900" lvl="0" indent="-342900" algn="l" rtl="0">
              <a:lnSpc>
                <a:spcPct val="80000"/>
              </a:lnSpc>
              <a:spcBef>
                <a:spcPts val="592"/>
              </a:spcBef>
              <a:spcAft>
                <a:spcPts val="0"/>
              </a:spcAft>
              <a:buClr>
                <a:schemeClr val="dk1"/>
              </a:buClr>
              <a:buSzPts val="2960"/>
              <a:buFont typeface="Arial"/>
              <a:buChar char="•"/>
            </a:pPr>
            <a:r>
              <a:rPr lang="en-GB" sz="2960"/>
              <a:t>TIME bundle – frequent mentions, infrequent use. Good news is it’s usually happening, just not being labelled as such</a:t>
            </a:r>
            <a:endParaRPr/>
          </a:p>
          <a:p>
            <a:pPr marL="742950" lvl="1" indent="-285750" algn="l" rtl="0">
              <a:lnSpc>
                <a:spcPct val="80000"/>
              </a:lnSpc>
              <a:spcBef>
                <a:spcPts val="518"/>
              </a:spcBef>
              <a:spcAft>
                <a:spcPts val="0"/>
              </a:spcAft>
              <a:buClr>
                <a:schemeClr val="dk1"/>
              </a:buClr>
              <a:buSzPts val="2590"/>
              <a:buFont typeface="Arial"/>
              <a:buChar char="–"/>
            </a:pPr>
            <a:r>
              <a:rPr lang="en-GB" sz="2590"/>
              <a:t>Think delirium (a 2010 study suggested up to 75% of cases not recognised)</a:t>
            </a:r>
            <a:endParaRPr/>
          </a:p>
          <a:p>
            <a:pPr marL="742950" lvl="1" indent="-285750" algn="l" rtl="0">
              <a:lnSpc>
                <a:spcPct val="80000"/>
              </a:lnSpc>
              <a:spcBef>
                <a:spcPts val="518"/>
              </a:spcBef>
              <a:spcAft>
                <a:spcPts val="0"/>
              </a:spcAft>
              <a:buClr>
                <a:schemeClr val="dk1"/>
              </a:buClr>
              <a:buSzPts val="2590"/>
              <a:buFont typeface="Arial"/>
              <a:buChar char="–"/>
            </a:pPr>
            <a:r>
              <a:rPr lang="en-GB" sz="2590"/>
              <a:t>Investigate</a:t>
            </a:r>
            <a:endParaRPr/>
          </a:p>
          <a:p>
            <a:pPr marL="742950" lvl="1" indent="-285750" algn="l" rtl="0">
              <a:lnSpc>
                <a:spcPct val="80000"/>
              </a:lnSpc>
              <a:spcBef>
                <a:spcPts val="518"/>
              </a:spcBef>
              <a:spcAft>
                <a:spcPts val="0"/>
              </a:spcAft>
              <a:buClr>
                <a:schemeClr val="dk1"/>
              </a:buClr>
              <a:buSzPts val="2590"/>
              <a:buFont typeface="Arial"/>
              <a:buChar char="–"/>
            </a:pPr>
            <a:r>
              <a:rPr lang="en-GB" sz="2590"/>
              <a:t>Manage</a:t>
            </a:r>
            <a:endParaRPr/>
          </a:p>
          <a:p>
            <a:pPr marL="742950" lvl="1" indent="-285750" algn="l" rtl="0">
              <a:lnSpc>
                <a:spcPct val="80000"/>
              </a:lnSpc>
              <a:spcBef>
                <a:spcPts val="518"/>
              </a:spcBef>
              <a:spcAft>
                <a:spcPts val="0"/>
              </a:spcAft>
              <a:buClr>
                <a:schemeClr val="dk1"/>
              </a:buClr>
              <a:buSzPts val="2590"/>
              <a:buFont typeface="Arial"/>
              <a:buChar char="–"/>
            </a:pPr>
            <a:r>
              <a:rPr lang="en-GB" sz="2590"/>
              <a:t>Engage with family </a:t>
            </a:r>
            <a:endParaRPr sz="2590" i="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4">
                                            <p:txEl>
                                              <p:pRg st="0" end="0"/>
                                            </p:txEl>
                                          </p:spTgt>
                                        </p:tgtEl>
                                        <p:attrNameLst>
                                          <p:attrName>style.visibility</p:attrName>
                                        </p:attrNameLst>
                                      </p:cBhvr>
                                      <p:to>
                                        <p:strVal val="visible"/>
                                      </p:to>
                                    </p:set>
                                    <p:anim calcmode="lin" valueType="num">
                                      <p:cBhvr additive="base">
                                        <p:cTn id="7" dur="500"/>
                                        <p:tgtEl>
                                          <p:spTgt spid="13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34">
                                            <p:txEl>
                                              <p:pRg st="1" end="1"/>
                                            </p:txEl>
                                          </p:spTgt>
                                        </p:tgtEl>
                                        <p:attrNameLst>
                                          <p:attrName>style.visibility</p:attrName>
                                        </p:attrNameLst>
                                      </p:cBhvr>
                                      <p:to>
                                        <p:strVal val="visible"/>
                                      </p:to>
                                    </p:set>
                                    <p:anim calcmode="lin" valueType="num">
                                      <p:cBhvr additive="base">
                                        <p:cTn id="12" dur="500"/>
                                        <p:tgtEl>
                                          <p:spTgt spid="13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34">
                                            <p:txEl>
                                              <p:pRg st="2" end="2"/>
                                            </p:txEl>
                                          </p:spTgt>
                                        </p:tgtEl>
                                        <p:attrNameLst>
                                          <p:attrName>style.visibility</p:attrName>
                                        </p:attrNameLst>
                                      </p:cBhvr>
                                      <p:to>
                                        <p:strVal val="visible"/>
                                      </p:to>
                                    </p:set>
                                    <p:anim calcmode="lin" valueType="num">
                                      <p:cBhvr additive="base">
                                        <p:cTn id="17" dur="500"/>
                                        <p:tgtEl>
                                          <p:spTgt spid="13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34">
                                            <p:txEl>
                                              <p:pRg st="3" end="3"/>
                                            </p:txEl>
                                          </p:spTgt>
                                        </p:tgtEl>
                                        <p:attrNameLst>
                                          <p:attrName>style.visibility</p:attrName>
                                        </p:attrNameLst>
                                      </p:cBhvr>
                                      <p:to>
                                        <p:strVal val="visible"/>
                                      </p:to>
                                    </p:set>
                                    <p:anim calcmode="lin" valueType="num">
                                      <p:cBhvr additive="base">
                                        <p:cTn id="22" dur="500"/>
                                        <p:tgtEl>
                                          <p:spTgt spid="13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34">
                                            <p:txEl>
                                              <p:pRg st="4" end="4"/>
                                            </p:txEl>
                                          </p:spTgt>
                                        </p:tgtEl>
                                        <p:attrNameLst>
                                          <p:attrName>style.visibility</p:attrName>
                                        </p:attrNameLst>
                                      </p:cBhvr>
                                      <p:to>
                                        <p:strVal val="visible"/>
                                      </p:to>
                                    </p:set>
                                    <p:anim calcmode="lin" valueType="num">
                                      <p:cBhvr additive="base">
                                        <p:cTn id="27" dur="500"/>
                                        <p:tgtEl>
                                          <p:spTgt spid="13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34">
                                            <p:txEl>
                                              <p:pRg st="5" end="5"/>
                                            </p:txEl>
                                          </p:spTgt>
                                        </p:tgtEl>
                                        <p:attrNameLst>
                                          <p:attrName>style.visibility</p:attrName>
                                        </p:attrNameLst>
                                      </p:cBhvr>
                                      <p:to>
                                        <p:strVal val="visible"/>
                                      </p:to>
                                    </p:set>
                                    <p:anim calcmode="lin" valueType="num">
                                      <p:cBhvr additive="base">
                                        <p:cTn id="32" dur="500"/>
                                        <p:tgtEl>
                                          <p:spTgt spid="13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QUACK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QUACK theme" id="{75FFE468-3B7E-4C82-A462-E22C6E5790A0}" vid="{E73379FD-5B52-4EB3-A98B-74B0B41F0257}"/>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QUACK theme</Template>
  <TotalTime>2</TotalTime>
  <Words>1061</Words>
  <Application>Microsoft Office PowerPoint</Application>
  <PresentationFormat>On-screen Show (4:3)</PresentationFormat>
  <Paragraphs>134</Paragraphs>
  <Slides>22</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QUACK theme</vt:lpstr>
      <vt:lpstr>Delirium</vt:lpstr>
      <vt:lpstr>Disclaimer*</vt:lpstr>
      <vt:lpstr>Overview</vt:lpstr>
      <vt:lpstr>Defining Delirium</vt:lpstr>
      <vt:lpstr>What causes delirium?</vt:lpstr>
      <vt:lpstr>The importance of delirium as a diagnosis</vt:lpstr>
      <vt:lpstr>Risk factors for delirium</vt:lpstr>
      <vt:lpstr>The Physiological reserve model</vt:lpstr>
      <vt:lpstr>Recognising Delirium</vt:lpstr>
      <vt:lpstr>Recognising Delirium II</vt:lpstr>
      <vt:lpstr>PowerPoint Presentation</vt:lpstr>
      <vt:lpstr>Causes of Delirium</vt:lpstr>
      <vt:lpstr>Drugs and Delirium</vt:lpstr>
      <vt:lpstr>Addressing Delirium</vt:lpstr>
      <vt:lpstr>Addressing Delirium II</vt:lpstr>
      <vt:lpstr>PowerPoint Presentation</vt:lpstr>
      <vt:lpstr>Pharmacologic Management</vt:lpstr>
      <vt:lpstr>Communicating about Delirium</vt:lpstr>
      <vt:lpstr>Summary</vt:lpstr>
      <vt:lpstr>References</vt:lpstr>
      <vt:lpstr>PowerPoint Presentation</vt:lpstr>
      <vt:lpstr>Get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Delirium</dc:title>
  <cp:lastModifiedBy>INGRAM, Gareth (NHS GREATER GLASGOW &amp; CLYDE)</cp:lastModifiedBy>
  <cp:revision>3</cp:revision>
  <dcterms:modified xsi:type="dcterms:W3CDTF">2020-09-06T18:07:16Z</dcterms:modified>
</cp:coreProperties>
</file>