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embeddedFontLst>
    <p:embeddedFont>
      <p:font typeface="Dotum" panose="020B0600000101010101" pitchFamily="34" charset="-127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Helvetica Neue" panose="020B0604020202020204" charset="0"/>
      <p:regular r:id="rId43"/>
      <p:bold r:id="rId44"/>
      <p:italic r:id="rId45"/>
      <p:boldItalic r:id="rId46"/>
    </p:embeddedFont>
    <p:embeddedFont>
      <p:font typeface="Quattrocento Sans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BD8773-13AB-4F20-AF25-3F9ED98F8AF4}">
  <a:tblStyle styleId="{44BD8773-13AB-4F20-AF25-3F9ED98F8A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605" y="5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289925" y="6424613"/>
            <a:ext cx="2254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289925" y="6424613"/>
            <a:ext cx="2254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289925" y="6424613"/>
            <a:ext cx="2254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●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●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●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●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289925" y="6424613"/>
            <a:ext cx="2254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mnetnz.org/topics/cold-urticaria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ckmeded.co.uk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g-uhb.quackmeded@nhs.net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 idx="4294967295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latin typeface="Quattrocento Sans"/>
                <a:ea typeface="Quattrocento Sans"/>
                <a:cs typeface="Quattrocento Sans"/>
                <a:sym typeface="Quattrocento Sans"/>
              </a:rPr>
              <a:t>Acute Inflammatory Dermatoses</a:t>
            </a: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4294967295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</a:pPr>
            <a:r>
              <a:rPr lang="en-GB" sz="2200" b="1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Dr Myranda Attard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None/>
            </a:pPr>
            <a:r>
              <a:rPr lang="en-GB" sz="2200" b="1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Dr Amrita Randhawa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>
              <a:solidFill>
                <a:srgbClr val="0070C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Queen Elizabeth University Hospital, Glasgow</a:t>
            </a:r>
            <a:endParaRPr/>
          </a:p>
        </p:txBody>
      </p:sp>
      <p:sp>
        <p:nvSpPr>
          <p:cNvPr id="25" name="Google Shape;25;p5"/>
          <p:cNvSpPr/>
          <p:nvPr/>
        </p:nvSpPr>
        <p:spPr>
          <a:xfrm>
            <a:off x="3841750" y="6007100"/>
            <a:ext cx="1431925" cy="284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September 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 idx="4294967295"/>
          </p:nvPr>
        </p:nvSpPr>
        <p:spPr>
          <a:xfrm>
            <a:off x="928688" y="3905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Quattrocento Sans"/>
                <a:ea typeface="Quattrocento Sans"/>
                <a:cs typeface="Quattrocento Sans"/>
                <a:sym typeface="Quattrocento Sans"/>
              </a:rPr>
              <a:t>Complications</a:t>
            </a:r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4294967295"/>
          </p:nvPr>
        </p:nvSpPr>
        <p:spPr>
          <a:xfrm>
            <a:off x="935038" y="1709738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Infection – Impetigo, Eczema herpeticum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Dehydration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Lichenification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Erythroderma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Sleep deprivation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Family unit disruption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Psychological impact</a:t>
            </a:r>
            <a:endParaRPr/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7013" y="696913"/>
            <a:ext cx="3633787" cy="306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7013" y="3960813"/>
            <a:ext cx="3659187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/>
          <p:nvPr/>
        </p:nvSpPr>
        <p:spPr>
          <a:xfrm>
            <a:off x="6770688" y="735013"/>
            <a:ext cx="94615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Impetigo</a:t>
            </a:r>
            <a:endParaRPr/>
          </a:p>
        </p:txBody>
      </p:sp>
      <p:sp>
        <p:nvSpPr>
          <p:cNvPr id="94" name="Google Shape;94;p14"/>
          <p:cNvSpPr/>
          <p:nvPr/>
        </p:nvSpPr>
        <p:spPr>
          <a:xfrm>
            <a:off x="6176963" y="4003675"/>
            <a:ext cx="1824037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Eczema herpeticum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/>
          <p:nvPr/>
        </p:nvSpPr>
        <p:spPr>
          <a:xfrm>
            <a:off x="501315" y="926432"/>
            <a:ext cx="8402053" cy="50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114300" marR="0" lvl="1" indent="-1524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Soap substitutes</a:t>
            </a:r>
            <a:endParaRPr/>
          </a:p>
          <a:p>
            <a:pPr marL="228600" marR="0" lvl="2" indent="-15240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QV wash</a:t>
            </a:r>
            <a:endParaRPr/>
          </a:p>
          <a:p>
            <a:pPr marL="228600" marR="0" lvl="2" indent="-15240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Dermol 500 (antiseptic)</a:t>
            </a:r>
            <a:endParaRPr/>
          </a:p>
          <a:p>
            <a:pPr marL="114300" marR="0" lvl="1" indent="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None/>
            </a:pPr>
            <a:endParaRPr sz="2400" b="0" i="0" u="none" strike="noStrike" cap="none">
              <a:solidFill>
                <a:srgbClr val="000000"/>
              </a:solidFill>
              <a:latin typeface="Dotum"/>
              <a:ea typeface="Dotum"/>
              <a:cs typeface="Dotum"/>
              <a:sym typeface="Dotum"/>
            </a:endParaRPr>
          </a:p>
          <a:p>
            <a:pPr marL="114300" marR="0" lvl="1" indent="-15240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Emollients</a:t>
            </a:r>
            <a:endParaRPr/>
          </a:p>
          <a:p>
            <a:pPr marL="228600" marR="0" lvl="2" indent="-15240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Lotions</a:t>
            </a:r>
            <a:endParaRPr/>
          </a:p>
          <a:p>
            <a:pPr marL="228600" marR="0" lvl="2" indent="-15240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Creams</a:t>
            </a:r>
            <a:endParaRPr/>
          </a:p>
          <a:p>
            <a:pPr marL="228600" marR="0" lvl="2" indent="-15240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Ointments</a:t>
            </a:r>
            <a:endParaRPr/>
          </a:p>
          <a:p>
            <a:pPr marL="114300" marR="0" lvl="1" indent="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None/>
            </a:pPr>
            <a:endParaRPr sz="2400" b="0" i="0" u="none" strike="noStrike" cap="none">
              <a:solidFill>
                <a:srgbClr val="000000"/>
              </a:solidFill>
              <a:latin typeface="Dotum"/>
              <a:ea typeface="Dotum"/>
              <a:cs typeface="Dotum"/>
              <a:sym typeface="Dotum"/>
            </a:endParaRPr>
          </a:p>
          <a:p>
            <a:pPr marL="114300" marR="0" lvl="1" indent="-15240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Dressings</a:t>
            </a:r>
            <a:endParaRPr/>
          </a:p>
          <a:p>
            <a:pPr marL="228600" marR="0" lvl="2" indent="-15240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Tubular bandages</a:t>
            </a:r>
            <a:endParaRPr/>
          </a:p>
          <a:p>
            <a:pPr marL="228600" marR="0" lvl="2" indent="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None/>
            </a:pPr>
            <a:endParaRPr sz="2400" b="0" i="0" u="none" strike="noStrike" cap="none">
              <a:solidFill>
                <a:srgbClr val="000000"/>
              </a:solidFill>
              <a:latin typeface="Dotum"/>
              <a:ea typeface="Dotum"/>
              <a:cs typeface="Dotum"/>
              <a:sym typeface="Dotum"/>
            </a:endParaRPr>
          </a:p>
          <a:p>
            <a:pPr marL="114300" marR="0" lvl="1" indent="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None/>
            </a:pPr>
            <a:endParaRPr sz="2400" b="0" i="0" u="none" strike="noStrike" cap="none">
              <a:solidFill>
                <a:srgbClr val="000000"/>
              </a:solidFill>
              <a:latin typeface="Dotum"/>
              <a:ea typeface="Dotum"/>
              <a:cs typeface="Dotum"/>
              <a:sym typeface="Dotum"/>
            </a:endParaRPr>
          </a:p>
          <a:p>
            <a:pPr marL="114300" marR="0" lvl="1" indent="-15240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Other</a:t>
            </a:r>
            <a:endParaRPr/>
          </a:p>
          <a:p>
            <a:pPr marL="228600" marR="0" lvl="2" indent="-15240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Remove trigger</a:t>
            </a:r>
            <a:endParaRPr/>
          </a:p>
          <a:p>
            <a:pPr marL="228600" marR="0" lvl="2" indent="-15240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Treat infections</a:t>
            </a:r>
            <a:endParaRPr/>
          </a:p>
          <a:p>
            <a:pPr marL="228600" marR="0" lvl="2" indent="-15240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otum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Manage complications</a:t>
            </a:r>
            <a:endParaRPr/>
          </a:p>
        </p:txBody>
      </p:sp>
      <p:sp>
        <p:nvSpPr>
          <p:cNvPr id="100" name="Google Shape;100;p15"/>
          <p:cNvSpPr txBox="1"/>
          <p:nvPr/>
        </p:nvSpPr>
        <p:spPr>
          <a:xfrm>
            <a:off x="920750" y="40640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Treatment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Google Shape;105;p16"/>
          <p:cNvGraphicFramePr/>
          <p:nvPr/>
        </p:nvGraphicFramePr>
        <p:xfrm>
          <a:off x="650875" y="574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{44BD8773-13AB-4F20-AF25-3F9ED98F8AF4}</a:tableStyleId>
              </a:tblPr>
              <a:tblGrid>
                <a:gridCol w="4151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1" i="0" u="none" strike="noStrike" cap="non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</a:t>
                      </a:r>
                      <a:r>
                        <a:rPr lang="en-GB" sz="1800" b="1" i="0" u="none" strike="noStrike" cap="none" baseline="30000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st</a:t>
                      </a:r>
                      <a:r>
                        <a:rPr lang="en-GB" sz="1800" b="1" i="0" u="none" strike="noStrike" cap="non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Line Treatment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1" i="0" u="none" strike="noStrike" cap="non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2</a:t>
                      </a:r>
                      <a:r>
                        <a:rPr lang="en-GB" sz="1800" b="1" i="0" u="none" strike="noStrike" cap="none" baseline="30000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nd</a:t>
                      </a:r>
                      <a:r>
                        <a:rPr lang="en-GB" sz="1800" b="1" i="0" u="none" strike="noStrike" cap="non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/3</a:t>
                      </a:r>
                      <a:r>
                        <a:rPr lang="en-GB" sz="1800" b="1" i="0" u="none" strike="noStrike" cap="none" baseline="30000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rd</a:t>
                      </a:r>
                      <a:r>
                        <a:rPr lang="en-GB" sz="1800" b="1" i="0" u="none" strike="noStrike" cap="non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Line Treatment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1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Topical Corticosteroids*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Trunk/Limbs: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Very potent - Dermovate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Potent  - Betnovate, Elocon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Face: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Moderately potent - Eumovate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Mild - 1% hydrocortisone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Steroid sparing: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Topical tacrolimus/Pimecrolimus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Phototherapy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1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Systemic agents:</a:t>
                      </a:r>
                      <a:endParaRPr/>
                    </a:p>
                    <a:p>
                      <a:pPr marL="0" marR="0" lvl="0" indent="-1143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Char char="-"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Methotrexate</a:t>
                      </a:r>
                      <a:endParaRPr/>
                    </a:p>
                    <a:p>
                      <a:pPr marL="0" marR="0" lvl="0" indent="-1143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Char char="-"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Azathioprine</a:t>
                      </a:r>
                      <a:endParaRPr/>
                    </a:p>
                    <a:p>
                      <a:pPr marL="0" marR="0" lvl="0" indent="-1143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Char char="-"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Mycophenolate mofetil</a:t>
                      </a:r>
                      <a:endParaRPr/>
                    </a:p>
                    <a:p>
                      <a:pPr marL="0" marR="0" lvl="0" indent="-1143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Char char="-"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Ciclosporin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1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Biologics: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- Dupilimumab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en-GB" sz="1800" b="0" i="0" u="none" strike="noStrike" cap="non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*Depending on severity, start with a more potent topical steroid and taper down to a less potent one over 2-4 weeks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698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body" idx="4294967295"/>
          </p:nvPr>
        </p:nvSpPr>
        <p:spPr>
          <a:xfrm>
            <a:off x="944563" y="1617663"/>
            <a:ext cx="7462837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9900"/>
              </a:buClr>
              <a:buSzPts val="2600"/>
              <a:buFont typeface="Arial"/>
              <a:buNone/>
            </a:pPr>
            <a:r>
              <a:rPr lang="en-GB" sz="2600" b="1">
                <a:solidFill>
                  <a:srgbClr val="CC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Take Home Message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Many types of eczema – atopic eczema is commonest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Identify and remove any obvious trigger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 aware of topical corticosteroid ladder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Topical treatment is flammable – advise smoking cessation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Monitor for complications – infection, dehydration, erythroderma, psychological impact</a:t>
            </a:r>
            <a:endParaRPr/>
          </a:p>
        </p:txBody>
      </p:sp>
      <p:sp>
        <p:nvSpPr>
          <p:cNvPr id="111" name="Google Shape;111;p17"/>
          <p:cNvSpPr txBox="1"/>
          <p:nvPr/>
        </p:nvSpPr>
        <p:spPr>
          <a:xfrm>
            <a:off x="903288" y="407988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Eczema/ Dermatitis</a:t>
            </a:r>
            <a:endParaRPr/>
          </a:p>
        </p:txBody>
      </p:sp>
      <p:pic>
        <p:nvPicPr>
          <p:cNvPr id="112" name="Google Shape;112;p17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" y="4900613"/>
            <a:ext cx="4029075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body" idx="4294967295"/>
          </p:nvPr>
        </p:nvSpPr>
        <p:spPr>
          <a:xfrm>
            <a:off x="968375" y="1698625"/>
            <a:ext cx="7061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Terminology: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u="sng">
                <a:latin typeface="Quattrocento Sans"/>
                <a:ea typeface="Quattrocento Sans"/>
                <a:cs typeface="Quattrocento Sans"/>
                <a:sym typeface="Quattrocento Sans"/>
              </a:rPr>
              <a:t>Vesicle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- &lt;5mm diameter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u="sng">
                <a:latin typeface="Quattrocento Sans"/>
                <a:ea typeface="Quattrocento Sans"/>
                <a:cs typeface="Quattrocento Sans"/>
                <a:sym typeface="Quattrocento Sans"/>
              </a:rPr>
              <a:t>Bulla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- large blister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u="sng">
                <a:latin typeface="Quattrocento Sans"/>
                <a:ea typeface="Quattrocento Sans"/>
                <a:cs typeface="Quattrocento Sans"/>
                <a:sym typeface="Quattrocento Sans"/>
              </a:rPr>
              <a:t>Erosion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that can become </a:t>
            </a:r>
            <a:r>
              <a:rPr lang="en-GB" sz="1800" b="1" u="sng">
                <a:latin typeface="Quattrocento Sans"/>
                <a:ea typeface="Quattrocento Sans"/>
                <a:cs typeface="Quattrocento Sans"/>
                <a:sym typeface="Quattrocento Sans"/>
              </a:rPr>
              <a:t>crusted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once blister roof detaches exuding </a:t>
            </a:r>
            <a:r>
              <a:rPr lang="en-GB" sz="1800" b="1" u="sng">
                <a:latin typeface="Quattrocento Sans"/>
                <a:ea typeface="Quattrocento Sans"/>
                <a:cs typeface="Quattrocento Sans"/>
                <a:sym typeface="Quattrocento Sans"/>
              </a:rPr>
              <a:t>serous fluid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Intra epidermal - Thin roof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Sub epidermal - Thick roof </a:t>
            </a:r>
            <a:endParaRPr/>
          </a:p>
        </p:txBody>
      </p:sp>
      <p:sp>
        <p:nvSpPr>
          <p:cNvPr id="118" name="Google Shape;118;p18"/>
          <p:cNvSpPr txBox="1"/>
          <p:nvPr/>
        </p:nvSpPr>
        <p:spPr>
          <a:xfrm>
            <a:off x="911225" y="4000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Blistering skin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body" idx="4294967295"/>
          </p:nvPr>
        </p:nvSpPr>
        <p:spPr>
          <a:xfrm>
            <a:off x="-349250" y="1693863"/>
            <a:ext cx="4960938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3" indent="13049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u="sng">
                <a:latin typeface="Quattrocento Sans"/>
                <a:ea typeface="Quattrocento Sans"/>
                <a:cs typeface="Quattrocento Sans"/>
                <a:sym typeface="Quattrocento Sans"/>
              </a:rPr>
              <a:t>Primary</a:t>
            </a:r>
            <a:endParaRPr/>
          </a:p>
          <a:p>
            <a:pPr marL="0" lvl="3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u="sng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3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Bullous pemphigoid</a:t>
            </a:r>
            <a:endParaRPr/>
          </a:p>
          <a:p>
            <a:pPr marL="0" lvl="3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Pemphigus vulgaris</a:t>
            </a:r>
            <a:endParaRPr/>
          </a:p>
          <a:p>
            <a:pPr marL="0" lvl="3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Dermatitis herpetiformis</a:t>
            </a:r>
            <a:endParaRPr/>
          </a:p>
          <a:p>
            <a:pPr marL="0" lvl="3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Linear Ig A disease</a:t>
            </a:r>
            <a:endParaRPr/>
          </a:p>
          <a:p>
            <a:pPr marL="0" lvl="3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Bullous vasculitis</a:t>
            </a:r>
            <a:endParaRPr/>
          </a:p>
          <a:p>
            <a:pPr marL="0" lvl="3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Porphyria cutanea tarda</a:t>
            </a:r>
            <a:endParaRPr/>
          </a:p>
          <a:p>
            <a:pPr marL="0" lvl="3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Pemphigoid gestationis </a:t>
            </a:r>
            <a:endParaRPr/>
          </a:p>
          <a:p>
            <a:pPr marL="0" lvl="3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Inherited blistering disease</a:t>
            </a:r>
            <a:endParaRPr/>
          </a:p>
        </p:txBody>
      </p:sp>
      <p:sp>
        <p:nvSpPr>
          <p:cNvPr id="124" name="Google Shape;124;p19"/>
          <p:cNvSpPr txBox="1"/>
          <p:nvPr/>
        </p:nvSpPr>
        <p:spPr>
          <a:xfrm>
            <a:off x="3244850" y="1682750"/>
            <a:ext cx="604837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1" indent="13049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sng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Secondary</a:t>
            </a:r>
            <a:endParaRPr/>
          </a:p>
          <a:p>
            <a:pPr marL="0" marR="0" lvl="1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1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Trauma, burn</a:t>
            </a:r>
            <a:endParaRPr/>
          </a:p>
          <a:p>
            <a:pPr marL="0" marR="0" lvl="1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Viral - VZV, HSV</a:t>
            </a:r>
            <a:endParaRPr/>
          </a:p>
          <a:p>
            <a:pPr marL="0" marR="0" lvl="1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Bacterial - Bullous impetigo</a:t>
            </a:r>
            <a:endParaRPr/>
          </a:p>
          <a:p>
            <a:pPr marL="0" marR="0" lvl="1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Eczema, pompholyx, contact dermatitis</a:t>
            </a:r>
            <a:endParaRPr/>
          </a:p>
          <a:p>
            <a:pPr marL="0" marR="0" lvl="1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Insect bite</a:t>
            </a:r>
            <a:endParaRPr/>
          </a:p>
          <a:p>
            <a:pPr marL="0" marR="0" lvl="1" indent="130492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Drug reaction - photosensitivity, SJS etc					</a:t>
            </a:r>
            <a:endParaRPr/>
          </a:p>
        </p:txBody>
      </p:sp>
      <p:sp>
        <p:nvSpPr>
          <p:cNvPr id="125" name="Google Shape;125;p19"/>
          <p:cNvSpPr txBox="1"/>
          <p:nvPr/>
        </p:nvSpPr>
        <p:spPr>
          <a:xfrm>
            <a:off x="919163" y="40640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Differential diagnosis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 idx="4294967295"/>
          </p:nvPr>
        </p:nvSpPr>
        <p:spPr>
          <a:xfrm>
            <a:off x="950913" y="1001713"/>
            <a:ext cx="6494462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Commonest immunobullous disorder</a:t>
            </a: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4500" y="1881188"/>
            <a:ext cx="4735513" cy="3551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288" y="1860550"/>
            <a:ext cx="3987800" cy="39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920750" y="4000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i="1">
                <a:solidFill>
                  <a:srgbClr val="0099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Bullous pemphigoid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body" idx="4294967295"/>
          </p:nvPr>
        </p:nvSpPr>
        <p:spPr>
          <a:xfrm>
            <a:off x="950913" y="1711325"/>
            <a:ext cx="7886700" cy="413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Mostly affects people over 50 years old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Oral involvement in 1/3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Causes: </a:t>
            </a:r>
            <a:endParaRPr/>
          </a:p>
          <a:p>
            <a:pPr marL="771525" lvl="1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Autoimmune</a:t>
            </a:r>
            <a:endParaRPr/>
          </a:p>
          <a:p>
            <a:pPr marL="771525" lvl="1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Drugs - pembrolizumab, nivolumab, gliptins, penicillamine, frusemide, captopril, penicillin, sulfasalazine</a:t>
            </a:r>
            <a:endParaRPr/>
          </a:p>
          <a:p>
            <a:pPr marL="771525" lvl="1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Paraneoplastic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Diagnosis by histology and immunofluorescence – x2 skin biopsies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Prognosis: Burns out in 3-7 years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Tail down treatment slowly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 prevent withdrawal flare</a:t>
            </a:r>
            <a:endParaRPr/>
          </a:p>
        </p:txBody>
      </p:sp>
      <p:sp>
        <p:nvSpPr>
          <p:cNvPr id="139" name="Google Shape;139;p21"/>
          <p:cNvSpPr txBox="1"/>
          <p:nvPr/>
        </p:nvSpPr>
        <p:spPr>
          <a:xfrm>
            <a:off x="919163" y="3905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i="1">
                <a:solidFill>
                  <a:srgbClr val="0099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Bullous pemphigoid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body" idx="4294967295"/>
          </p:nvPr>
        </p:nvSpPr>
        <p:spPr>
          <a:xfrm>
            <a:off x="942975" y="1670050"/>
            <a:ext cx="7886700" cy="362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Standard treatment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sng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Soap substitute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Emollient LP:SWP 50:50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Analgesia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Manage underlying cause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Active treatment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Prednisolone 0.5mg/kg/day with bone protection and PPI cover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AND Doxycycline 100mg BD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AND Very potent topical steroid - Dermovate ointment OD </a:t>
            </a:r>
            <a:endParaRPr/>
          </a:p>
        </p:txBody>
      </p:sp>
      <p:sp>
        <p:nvSpPr>
          <p:cNvPr id="145" name="Google Shape;145;p22"/>
          <p:cNvSpPr txBox="1"/>
          <p:nvPr/>
        </p:nvSpPr>
        <p:spPr>
          <a:xfrm>
            <a:off x="927100" y="3905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i="1">
                <a:solidFill>
                  <a:srgbClr val="0099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Bullous pemphigoid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 r="14862"/>
          <a:stretch/>
        </p:blipFill>
        <p:spPr>
          <a:xfrm>
            <a:off x="4718050" y="1766888"/>
            <a:ext cx="4260850" cy="33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100" y="1781175"/>
            <a:ext cx="4433888" cy="33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 txBox="1"/>
          <p:nvPr/>
        </p:nvSpPr>
        <p:spPr>
          <a:xfrm>
            <a:off x="927100" y="3905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i="1">
                <a:solidFill>
                  <a:srgbClr val="0099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Pemphigus vulgaris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Disclaimer*</a:t>
            </a: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en-GB"/>
              <a:t>Please note that QUACK is a regional teaching programme operating across GG&amp;C, Lanarkshire and Ayrshire &amp; Arran. 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en-GB"/>
              <a:t>This presentation outlines general management, though local variances e.g. antibiotic prescription may vary slightly depending on your local trust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en-GB"/>
              <a:t>Remember to check your local guidelines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/>
        </p:nvSpPr>
        <p:spPr>
          <a:xfrm>
            <a:off x="928688" y="1655763"/>
            <a:ext cx="5013325" cy="46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Rare autoimmune </a:t>
            </a: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disease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Oral or genital ulceration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Flaccid blisters with erosions</a:t>
            </a:r>
            <a:endParaRPr/>
          </a:p>
          <a:p>
            <a:pPr marL="457200" marR="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Less common types: 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Pemphigus foliaceus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Paraneoplastic pemphigus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Drug-induced pemphigus</a:t>
            </a:r>
            <a:endParaRPr/>
          </a:p>
          <a:p>
            <a:pPr marL="457200" marR="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Complications: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Painful, slow-to-heal ulcers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Superinfection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Spread to larynx causing hoarseness 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Difficulty oral intake, nutritional deficiency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5438775" y="1212850"/>
            <a:ext cx="3395663" cy="421481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Treatment: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Soap substitute, emollient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Analgesia 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MDT input </a:t>
            </a: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– oral medicine, ophthalmology, ENT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High doses oral prednisone or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Pulsed IV methylprednisolone 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Then add steroid sparing agent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Azathioprine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Mycophenolate mofetil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Cyclophosphamide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Rituximab - anti-CD20 monoclonal antibody </a:t>
            </a:r>
            <a:endParaRPr/>
          </a:p>
          <a:p>
            <a:pPr marL="457200" marR="0" lvl="0" indent="-3429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927100" y="3905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i="1">
                <a:solidFill>
                  <a:srgbClr val="0099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Pemphigus vulgaris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/>
        </p:nvSpPr>
        <p:spPr>
          <a:xfrm>
            <a:off x="628650" y="1690688"/>
            <a:ext cx="7886700" cy="413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71450" marR="0" lvl="0" indent="-19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31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957263" y="1665288"/>
            <a:ext cx="5614987" cy="413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Cause:</a:t>
            </a: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Staphylococcal exfoliative toxins </a:t>
            </a:r>
            <a:endParaRPr/>
          </a:p>
          <a:p>
            <a:pPr marL="457200" marR="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Presentation:</a:t>
            </a: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Small vesicles that evolve into flaccid bullae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Diagnosis: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Clinical but confirmed through bacterial swabs</a:t>
            </a:r>
            <a:endParaRPr/>
          </a:p>
          <a:p>
            <a:pPr marL="457200" marR="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Treatment: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Oral antibiotics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Prevent recurrence</a:t>
            </a:r>
            <a:endParaRPr/>
          </a:p>
          <a:p>
            <a:pPr marL="828675" marR="0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Treat carrier sites and others infected</a:t>
            </a:r>
            <a:endParaRPr/>
          </a:p>
          <a:p>
            <a:pPr marL="828675" marR="0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Dermol soap substitute – antibacterial</a:t>
            </a:r>
            <a:endParaRPr/>
          </a:p>
          <a:p>
            <a:pPr marL="828675" marR="0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Cut nails and hand hygiene</a:t>
            </a:r>
            <a:endParaRPr/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9788" y="3454400"/>
            <a:ext cx="3025775" cy="323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8513" y="663575"/>
            <a:ext cx="3082925" cy="267493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 txBox="1"/>
          <p:nvPr/>
        </p:nvSpPr>
        <p:spPr>
          <a:xfrm>
            <a:off x="927100" y="3905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i="1">
                <a:solidFill>
                  <a:srgbClr val="0099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Bullous impetigo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body" idx="4294967295"/>
          </p:nvPr>
        </p:nvSpPr>
        <p:spPr>
          <a:xfrm>
            <a:off x="944563" y="1617663"/>
            <a:ext cx="7462837" cy="342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9900"/>
              </a:buClr>
              <a:buSzPts val="2600"/>
              <a:buFont typeface="Arial"/>
              <a:buNone/>
            </a:pPr>
            <a:r>
              <a:rPr lang="en-GB" sz="2600" b="1">
                <a:solidFill>
                  <a:srgbClr val="CC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Take Home Message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Full skin examination including examination of mucous membrane is essential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Many causes for bullous skin disease – Bullous pemphigoid is the most common autoimmune blistering disease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Regularly monitor for complications of systemic steroids – hypertension, infections, osteoporosis, hyperglycaemia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Management involves a MDT approach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Remember the importance of pain management</a:t>
            </a:r>
            <a:r>
              <a:rPr lang="en-GB" sz="1800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</p:txBody>
      </p:sp>
      <p:sp>
        <p:nvSpPr>
          <p:cNvPr id="174" name="Google Shape;174;p26"/>
          <p:cNvSpPr txBox="1"/>
          <p:nvPr/>
        </p:nvSpPr>
        <p:spPr>
          <a:xfrm>
            <a:off x="903288" y="407988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Blistering skin</a:t>
            </a:r>
            <a:endParaRPr/>
          </a:p>
        </p:txBody>
      </p:sp>
      <p:pic>
        <p:nvPicPr>
          <p:cNvPr id="175" name="Google Shape;175;p26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" y="4900613"/>
            <a:ext cx="4029075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>
            <a:spLocks noGrp="1"/>
          </p:cNvSpPr>
          <p:nvPr>
            <p:ph type="body" idx="4294967295"/>
          </p:nvPr>
        </p:nvSpPr>
        <p:spPr>
          <a:xfrm>
            <a:off x="927100" y="1685925"/>
            <a:ext cx="7610475" cy="436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Large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vessel – eg Giant cell arteritis 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-&gt; infrequent skin manifestations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Medium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– eg Polyarteritis nodosa 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-&gt; nodules, livedo reticulitis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Small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– </a:t>
            </a:r>
            <a:r>
              <a:rPr lang="en-GB" sz="1800" i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most commonly seen</a:t>
            </a: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-&gt; symmetrical palpable purpura on the lower limbs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Capillaritis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-&gt; pigmented purpuric dermatosis 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1" name="Google Shape;181;p27"/>
          <p:cNvSpPr txBox="1"/>
          <p:nvPr/>
        </p:nvSpPr>
        <p:spPr>
          <a:xfrm>
            <a:off x="903288" y="407988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Cutaneous vasculitis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body" idx="4294967295"/>
          </p:nvPr>
        </p:nvSpPr>
        <p:spPr>
          <a:xfrm>
            <a:off x="936625" y="1682750"/>
            <a:ext cx="4635500" cy="488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Types:</a:t>
            </a:r>
            <a:endParaRPr/>
          </a:p>
          <a:p>
            <a:pPr marL="40005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Idiopathic (most commonly drug induced or infection driven)</a:t>
            </a:r>
            <a:endParaRPr/>
          </a:p>
          <a:p>
            <a:pPr marL="40005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Henoch Schonlein Purpura</a:t>
            </a:r>
            <a:endParaRPr/>
          </a:p>
          <a:p>
            <a:pPr marL="40005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Urticarial vasculitis</a:t>
            </a:r>
            <a:endParaRPr/>
          </a:p>
          <a:p>
            <a:pPr marL="40005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ANCA associated vasculitis</a:t>
            </a:r>
            <a:endParaRPr/>
          </a:p>
          <a:p>
            <a:pPr marL="40005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Cryoglobulinaemia</a:t>
            </a:r>
            <a:endParaRPr/>
          </a:p>
          <a:p>
            <a:pPr marL="40005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Cutaneous necrotising vasculitis</a:t>
            </a:r>
            <a:endParaRPr/>
          </a:p>
          <a:p>
            <a:pPr marL="40005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Hypersensitivity vasculitis</a:t>
            </a:r>
            <a:endParaRPr/>
          </a:p>
        </p:txBody>
      </p:sp>
      <p:pic>
        <p:nvPicPr>
          <p:cNvPr id="187" name="Google Shape;18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3063" y="1063625"/>
            <a:ext cx="3473450" cy="28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1950" y="4056063"/>
            <a:ext cx="3502025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/>
          <p:nvPr/>
        </p:nvSpPr>
        <p:spPr>
          <a:xfrm>
            <a:off x="927100" y="3905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i="1">
                <a:solidFill>
                  <a:srgbClr val="0099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Small vessel vasculitis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title" idx="4294967295"/>
          </p:nvPr>
        </p:nvSpPr>
        <p:spPr>
          <a:xfrm>
            <a:off x="919163" y="4159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Quattrocento Sans"/>
                <a:ea typeface="Quattrocento Sans"/>
                <a:cs typeface="Quattrocento Sans"/>
                <a:sym typeface="Quattrocento Sans"/>
              </a:rPr>
              <a:t>Investigations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5" name="Google Shape;195;p29"/>
          <p:cNvSpPr txBox="1">
            <a:spLocks noGrp="1"/>
          </p:cNvSpPr>
          <p:nvPr>
            <p:ph type="body" idx="4294967295"/>
          </p:nvPr>
        </p:nvSpPr>
        <p:spPr>
          <a:xfrm>
            <a:off x="928688" y="1695450"/>
            <a:ext cx="7886700" cy="477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u="sng">
                <a:latin typeface="Quattrocento Sans"/>
                <a:ea typeface="Quattrocento Sans"/>
                <a:cs typeface="Quattrocento Sans"/>
                <a:sym typeface="Quattrocento Sans"/>
              </a:rPr>
              <a:t>B</a:t>
            </a: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edside: </a:t>
            </a: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739775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Observations, weight</a:t>
            </a:r>
            <a:endParaRPr/>
          </a:p>
          <a:p>
            <a:pPr marL="739775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Bacterial and viral skin swabs</a:t>
            </a:r>
            <a:endParaRPr/>
          </a:p>
          <a:p>
            <a:pPr marL="739775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Urinalysis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u="sng">
                <a:latin typeface="Quattrocento Sans"/>
                <a:ea typeface="Quattrocento Sans"/>
                <a:cs typeface="Quattrocento Sans"/>
                <a:sym typeface="Quattrocento Sans"/>
              </a:rPr>
              <a:t>B</a:t>
            </a: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loods: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marL="739775" lvl="1" indent="-4000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FBC, U&amp;Es, LFTs, CRP</a:t>
            </a:r>
            <a:endParaRPr/>
          </a:p>
          <a:p>
            <a:pPr marL="739775" lvl="1" indent="-4000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Vasculitis screen - ANA, ENA, ANCA, complement, immunoglobulins, cryoglobulins, HIV, HBV, HCV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u="sng">
                <a:latin typeface="Quattrocento Sans"/>
                <a:ea typeface="Quattrocento Sans"/>
                <a:cs typeface="Quattrocento Sans"/>
                <a:sym typeface="Quattrocento Sans"/>
              </a:rPr>
              <a:t>B</a:t>
            </a: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iopsy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: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x2 for Histology and Immunofluorescence  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(not always required for idiopathic cutaneous vasculitis)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6" name="Google Shape;196;p29"/>
          <p:cNvSpPr/>
          <p:nvPr/>
        </p:nvSpPr>
        <p:spPr>
          <a:xfrm>
            <a:off x="2071688" y="1654175"/>
            <a:ext cx="5584825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Remember full skin, mucosal, lymph node examination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>
            <a:spLocks noGrp="1"/>
          </p:cNvSpPr>
          <p:nvPr>
            <p:ph type="body" idx="4294967295"/>
          </p:nvPr>
        </p:nvSpPr>
        <p:spPr>
          <a:xfrm>
            <a:off x="954088" y="1701800"/>
            <a:ext cx="7886700" cy="5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Soap substitute, emollient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en-GB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Rest, elevation, support stockings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Analgesia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Remove the trigger (infection/drug)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Manage complications – skin breakdown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Rheum/renal involvement if indicated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Topical steroid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Prednisolone 0.5mg/kg/day x 1-2weeks, tapered over 3-6 weeks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Colchicine 0.6mg BD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Dapsone 100mg OD</a:t>
            </a:r>
            <a:endParaRPr/>
          </a:p>
        </p:txBody>
      </p:sp>
      <p:sp>
        <p:nvSpPr>
          <p:cNvPr id="202" name="Google Shape;202;p30"/>
          <p:cNvSpPr txBox="1"/>
          <p:nvPr/>
        </p:nvSpPr>
        <p:spPr>
          <a:xfrm>
            <a:off x="919163" y="4159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Standard treatment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3" name="Google Shape;203;p30"/>
          <p:cNvSpPr txBox="1"/>
          <p:nvPr/>
        </p:nvSpPr>
        <p:spPr>
          <a:xfrm>
            <a:off x="931863" y="352425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Active treatment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>
            <a:spLocks noGrp="1"/>
          </p:cNvSpPr>
          <p:nvPr>
            <p:ph type="body" idx="4294967295"/>
          </p:nvPr>
        </p:nvSpPr>
        <p:spPr>
          <a:xfrm>
            <a:off x="944563" y="1617663"/>
            <a:ext cx="7462837" cy="342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9900"/>
              </a:buClr>
              <a:buSzPts val="2600"/>
              <a:buFont typeface="Arial"/>
              <a:buNone/>
            </a:pPr>
            <a:r>
              <a:rPr lang="en-GB" sz="2600" b="1">
                <a:solidFill>
                  <a:srgbClr val="CC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Take Home Message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Palpable symmetrical purpura – most commonly secondary to small vessel cutaneous vasculitis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Always rule out systemic involvement – check blood pressure, urinalysis and vasculitis screen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Exclude coagulopathy or medication causing purpuric rash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Remember HIV, HBC, HCV in vasculitis screen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Rest, elevation +/- compression of the leg is standard management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Usually resolves in 4-6 weeks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9" name="Google Shape;209;p31"/>
          <p:cNvSpPr txBox="1"/>
          <p:nvPr/>
        </p:nvSpPr>
        <p:spPr>
          <a:xfrm>
            <a:off x="903288" y="407988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Cutaneous vasculitis</a:t>
            </a:r>
            <a:endParaRPr/>
          </a:p>
        </p:txBody>
      </p:sp>
      <p:pic>
        <p:nvPicPr>
          <p:cNvPr id="210" name="Google Shape;210;p31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" y="4900613"/>
            <a:ext cx="4029075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>
            <a:spLocks noGrp="1"/>
          </p:cNvSpPr>
          <p:nvPr>
            <p:ph type="body" idx="4294967295"/>
          </p:nvPr>
        </p:nvSpPr>
        <p:spPr>
          <a:xfrm>
            <a:off x="939564" y="1689592"/>
            <a:ext cx="8198322" cy="5047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dirty="0"/>
              <a:t>Acute </a:t>
            </a:r>
            <a:endParaRPr sz="2000" b="1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&lt;6 weeks 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Viral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Bacterial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Drugs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Insect bite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Food</a:t>
            </a:r>
            <a:endParaRPr sz="2000" dirty="0"/>
          </a:p>
          <a:p>
            <a:pPr marL="120014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dirty="0"/>
              <a:t>Chronic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dirty="0"/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120014" lvl="0" indent="-127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u="sng" dirty="0"/>
              <a:t>Inducible </a:t>
            </a:r>
            <a:endParaRPr sz="2000" u="sng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Symptomatic   dermographism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Cold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Heat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Solar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Aquagenic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Contact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Delayed pressure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Vibratory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Cholinergic (Sweat)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120014" lvl="0" indent="-127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u="sng" dirty="0"/>
              <a:t>Spontaneous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Idiopathic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Autoimmune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/>
              <a:t>Associated with chronic underlying infection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 err="1"/>
              <a:t>eg.</a:t>
            </a:r>
            <a:r>
              <a:rPr lang="en-GB" sz="2000" dirty="0"/>
              <a:t> H pylori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</p:txBody>
      </p:sp>
      <p:sp>
        <p:nvSpPr>
          <p:cNvPr id="218" name="Google Shape;218;p32"/>
          <p:cNvSpPr txBox="1"/>
          <p:nvPr/>
        </p:nvSpPr>
        <p:spPr>
          <a:xfrm>
            <a:off x="903288" y="407988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Urticaria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3"/>
          <p:cNvPicPr preferRelativeResize="0"/>
          <p:nvPr/>
        </p:nvPicPr>
        <p:blipFill rotWithShape="1">
          <a:blip r:embed="rId3">
            <a:alphaModFix/>
          </a:blip>
          <a:srcRect l="1238" b="3753"/>
          <a:stretch/>
        </p:blipFill>
        <p:spPr>
          <a:xfrm>
            <a:off x="244475" y="3244850"/>
            <a:ext cx="4249738" cy="33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 rotWithShape="1">
          <a:blip r:embed="rId4">
            <a:alphaModFix/>
          </a:blip>
          <a:srcRect t="4884" b="2208"/>
          <a:stretch/>
        </p:blipFill>
        <p:spPr>
          <a:xfrm>
            <a:off x="4667250" y="234950"/>
            <a:ext cx="4238625" cy="31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3"/>
          <p:cNvPicPr preferRelativeResize="0"/>
          <p:nvPr/>
        </p:nvPicPr>
        <p:blipFill rotWithShape="1">
          <a:blip r:embed="rId5">
            <a:alphaModFix/>
          </a:blip>
          <a:srcRect t="11667" b="5102"/>
          <a:stretch/>
        </p:blipFill>
        <p:spPr>
          <a:xfrm>
            <a:off x="317500" y="174625"/>
            <a:ext cx="4164013" cy="29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2813" y="3517900"/>
            <a:ext cx="4205287" cy="31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3"/>
          <p:cNvSpPr/>
          <p:nvPr/>
        </p:nvSpPr>
        <p:spPr>
          <a:xfrm>
            <a:off x="1555750" y="203200"/>
            <a:ext cx="1554163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Urticarial wheals</a:t>
            </a:r>
            <a:endParaRPr/>
          </a:p>
        </p:txBody>
      </p:sp>
      <p:sp>
        <p:nvSpPr>
          <p:cNvPr id="228" name="Google Shape;228;p33"/>
          <p:cNvSpPr/>
          <p:nvPr/>
        </p:nvSpPr>
        <p:spPr>
          <a:xfrm>
            <a:off x="6253163" y="2997200"/>
            <a:ext cx="12573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Angioedema</a:t>
            </a:r>
            <a:endParaRPr/>
          </a:p>
        </p:txBody>
      </p:sp>
      <p:grpSp>
        <p:nvGrpSpPr>
          <p:cNvPr id="229" name="Google Shape;229;p33"/>
          <p:cNvGrpSpPr/>
          <p:nvPr/>
        </p:nvGrpSpPr>
        <p:grpSpPr>
          <a:xfrm>
            <a:off x="4667250" y="234950"/>
            <a:ext cx="4238625" cy="3140075"/>
            <a:chOff x="2940" y="148"/>
            <a:chExt cx="2670" cy="1978"/>
          </a:xfrm>
        </p:grpSpPr>
        <p:pic>
          <p:nvPicPr>
            <p:cNvPr id="230" name="Google Shape;230;p33"/>
            <p:cNvPicPr preferRelativeResize="0"/>
            <p:nvPr/>
          </p:nvPicPr>
          <p:blipFill rotWithShape="1">
            <a:blip r:embed="rId4">
              <a:alphaModFix/>
            </a:blip>
            <a:srcRect t="4884" b="2208"/>
            <a:stretch/>
          </p:blipFill>
          <p:spPr>
            <a:xfrm>
              <a:off x="2940" y="148"/>
              <a:ext cx="2670" cy="19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33"/>
            <p:cNvSpPr/>
            <p:nvPr/>
          </p:nvSpPr>
          <p:spPr>
            <a:xfrm>
              <a:off x="3939" y="1888"/>
              <a:ext cx="792" cy="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Angioedema</a:t>
              </a:r>
              <a:endParaRPr/>
            </a:p>
          </p:txBody>
        </p:sp>
      </p:grpSp>
      <p:pic>
        <p:nvPicPr>
          <p:cNvPr id="232" name="Google Shape;232;p33"/>
          <p:cNvPicPr preferRelativeResize="0"/>
          <p:nvPr/>
        </p:nvPicPr>
        <p:blipFill rotWithShape="1">
          <a:blip r:embed="rId5">
            <a:alphaModFix/>
          </a:blip>
          <a:srcRect t="11667" b="5102"/>
          <a:stretch/>
        </p:blipFill>
        <p:spPr>
          <a:xfrm>
            <a:off x="317500" y="174625"/>
            <a:ext cx="4164013" cy="297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/>
          <p:nvPr/>
        </p:nvSpPr>
        <p:spPr>
          <a:xfrm>
            <a:off x="1555750" y="203200"/>
            <a:ext cx="1554163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Urticarial wheals</a:t>
            </a:r>
            <a:endParaRPr/>
          </a:p>
        </p:txBody>
      </p:sp>
      <p:grpSp>
        <p:nvGrpSpPr>
          <p:cNvPr id="234" name="Google Shape;234;p33"/>
          <p:cNvGrpSpPr/>
          <p:nvPr/>
        </p:nvGrpSpPr>
        <p:grpSpPr>
          <a:xfrm>
            <a:off x="317500" y="174625"/>
            <a:ext cx="4164013" cy="2978150"/>
            <a:chOff x="200" y="110"/>
            <a:chExt cx="2623" cy="1876"/>
          </a:xfrm>
        </p:grpSpPr>
        <p:pic>
          <p:nvPicPr>
            <p:cNvPr id="235" name="Google Shape;235;p33"/>
            <p:cNvPicPr preferRelativeResize="0"/>
            <p:nvPr/>
          </p:nvPicPr>
          <p:blipFill rotWithShape="1">
            <a:blip r:embed="rId5">
              <a:alphaModFix/>
            </a:blip>
            <a:srcRect t="11667" b="5102"/>
            <a:stretch/>
          </p:blipFill>
          <p:spPr>
            <a:xfrm>
              <a:off x="200" y="110"/>
              <a:ext cx="2623" cy="1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p33"/>
            <p:cNvSpPr/>
            <p:nvPr/>
          </p:nvSpPr>
          <p:spPr>
            <a:xfrm>
              <a:off x="980" y="128"/>
              <a:ext cx="979" cy="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Urticarial wheals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 idx="4294967295"/>
          </p:nvPr>
        </p:nvSpPr>
        <p:spPr>
          <a:xfrm>
            <a:off x="469900" y="3905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latin typeface="Quattrocento Sans"/>
                <a:ea typeface="Quattrocento Sans"/>
                <a:cs typeface="Quattrocento Sans"/>
                <a:sym typeface="Quattrocento Sans"/>
              </a:rPr>
              <a:t>Content</a:t>
            </a: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4294967295"/>
          </p:nvPr>
        </p:nvSpPr>
        <p:spPr>
          <a:xfrm>
            <a:off x="2519363" y="2014538"/>
            <a:ext cx="4378325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Quattrocento Sans"/>
              <a:buAutoNum type="arabicPeriod"/>
            </a:pPr>
            <a:r>
              <a:rPr lang="en-GB" sz="2400">
                <a:latin typeface="Quattrocento Sans"/>
                <a:ea typeface="Quattrocento Sans"/>
                <a:cs typeface="Quattrocento Sans"/>
                <a:sym typeface="Quattrocento Sans"/>
              </a:rPr>
              <a:t>Eczema/dermatitis</a:t>
            </a:r>
            <a:endParaRPr/>
          </a:p>
          <a:p>
            <a:pPr marL="457200" lvl="0" indent="-30480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45720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Quattrocento Sans"/>
              <a:buAutoNum type="arabicPeriod"/>
            </a:pPr>
            <a:r>
              <a:rPr lang="en-GB" sz="2400">
                <a:latin typeface="Quattrocento Sans"/>
                <a:ea typeface="Quattrocento Sans"/>
                <a:cs typeface="Quattrocento Sans"/>
                <a:sym typeface="Quattrocento Sans"/>
              </a:rPr>
              <a:t>Blistering skin</a:t>
            </a:r>
            <a:endParaRPr/>
          </a:p>
          <a:p>
            <a:pPr marL="457200" lvl="0" indent="-30480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45720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Quattrocento Sans"/>
              <a:buAutoNum type="arabicPeriod"/>
            </a:pPr>
            <a:r>
              <a:rPr lang="en-GB" sz="2400">
                <a:latin typeface="Quattrocento Sans"/>
                <a:ea typeface="Quattrocento Sans"/>
                <a:cs typeface="Quattrocento Sans"/>
                <a:sym typeface="Quattrocento Sans"/>
              </a:rPr>
              <a:t>Cutaneous vasculitis</a:t>
            </a:r>
            <a:endParaRPr/>
          </a:p>
          <a:p>
            <a:pPr marL="457200" lvl="0" indent="-30480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45720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Quattrocento Sans"/>
              <a:buAutoNum type="arabicPeriod"/>
            </a:pPr>
            <a:r>
              <a:rPr lang="en-GB" sz="2400">
                <a:latin typeface="Quattrocento Sans"/>
                <a:ea typeface="Quattrocento Sans"/>
                <a:cs typeface="Quattrocento Sans"/>
                <a:sym typeface="Quattrocento Sans"/>
              </a:rPr>
              <a:t>Urticaria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>
            <a:spLocks noGrp="1"/>
          </p:cNvSpPr>
          <p:nvPr>
            <p:ph type="body" idx="4294967295"/>
          </p:nvPr>
        </p:nvSpPr>
        <p:spPr>
          <a:xfrm>
            <a:off x="931863" y="167957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History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Duration of wheals – classically lasts less than 24 hours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Associated symptoms - very itchy, angioedema etc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Triggers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Inducible urticaria is often confirmed by </a:t>
            </a: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inducing the reaction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eg. scratching the skin in dermographism or applying an ice cube in suspected cold urticaria, exercise, delayed pressure</a:t>
            </a:r>
            <a:endParaRPr sz="1800" u="sng">
              <a:solidFill>
                <a:schemeClr val="hlink"/>
              </a:solidFill>
              <a:latin typeface="Quattrocento Sans"/>
              <a:ea typeface="Quattrocento Sans"/>
              <a:cs typeface="Quattrocento Sans"/>
              <a:sym typeface="Quattrocento Sans"/>
              <a:hlinkClick r:id="rId3"/>
            </a:endParaRPr>
          </a:p>
          <a:p>
            <a:pPr marL="400050" lvl="0" indent="-2857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Skin prick tests and radioallergosorbent tests (</a:t>
            </a: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RAST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) 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if a drug or food allergy is suspected in acute urticaria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Biopsy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if urticarial vasculitis is suspected</a:t>
            </a:r>
            <a:endParaRPr/>
          </a:p>
        </p:txBody>
      </p:sp>
      <p:sp>
        <p:nvSpPr>
          <p:cNvPr id="242" name="Google Shape;242;p34"/>
          <p:cNvSpPr txBox="1"/>
          <p:nvPr/>
        </p:nvSpPr>
        <p:spPr>
          <a:xfrm>
            <a:off x="919163" y="4159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Diagnosis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>
            <a:spLocks noGrp="1"/>
          </p:cNvSpPr>
          <p:nvPr>
            <p:ph type="body" idx="4294967295"/>
          </p:nvPr>
        </p:nvSpPr>
        <p:spPr>
          <a:xfrm>
            <a:off x="927100" y="1677988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Remove trigger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Avoid aspirin, NSAIDs, opiates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Antihistamines - cetirizine, fexofenadine 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Regular emollient - menthol 1%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Ranitidine – not currently in use due to global shortage 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Montelukast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Omalizumab</a:t>
            </a:r>
            <a:endParaRPr/>
          </a:p>
        </p:txBody>
      </p:sp>
      <p:cxnSp>
        <p:nvCxnSpPr>
          <p:cNvPr id="248" name="Google Shape;248;p35"/>
          <p:cNvCxnSpPr/>
          <p:nvPr/>
        </p:nvCxnSpPr>
        <p:spPr>
          <a:xfrm>
            <a:off x="1130300" y="3279875"/>
            <a:ext cx="0" cy="63759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49" name="Google Shape;249;p35"/>
          <p:cNvSpPr txBox="1"/>
          <p:nvPr/>
        </p:nvSpPr>
        <p:spPr>
          <a:xfrm>
            <a:off x="919163" y="4159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Treatment</a:t>
            </a:r>
            <a:endParaRPr sz="36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50" name="Google Shape;250;p35"/>
          <p:cNvCxnSpPr/>
          <p:nvPr/>
        </p:nvCxnSpPr>
        <p:spPr>
          <a:xfrm>
            <a:off x="1154113" y="4810225"/>
            <a:ext cx="0" cy="63759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381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 txBox="1">
            <a:spLocks noGrp="1"/>
          </p:cNvSpPr>
          <p:nvPr>
            <p:ph type="body" idx="4294967295"/>
          </p:nvPr>
        </p:nvSpPr>
        <p:spPr>
          <a:xfrm>
            <a:off x="944563" y="1617663"/>
            <a:ext cx="7462837" cy="342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9900"/>
              </a:buClr>
              <a:buSzPts val="2600"/>
              <a:buFont typeface="Arial"/>
              <a:buNone/>
            </a:pPr>
            <a:r>
              <a:rPr lang="en-GB" sz="2600" b="1">
                <a:solidFill>
                  <a:srgbClr val="CC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Take Home Message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cause of urticaria is often idiopathic and the process burns out with time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For Inducible urticaria – avoid the trigger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Recurrent angioedema can be due to the use of ACEi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Treatment is high dose antihistamine</a:t>
            </a:r>
            <a:r>
              <a:rPr lang="en-GB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56" name="Google Shape;256;p36"/>
          <p:cNvSpPr txBox="1"/>
          <p:nvPr/>
        </p:nvSpPr>
        <p:spPr>
          <a:xfrm>
            <a:off x="903288" y="407988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Urticaria</a:t>
            </a:r>
            <a:endParaRPr/>
          </a:p>
        </p:txBody>
      </p:sp>
      <p:pic>
        <p:nvPicPr>
          <p:cNvPr id="257" name="Google Shape;257;p36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" y="4900613"/>
            <a:ext cx="4029075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7"/>
          <p:cNvSpPr txBox="1">
            <a:spLocks noGrp="1"/>
          </p:cNvSpPr>
          <p:nvPr>
            <p:ph type="body" idx="4294967295"/>
          </p:nvPr>
        </p:nvSpPr>
        <p:spPr>
          <a:xfrm>
            <a:off x="935038" y="1700213"/>
            <a:ext cx="7621587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History is key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Common things are common - exclude infection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Use the 3Bs of investigation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Examine all the skin, use medical photography to assess progress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Standard management - soap substitute, emollient, remove trigger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Holistic management - Skin disease has great impact on psychosocial wellbeing </a:t>
            </a:r>
            <a:endParaRPr/>
          </a:p>
          <a:p>
            <a:pPr marL="400050" lvl="0" indent="-260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i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3" name="Google Shape;263;p37"/>
          <p:cNvSpPr txBox="1"/>
          <p:nvPr/>
        </p:nvSpPr>
        <p:spPr>
          <a:xfrm>
            <a:off x="469900" y="3905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99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Learning points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Get in touch!</a:t>
            </a:r>
            <a:endParaRPr/>
          </a:p>
        </p:txBody>
      </p:sp>
      <p:sp>
        <p:nvSpPr>
          <p:cNvPr id="269" name="Google Shape;269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r>
              <a:rPr lang="en-GB"/>
              <a:t>Website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www.quackmeded.co.uk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r>
              <a:rPr lang="en-GB"/>
              <a:t>Email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gg-uhb.quackmeded@nhs.net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r>
              <a:rPr lang="en-GB"/>
              <a:t>Social Media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r>
              <a:rPr lang="en-GB"/>
              <a:t>Twitter: @QUACK_ Med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r>
              <a:rPr lang="en-GB"/>
              <a:t>Facebook: QUACK education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>
            <a:spLocks noGrp="1"/>
          </p:cNvSpPr>
          <p:nvPr>
            <p:ph type="title" idx="4294967295"/>
          </p:nvPr>
        </p:nvSpPr>
        <p:spPr>
          <a:xfrm>
            <a:off x="936625" y="430213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Quattrocento Sans"/>
                <a:ea typeface="Quattrocento Sans"/>
                <a:cs typeface="Quattrocento Sans"/>
                <a:sym typeface="Quattrocento Sans"/>
              </a:rPr>
              <a:t>References</a:t>
            </a:r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body" idx="4294967295"/>
          </p:nvPr>
        </p:nvSpPr>
        <p:spPr>
          <a:xfrm>
            <a:off x="936625" y="1728788"/>
            <a:ext cx="753745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GB" sz="1100">
                <a:latin typeface="Quattrocento Sans"/>
                <a:ea typeface="Quattrocento Sans"/>
                <a:cs typeface="Quattrocento Sans"/>
                <a:sym typeface="Quattrocento Sans"/>
              </a:rPr>
              <a:t>Dermnet NZ images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GB" sz="1100">
                <a:latin typeface="Quattrocento Sans"/>
                <a:ea typeface="Quattrocento Sans"/>
                <a:cs typeface="Quattrocento Sans"/>
                <a:sym typeface="Quattrocento Sans"/>
              </a:rPr>
              <a:t>Simpson EL, Hanifin JM. Atopic eczema. Periodic synopsis. J Am Acad Dermatol. 2005 Jul;53(1):115-28. Medline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GB" sz="1100">
                <a:latin typeface="Quattrocento Sans"/>
                <a:ea typeface="Quattrocento Sans"/>
                <a:cs typeface="Quattrocento Sans"/>
                <a:sym typeface="Quattrocento Sans"/>
              </a:rPr>
              <a:t>Kim JP, Chao LX, Simpson EL, Silverberg JI. Persistence of atopic dermatitis (AD): A systematic review and meta-analysis. J Am Acad Dermatol. 2016 Oct;75(4):681-687.e11. doi: 10.1016/j.jaad.2016.05.028. Epub 2016 Aug 17. Review. PubMed PMID: 27544489; PubMed Central PMCID: PMC5216177. PubMed.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GB" sz="1100">
                <a:latin typeface="Quattrocento Sans"/>
                <a:ea typeface="Quattrocento Sans"/>
                <a:cs typeface="Quattrocento Sans"/>
                <a:sym typeface="Quattrocento Sans"/>
              </a:rPr>
              <a:t>Murrell DF, Daniel BS, Joly P, Borradori L, A et al. Definitions and outcome measures for bullous pemphigoid: recommendations by an international panel of experts. J Am Acad Dermatol. 2012 Mar;66(3):479-85. doi: 10.1016/j.jaad.2011.06.032. Epub 2011 Nov 5. PubMed. PubMed Central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GB" sz="1100">
                <a:latin typeface="Quattrocento Sans"/>
                <a:ea typeface="Quattrocento Sans"/>
                <a:cs typeface="Quattrocento Sans"/>
                <a:sym typeface="Quattrocento Sans"/>
              </a:rPr>
              <a:t>British Association of Dermatologists’ guidelines for the management of bullous pemphigoid 2012 VA Venning, K Taghipour, MF Mohd Mustapa, AS Highet and G Kirtschig, BJD, Vol. 167, No. 6, December 2012 (p1200-1214)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GB" sz="1100">
                <a:latin typeface="Quattrocento Sans"/>
                <a:ea typeface="Quattrocento Sans"/>
                <a:cs typeface="Quattrocento Sans"/>
                <a:sym typeface="Quattrocento Sans"/>
              </a:rPr>
              <a:t>Book: Textbook of Dermatology. Ed Rook A, Wilkinson DS, Ebling FJB, Champion RH, Burton JL. Fourth edition. Blackwell Scientific Publications.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GB" sz="1100">
                <a:latin typeface="Quattrocento Sans"/>
                <a:ea typeface="Quattrocento Sans"/>
                <a:cs typeface="Quattrocento Sans"/>
                <a:sym typeface="Quattrocento Sans"/>
              </a:rPr>
              <a:t>Gota C. Overview of cutaneous small vessel vasculitis. In: UpToDate, Post TW (Ed), UpToDate, Waltham, MA. (Accessed on January 23, 2016.)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GB" sz="1100">
                <a:latin typeface="Quattrocento Sans"/>
                <a:ea typeface="Quattrocento Sans"/>
                <a:cs typeface="Quattrocento Sans"/>
                <a:sym typeface="Quattrocento Sans"/>
              </a:rPr>
              <a:t>Guidelines for evaulation and management of urticaria in adults and children (CEH Grattan and FY Humphreys). BJD, Vol. 157, December 2007 (p1116-1123) 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lang="en-GB" sz="1100">
                <a:latin typeface="Quattrocento Sans"/>
                <a:ea typeface="Quattrocento Sans"/>
                <a:cs typeface="Quattrocento Sans"/>
                <a:sym typeface="Quattrocento Sans"/>
              </a:rPr>
              <a:t>Greenberger PA. Chronic urticaria: new management options. World Allergy Organ J. 2014 Nov 5;7(1):31. doi: 10.1186/1939-4551-7-31. eCollection 2014. Review. PubMed PMID: 25383135; PubMed Central PMCID: PMC4223736.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 idx="4294967295"/>
          </p:nvPr>
        </p:nvSpPr>
        <p:spPr>
          <a:xfrm>
            <a:off x="928688" y="3905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Eczema/ Dermatitis</a:t>
            </a:r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4294967295"/>
          </p:nvPr>
        </p:nvSpPr>
        <p:spPr>
          <a:xfrm>
            <a:off x="942975" y="1674813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Types: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Atopic (most common)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Contact – Allergic/ Irritant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Discoid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Seborrheoic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Venous 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Pompholyx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9"/>
          <p:cNvGrpSpPr/>
          <p:nvPr/>
        </p:nvGrpSpPr>
        <p:grpSpPr>
          <a:xfrm>
            <a:off x="4525963" y="3482975"/>
            <a:ext cx="4400550" cy="3192463"/>
            <a:chOff x="2725" y="2137"/>
            <a:chExt cx="2259" cy="1593"/>
          </a:xfrm>
        </p:grpSpPr>
        <p:pic>
          <p:nvPicPr>
            <p:cNvPr id="49" name="Google Shape;49;p9"/>
            <p:cNvPicPr preferRelativeResize="0"/>
            <p:nvPr/>
          </p:nvPicPr>
          <p:blipFill rotWithShape="1">
            <a:blip r:embed="rId3">
              <a:alphaModFix/>
            </a:blip>
            <a:srcRect t="16212" r="12212"/>
            <a:stretch/>
          </p:blipFill>
          <p:spPr>
            <a:xfrm>
              <a:off x="2725" y="2137"/>
              <a:ext cx="2259" cy="15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Google Shape;50;p9"/>
            <p:cNvSpPr txBox="1"/>
            <p:nvPr/>
          </p:nvSpPr>
          <p:spPr>
            <a:xfrm>
              <a:off x="3334" y="2165"/>
              <a:ext cx="1039" cy="1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Irritant dermatits</a:t>
              </a:r>
              <a:endParaRPr sz="22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1" name="Google Shape;51;p9"/>
          <p:cNvGrpSpPr/>
          <p:nvPr/>
        </p:nvGrpSpPr>
        <p:grpSpPr>
          <a:xfrm>
            <a:off x="244475" y="3149600"/>
            <a:ext cx="4168775" cy="3543300"/>
            <a:chOff x="203" y="1904"/>
            <a:chExt cx="2207" cy="2169"/>
          </a:xfrm>
        </p:grpSpPr>
        <p:pic>
          <p:nvPicPr>
            <p:cNvPr id="52" name="Google Shape;52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3" y="1904"/>
              <a:ext cx="2207" cy="21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Google Shape;53;p9"/>
            <p:cNvSpPr txBox="1"/>
            <p:nvPr/>
          </p:nvSpPr>
          <p:spPr>
            <a:xfrm>
              <a:off x="845" y="1957"/>
              <a:ext cx="1013" cy="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Discoid eczema</a:t>
              </a:r>
              <a:endParaRPr sz="22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4" name="Google Shape;54;p9"/>
          <p:cNvGrpSpPr/>
          <p:nvPr/>
        </p:nvGrpSpPr>
        <p:grpSpPr>
          <a:xfrm>
            <a:off x="250825" y="257175"/>
            <a:ext cx="4710113" cy="2771775"/>
            <a:chOff x="125" y="246"/>
            <a:chExt cx="2940" cy="1653"/>
          </a:xfrm>
        </p:grpSpPr>
        <p:pic>
          <p:nvPicPr>
            <p:cNvPr id="55" name="Google Shape;55;p9"/>
            <p:cNvPicPr preferRelativeResize="0"/>
            <p:nvPr/>
          </p:nvPicPr>
          <p:blipFill rotWithShape="1">
            <a:blip r:embed="rId5">
              <a:alphaModFix/>
            </a:blip>
            <a:srcRect t="9624" b="15446"/>
            <a:stretch/>
          </p:blipFill>
          <p:spPr>
            <a:xfrm>
              <a:off x="125" y="246"/>
              <a:ext cx="2940" cy="1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56;p9"/>
            <p:cNvSpPr txBox="1"/>
            <p:nvPr/>
          </p:nvSpPr>
          <p:spPr>
            <a:xfrm>
              <a:off x="698" y="291"/>
              <a:ext cx="1595" cy="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Contact dermatitis to plaster</a:t>
              </a:r>
              <a:endParaRPr sz="22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57" name="Google Shape;57;p9"/>
          <p:cNvGrpSpPr/>
          <p:nvPr/>
        </p:nvGrpSpPr>
        <p:grpSpPr>
          <a:xfrm>
            <a:off x="5075238" y="285750"/>
            <a:ext cx="3819525" cy="3084513"/>
            <a:chOff x="2968" y="306"/>
            <a:chExt cx="2039" cy="1660"/>
          </a:xfrm>
        </p:grpSpPr>
        <p:pic>
          <p:nvPicPr>
            <p:cNvPr id="58" name="Google Shape;58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68" y="306"/>
              <a:ext cx="2039" cy="1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Google Shape;59;p9"/>
            <p:cNvSpPr txBox="1"/>
            <p:nvPr/>
          </p:nvSpPr>
          <p:spPr>
            <a:xfrm>
              <a:off x="3291" y="318"/>
              <a:ext cx="1306" cy="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Seborrhoeic dermatitis</a:t>
              </a:r>
              <a:endParaRPr sz="22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250" y="1628775"/>
            <a:ext cx="4518025" cy="338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0"/>
          <p:cNvPicPr preferRelativeResize="0"/>
          <p:nvPr/>
        </p:nvPicPr>
        <p:blipFill rotWithShape="1">
          <a:blip r:embed="rId4">
            <a:alphaModFix/>
          </a:blip>
          <a:srcRect r="10719"/>
          <a:stretch/>
        </p:blipFill>
        <p:spPr>
          <a:xfrm>
            <a:off x="4886325" y="1627188"/>
            <a:ext cx="4062413" cy="339883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0"/>
          <p:cNvSpPr txBox="1"/>
          <p:nvPr/>
        </p:nvSpPr>
        <p:spPr>
          <a:xfrm>
            <a:off x="3962400" y="1271588"/>
            <a:ext cx="1560513" cy="31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Atopic eczema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 idx="4294967295"/>
          </p:nvPr>
        </p:nvSpPr>
        <p:spPr>
          <a:xfrm>
            <a:off x="911225" y="38100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Quattrocento Sans"/>
                <a:ea typeface="Quattrocento Sans"/>
                <a:cs typeface="Quattrocento Sans"/>
                <a:sym typeface="Quattrocento Sans"/>
              </a:rPr>
              <a:t>History</a:t>
            </a:r>
            <a:r>
              <a:rPr lang="en-GB" sz="3600" b="1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sz="1800" i="1">
                <a:latin typeface="Quattrocento Sans"/>
                <a:ea typeface="Quattrocento Sans"/>
                <a:cs typeface="Quattrocento Sans"/>
                <a:sym typeface="Quattrocento Sans"/>
              </a:rPr>
              <a:t>– </a:t>
            </a:r>
            <a:r>
              <a:rPr lang="en-GB" sz="1800" i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causes, severity, complications</a:t>
            </a:r>
            <a:r>
              <a:rPr lang="en-GB" sz="3600" b="1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36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4294967295"/>
          </p:nvPr>
        </p:nvSpPr>
        <p:spPr>
          <a:xfrm>
            <a:off x="944563" y="169227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Presenting complaint: 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Onset, duration, new / chronic, persistent / intermittent? </a:t>
            </a:r>
            <a:endParaRPr/>
          </a:p>
          <a:p>
            <a:pPr marL="742950" lvl="1" indent="-400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Sites - body surface area involved</a:t>
            </a:r>
            <a:endParaRPr/>
          </a:p>
          <a:p>
            <a:pPr marL="742950" lvl="1" indent="-400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Symmetrical vs asymmetrical? Localised vs generalised? Flexures vs extensors?</a:t>
            </a:r>
            <a:endParaRPr/>
          </a:p>
          <a:p>
            <a:pPr marL="742950" lvl="1" indent="-400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Symptoms – Itch? Sleep disturbance? Tender? </a:t>
            </a:r>
            <a:endParaRPr/>
          </a:p>
          <a:p>
            <a:pPr marL="742950" lvl="1" indent="-400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Blistering, Vesicles? Crusting, Weeping?</a:t>
            </a:r>
            <a:endParaRPr/>
          </a:p>
          <a:p>
            <a:pPr marL="742950" lvl="1" indent="-400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Associated signs: nails, hair, mucosal, joints, lymph nodes?</a:t>
            </a:r>
            <a:endParaRPr/>
          </a:p>
          <a:p>
            <a:pPr marL="742950" lvl="1" indent="-400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Prodrome? Fever?</a:t>
            </a:r>
            <a:endParaRPr/>
          </a:p>
          <a:p>
            <a:pPr marL="742950" lvl="1" indent="-400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Any obvious trigger? Photosensitive? Cold sore?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PMH:</a:t>
            </a:r>
            <a:endParaRPr/>
          </a:p>
          <a:p>
            <a:pPr marL="742950" lvl="1" indent="-400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Atopy – asthma, hay fever etc</a:t>
            </a:r>
            <a:endParaRPr/>
          </a:p>
          <a:p>
            <a:pPr marL="742950" lvl="1" indent="-4000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History of eczema/ psoriasis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 idx="4294967295"/>
          </p:nvPr>
        </p:nvSpPr>
        <p:spPr>
          <a:xfrm>
            <a:off x="895350" y="423863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Quattrocento Sans"/>
                <a:ea typeface="Quattrocento Sans"/>
                <a:cs typeface="Quattrocento Sans"/>
                <a:sym typeface="Quattrocento Sans"/>
              </a:rPr>
              <a:t>History</a:t>
            </a:r>
            <a:r>
              <a:rPr lang="en-GB" sz="3600" b="1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(cont)</a:t>
            </a:r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4294967295"/>
          </p:nvPr>
        </p:nvSpPr>
        <p:spPr>
          <a:xfrm>
            <a:off x="936625" y="1690688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FH: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marL="715963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Atopy/eczema</a:t>
            </a:r>
            <a:endParaRPr/>
          </a:p>
          <a:p>
            <a:pPr marL="715963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Other house members unwell? Similar rash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SH:</a:t>
            </a:r>
            <a:endParaRPr/>
          </a:p>
          <a:p>
            <a:pPr marL="715963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Occupation – any chemical exposure?</a:t>
            </a:r>
            <a:endParaRPr/>
          </a:p>
          <a:p>
            <a:pPr marL="715963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Change in shampoo, shower gels, detergents</a:t>
            </a:r>
            <a:endParaRPr/>
          </a:p>
          <a:p>
            <a:pPr marL="715963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Acrylic nails, Hair dye</a:t>
            </a:r>
            <a:endParaRPr/>
          </a:p>
          <a:p>
            <a:pPr marL="715963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Smoker? </a:t>
            </a:r>
            <a:r>
              <a:rPr lang="en-GB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TOPICAL TREATMENT IS FLAMMABLE</a:t>
            </a:r>
            <a:endParaRPr/>
          </a:p>
          <a:p>
            <a:pPr marL="400050" lvl="0" indent="-4000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DH:</a:t>
            </a:r>
            <a:endParaRPr/>
          </a:p>
          <a:p>
            <a:pPr marL="715963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Treatment to date - compliance?</a:t>
            </a:r>
            <a:endParaRPr/>
          </a:p>
          <a:p>
            <a:pPr marL="715963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New drugs +/- increased doses?</a:t>
            </a:r>
            <a:endParaRPr/>
          </a:p>
          <a:p>
            <a:pPr marL="715963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OTC drugs</a:t>
            </a:r>
            <a:endParaRPr/>
          </a:p>
          <a:p>
            <a:pPr marL="715963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Allergies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 idx="4294967295"/>
          </p:nvPr>
        </p:nvSpPr>
        <p:spPr>
          <a:xfrm>
            <a:off x="919163" y="4159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Quattrocento Sans"/>
                <a:ea typeface="Quattrocento Sans"/>
                <a:cs typeface="Quattrocento Sans"/>
                <a:sym typeface="Quattrocento Sans"/>
              </a:rPr>
              <a:t>Investigations 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– </a:t>
            </a:r>
            <a:r>
              <a:rPr lang="en-GB" sz="1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3Bs</a:t>
            </a:r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4294967295"/>
          </p:nvPr>
        </p:nvSpPr>
        <p:spPr>
          <a:xfrm>
            <a:off x="928688" y="1695450"/>
            <a:ext cx="7886700" cy="477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0005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u="sng">
                <a:latin typeface="Quattrocento Sans"/>
                <a:ea typeface="Quattrocento Sans"/>
                <a:cs typeface="Quattrocento Sans"/>
                <a:sym typeface="Quattrocento Sans"/>
              </a:rPr>
              <a:t>B</a:t>
            </a: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edside:</a:t>
            </a:r>
            <a:endParaRPr/>
          </a:p>
          <a:p>
            <a:pPr marL="739775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Full skin examination</a:t>
            </a:r>
            <a:endParaRPr/>
          </a:p>
          <a:p>
            <a:pPr marL="739775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Observations </a:t>
            </a:r>
            <a:endParaRPr/>
          </a:p>
          <a:p>
            <a:pPr marL="739775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Bacterial and viral skin swabs</a:t>
            </a:r>
            <a:endParaRPr/>
          </a:p>
          <a:p>
            <a:pPr marL="739775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Skin scraping/ Nail clippings for mycology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u="sng">
                <a:latin typeface="Quattrocento Sans"/>
                <a:ea typeface="Quattrocento Sans"/>
                <a:cs typeface="Quattrocento Sans"/>
                <a:sym typeface="Quattrocento Sans"/>
              </a:rPr>
              <a:t>B</a:t>
            </a: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loods: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marL="739775" lvl="1" indent="-4000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FBC, U&amp;Es, LFTs, CRP – only if indicated</a:t>
            </a:r>
            <a:endParaRPr/>
          </a:p>
          <a:p>
            <a:pPr marL="40005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lvl="0" indent="-4000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u="sng">
                <a:latin typeface="Quattrocento Sans"/>
                <a:ea typeface="Quattrocento Sans"/>
                <a:cs typeface="Quattrocento Sans"/>
                <a:sym typeface="Quattrocento Sans"/>
              </a:rPr>
              <a:t>B</a:t>
            </a:r>
            <a:r>
              <a:rPr lang="en-GB" sz="1800" u="sng">
                <a:latin typeface="Quattrocento Sans"/>
                <a:ea typeface="Quattrocento Sans"/>
                <a:cs typeface="Quattrocento Sans"/>
                <a:sym typeface="Quattrocento Sans"/>
              </a:rPr>
              <a:t>iopsy</a:t>
            </a: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:</a:t>
            </a:r>
            <a:endParaRPr/>
          </a:p>
          <a:p>
            <a:pPr marL="739775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Dermatitis is generally a clinical diagnosis</a:t>
            </a:r>
            <a:endParaRPr/>
          </a:p>
          <a:p>
            <a:pPr marL="739775" lvl="1" indent="-400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GB" sz="1800">
                <a:latin typeface="Quattrocento Sans"/>
                <a:ea typeface="Quattrocento Sans"/>
                <a:cs typeface="Quattrocento Sans"/>
                <a:sym typeface="Quattrocento Sans"/>
              </a:rPr>
              <a:t>Occasionally required in difficult cases or if not responding to treatment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QUACK theme">
  <a:themeElements>
    <a:clrScheme name="QUACK theme">
      <a:dk1>
        <a:srgbClr val="000000"/>
      </a:dk1>
      <a:lt1>
        <a:srgbClr val="F6F7F2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QUACK theme">
  <a:themeElements>
    <a:clrScheme name="QUACK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1745</Words>
  <Application>Microsoft Office PowerPoint</Application>
  <PresentationFormat>On-screen Show (4:3)</PresentationFormat>
  <Paragraphs>405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Quattrocento Sans</vt:lpstr>
      <vt:lpstr>Arial</vt:lpstr>
      <vt:lpstr>Calibri</vt:lpstr>
      <vt:lpstr>Dotum</vt:lpstr>
      <vt:lpstr>Helvetica Neue</vt:lpstr>
      <vt:lpstr>QUACK theme</vt:lpstr>
      <vt:lpstr>Acute Inflammatory Dermatoses</vt:lpstr>
      <vt:lpstr>Disclaimer*</vt:lpstr>
      <vt:lpstr>Content</vt:lpstr>
      <vt:lpstr>Eczema/ Dermatitis</vt:lpstr>
      <vt:lpstr>PowerPoint Presentation</vt:lpstr>
      <vt:lpstr>PowerPoint Presentation</vt:lpstr>
      <vt:lpstr>History – causes, severity, complications </vt:lpstr>
      <vt:lpstr>History (cont)</vt:lpstr>
      <vt:lpstr>Investigations – 3Bs</vt:lpstr>
      <vt:lpstr>Complications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Commonest immunobullous disorder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Investigations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in touch!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Inflammatory Dermatoses</dc:title>
  <cp:lastModifiedBy>INGRAM, Gareth (NHS GREATER GLASGOW &amp; CLYDE)</cp:lastModifiedBy>
  <cp:revision>1</cp:revision>
  <dcterms:modified xsi:type="dcterms:W3CDTF">2020-10-31T15:26:19Z</dcterms:modified>
</cp:coreProperties>
</file>