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59" r:id="rId6"/>
    <p:sldId id="264" r:id="rId7"/>
    <p:sldId id="261" r:id="rId8"/>
    <p:sldId id="262" r:id="rId9"/>
    <p:sldId id="271" r:id="rId10"/>
    <p:sldId id="272" r:id="rId11"/>
    <p:sldId id="270" r:id="rId12"/>
    <p:sldId id="265" r:id="rId13"/>
    <p:sldId id="267" r:id="rId14"/>
    <p:sldId id="266" r:id="rId15"/>
    <p:sldId id="273" r:id="rId16"/>
    <p:sldId id="289" r:id="rId1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109" d="100"/>
          <a:sy n="109" d="100"/>
        </p:scale>
        <p:origin x="422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49788-E037-4A25-BE12-2CF8478C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5A6B3-2CDB-42A1-B354-E2F497FD56DC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C0E7E-80E2-450D-A10C-903CDC05F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8317B-350C-4B44-BB7A-E9C5F23F0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F0633-1B29-4ACF-86CA-701D1E8AC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873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19A86-3883-4AE5-9410-8BD5533F5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5A6B3-2CDB-42A1-B354-E2F497FD56DC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10D81-CB70-44BB-81F9-CB60F79BF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ED260-BD88-4564-8EB0-37D7CC4D8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F0633-1B29-4ACF-86CA-701D1E8AC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416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EE3BF-F9FA-4EE7-B3BE-9F886081D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5A6B3-2CDB-42A1-B354-E2F497FD56DC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365796-B0A7-40CA-B1FD-CCD6A7972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18884-9911-49FF-9A1C-F2C531E73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F0633-1B29-4ACF-86CA-701D1E8AC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933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C15075-2100-43BD-9725-688CFE400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5A6B3-2CDB-42A1-B354-E2F497FD56DC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A9A252-5425-4426-AF40-EEE17966E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C9AE8-AB27-4CCD-A49F-2132A27D4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F0633-1B29-4ACF-86CA-701D1E8AC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663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03CF1-A808-4C9E-BFB6-9C65EC4C5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5A6B3-2CDB-42A1-B354-E2F497FD56DC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0D56C-8C79-4C29-982B-FC9CAF0A9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46AB8-20AD-4F32-ACF5-5B03641E7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F0633-1B29-4ACF-86CA-701D1E8AC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37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4A1B3E-E5B7-439D-BEA4-42987DB74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5A6B3-2CDB-42A1-B354-E2F497FD56DC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233DB56-5981-4C18-B7E4-2C5086927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1897B2-EB95-410F-B532-CA133C862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F0633-1B29-4ACF-86CA-701D1E8AC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99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DD4881A-DC38-43F5-B5ED-C78377C3A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5A6B3-2CDB-42A1-B354-E2F497FD56DC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2165423-4595-4438-AA03-135F5C924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BABD042-531B-40CA-BB2E-9A2BB3F19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F0633-1B29-4ACF-86CA-701D1E8AC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097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AD2EC60-77FE-4F11-85C7-996352A74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5A6B3-2CDB-42A1-B354-E2F497FD56DC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F850703-CFFC-4548-AFE2-7606CBAE6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8F50877-369B-45D1-95D0-A5FC24F92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F0633-1B29-4ACF-86CA-701D1E8AC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918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C694D85-DFE1-48BC-A0A2-06A491FDD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5A6B3-2CDB-42A1-B354-E2F497FD56DC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D6B3389-754A-40BE-8587-4134AD3E7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3792EDE-6B46-48CB-A8A2-5A4D1122B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F0633-1B29-4ACF-86CA-701D1E8AC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61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2F5A2FC-2132-463E-8B67-BBAA14E63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5A6B3-2CDB-42A1-B354-E2F497FD56DC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710948B-85A1-4517-BAC2-D61B4715C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105DE7-6475-4A0E-8FA4-632A67AAF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F0633-1B29-4ACF-86CA-701D1E8AC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252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5CD7E1-4A1F-40B3-B7F2-E97B17D40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2C5A6B3-2CDB-42A1-B354-E2F497FD56DC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B38E634-B295-450A-80DB-37BA7D777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56F4F7-EA55-4D8C-A410-85BD5FC4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2F0633-1B29-4ACF-86CA-701D1E8AC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646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33BC154-B474-48B6-B282-60B071098C7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6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6FEC792F-D5DF-4B30-ABC4-2386E64C22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EEDBA-B91C-4868-AC73-19DD10E509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5A6B3-2CDB-42A1-B354-E2F497FD56DC}" type="datetimeFigureOut">
              <a:rPr lang="en-GB" smtClean="0"/>
              <a:t>16/09/2020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BDE3F-AF11-4A13-8052-94BA02CCE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5EED6-119B-4A3C-A4E5-5D991AE8B2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 smtClean="0">
                <a:solidFill>
                  <a:srgbClr val="898989"/>
                </a:solidFill>
              </a:defRPr>
            </a:lvl1pPr>
          </a:lstStyle>
          <a:p>
            <a:fld id="{602F0633-1B29-4ACF-86CA-701D1E8AC5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217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gg-uhb.quackmeded@nhs.net" TargetMode="External"/><Relationship Id="rId2" Type="http://schemas.openxmlformats.org/officeDocument/2006/relationships/hyperlink" Target="http://www.quackmeded.co.u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Acute Kidney Injury (AKI)</a:t>
            </a:r>
            <a:br>
              <a:rPr lang="en-GB" dirty="0"/>
            </a:br>
            <a:r>
              <a:rPr lang="en-GB" dirty="0"/>
              <a:t> in the first 24 hours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62538"/>
            <a:ext cx="9144000" cy="1655762"/>
          </a:xfrm>
        </p:spPr>
        <p:txBody>
          <a:bodyPr/>
          <a:lstStyle/>
          <a:p>
            <a:r>
              <a:rPr lang="en-GB" sz="2800" dirty="0"/>
              <a:t>Kaitlin Mayne</a:t>
            </a:r>
          </a:p>
          <a:p>
            <a:r>
              <a:rPr lang="en-GB" sz="2800" dirty="0"/>
              <a:t>ST3 Renal/GIM</a:t>
            </a:r>
          </a:p>
        </p:txBody>
      </p:sp>
    </p:spTree>
    <p:extLst>
      <p:ext uri="{BB962C8B-B14F-4D97-AF65-F5344CB8AC3E}">
        <p14:creationId xmlns:p14="http://schemas.microsoft.com/office/powerpoint/2010/main" val="949064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Clinical assessment of the patient with AKI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0" y="2777986"/>
            <a:ext cx="5257800" cy="2621759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/>
              <a:t>Other</a:t>
            </a:r>
          </a:p>
          <a:p>
            <a:r>
              <a:rPr lang="en-GB" sz="2400" dirty="0"/>
              <a:t>Look for signs of infection</a:t>
            </a:r>
          </a:p>
          <a:p>
            <a:r>
              <a:rPr lang="en-GB" sz="2400" dirty="0"/>
              <a:t>Examine for palpable bladder 	?retention</a:t>
            </a:r>
          </a:p>
          <a:p>
            <a:r>
              <a:rPr lang="en-GB" sz="2400" dirty="0"/>
              <a:t>Signs of systemic disease</a:t>
            </a:r>
          </a:p>
          <a:p>
            <a:endParaRPr lang="en-GB" sz="2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2CCBB85-6EF0-452A-BC87-AD4BAA220862}"/>
              </a:ext>
            </a:extLst>
          </p:cNvPr>
          <p:cNvSpPr txBox="1">
            <a:spLocks/>
          </p:cNvSpPr>
          <p:nvPr/>
        </p:nvSpPr>
        <p:spPr>
          <a:xfrm>
            <a:off x="660400" y="2066925"/>
            <a:ext cx="5257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Oedema</a:t>
            </a:r>
          </a:p>
          <a:p>
            <a:r>
              <a:rPr lang="en-GB" dirty="0"/>
              <a:t>JVP</a:t>
            </a:r>
          </a:p>
          <a:p>
            <a:r>
              <a:rPr lang="en-GB" dirty="0"/>
              <a:t>Mucous membranes</a:t>
            </a:r>
          </a:p>
          <a:p>
            <a:r>
              <a:rPr lang="en-GB" dirty="0"/>
              <a:t>Skin turgor</a:t>
            </a:r>
          </a:p>
          <a:p>
            <a:r>
              <a:rPr lang="en-GB" dirty="0"/>
              <a:t>Chest auscultation </a:t>
            </a:r>
          </a:p>
          <a:p>
            <a:r>
              <a:rPr lang="en-GB" dirty="0"/>
              <a:t>Urine output</a:t>
            </a:r>
          </a:p>
          <a:p>
            <a:r>
              <a:rPr lang="en-GB" dirty="0"/>
              <a:t>Weight</a:t>
            </a:r>
          </a:p>
          <a:p>
            <a:r>
              <a:rPr lang="en-GB" dirty="0"/>
              <a:t>Blood pressure, O2 saturations</a:t>
            </a: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7A1184E-328A-4026-95D1-3B7BC02F385F}"/>
              </a:ext>
            </a:extLst>
          </p:cNvPr>
          <p:cNvSpPr txBox="1"/>
          <p:nvPr/>
        </p:nvSpPr>
        <p:spPr>
          <a:xfrm>
            <a:off x="660400" y="1452423"/>
            <a:ext cx="10401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Volume status – hypovolaemic, </a:t>
            </a:r>
            <a:r>
              <a:rPr lang="en-GB" sz="2800" b="1" dirty="0" err="1"/>
              <a:t>euvolaemic</a:t>
            </a:r>
            <a:r>
              <a:rPr lang="en-GB" sz="2800" b="1" dirty="0"/>
              <a:t> or </a:t>
            </a:r>
            <a:r>
              <a:rPr lang="en-GB" sz="2800" b="1" dirty="0" err="1"/>
              <a:t>hypervolaemic</a:t>
            </a:r>
            <a:r>
              <a:rPr lang="en-GB" sz="2800" b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26319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Investigations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3200" b="1" u="sng" dirty="0"/>
              <a:t>Urinalysis</a:t>
            </a:r>
            <a:r>
              <a:rPr lang="en-GB" sz="3200" dirty="0"/>
              <a:t> – blood/protein</a:t>
            </a:r>
          </a:p>
          <a:p>
            <a:r>
              <a:rPr lang="en-GB" sz="3200" dirty="0"/>
              <a:t>Urine </a:t>
            </a:r>
            <a:r>
              <a:rPr lang="en-GB" sz="3200" dirty="0" err="1"/>
              <a:t>protein:creatinine</a:t>
            </a:r>
            <a:r>
              <a:rPr lang="en-GB" sz="3200" dirty="0"/>
              <a:t> ratio (</a:t>
            </a:r>
            <a:r>
              <a:rPr lang="en-GB" sz="3200" dirty="0" err="1"/>
              <a:t>uPCR</a:t>
            </a:r>
            <a:r>
              <a:rPr lang="en-GB" sz="3200" dirty="0"/>
              <a:t>)</a:t>
            </a:r>
          </a:p>
          <a:p>
            <a:pPr lvl="1"/>
            <a:r>
              <a:rPr lang="en-GB" sz="2800" b="1" dirty="0"/>
              <a:t>&gt;300mg/mmol = nephrotic range</a:t>
            </a:r>
          </a:p>
          <a:p>
            <a:r>
              <a:rPr lang="en-GB" sz="3200" b="1" dirty="0"/>
              <a:t>Bicarbonate</a:t>
            </a:r>
            <a:r>
              <a:rPr lang="en-GB" sz="3200" dirty="0"/>
              <a:t> (automatic in NHSL, need to request in GGC)</a:t>
            </a:r>
          </a:p>
          <a:p>
            <a:r>
              <a:rPr lang="en-GB" sz="3200" b="1" dirty="0"/>
              <a:t>Glomerulonephritis screen</a:t>
            </a:r>
          </a:p>
          <a:p>
            <a:pPr lvl="1"/>
            <a:r>
              <a:rPr lang="en-GB" sz="2800" dirty="0"/>
              <a:t>ANCA (MPO/PR3), ANA, anti-GBM, RF, complement</a:t>
            </a:r>
          </a:p>
          <a:p>
            <a:pPr lvl="1"/>
            <a:r>
              <a:rPr lang="en-GB" sz="2800" dirty="0"/>
              <a:t>Myeloma screen: </a:t>
            </a:r>
            <a:r>
              <a:rPr lang="en-GB" sz="2800" dirty="0" err="1"/>
              <a:t>Igs</a:t>
            </a:r>
            <a:r>
              <a:rPr lang="en-GB" sz="2800" dirty="0"/>
              <a:t> &amp; SPE, BJP, bone profile</a:t>
            </a:r>
          </a:p>
          <a:p>
            <a:r>
              <a:rPr lang="en-GB" sz="3200" b="1" dirty="0"/>
              <a:t>Renal USS </a:t>
            </a:r>
            <a:r>
              <a:rPr lang="en-GB" sz="3200" dirty="0"/>
              <a:t>within 24 hours unless clear                                    cause/improving</a:t>
            </a:r>
          </a:p>
        </p:txBody>
      </p:sp>
    </p:spTree>
    <p:extLst>
      <p:ext uri="{BB962C8B-B14F-4D97-AF65-F5344CB8AC3E}">
        <p14:creationId xmlns:p14="http://schemas.microsoft.com/office/powerpoint/2010/main" val="4033189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117725"/>
            <a:ext cx="5181600" cy="4351338"/>
          </a:xfrm>
        </p:spPr>
        <p:txBody>
          <a:bodyPr>
            <a:normAutofit/>
          </a:bodyPr>
          <a:lstStyle/>
          <a:p>
            <a:r>
              <a:rPr lang="en-GB" dirty="0"/>
              <a:t>Hypovolaemia – fluid resuscitation</a:t>
            </a:r>
          </a:p>
          <a:p>
            <a:r>
              <a:rPr lang="en-GB" dirty="0"/>
              <a:t>Hypotension – if persists once </a:t>
            </a:r>
            <a:r>
              <a:rPr lang="en-GB" dirty="0" err="1"/>
              <a:t>euvolaemic</a:t>
            </a:r>
            <a:r>
              <a:rPr lang="en-GB" dirty="0"/>
              <a:t> ?vasopressors</a:t>
            </a:r>
          </a:p>
          <a:p>
            <a:r>
              <a:rPr lang="en-GB" dirty="0"/>
              <a:t>Sepsis</a:t>
            </a:r>
          </a:p>
          <a:p>
            <a:r>
              <a:rPr lang="en-GB" dirty="0"/>
              <a:t>Obstruction – relieve it - Urology</a:t>
            </a:r>
          </a:p>
          <a:p>
            <a:r>
              <a:rPr lang="en-GB" b="1" u="sng" dirty="0"/>
              <a:t>Fluid balance </a:t>
            </a:r>
            <a:r>
              <a:rPr lang="en-GB" dirty="0"/>
              <a:t>– catheter</a:t>
            </a:r>
          </a:p>
          <a:p>
            <a:r>
              <a:rPr lang="en-GB" dirty="0"/>
              <a:t>Manage complications</a:t>
            </a:r>
          </a:p>
          <a:p>
            <a:pPr lvl="1"/>
            <a:r>
              <a:rPr lang="en-GB" dirty="0"/>
              <a:t>Hyperkalaemia, acidosis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56BBC6-FA73-4C24-800B-1B2FB2D27A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17725"/>
            <a:ext cx="5181600" cy="4351338"/>
          </a:xfrm>
        </p:spPr>
        <p:txBody>
          <a:bodyPr>
            <a:normAutofit/>
          </a:bodyPr>
          <a:lstStyle/>
          <a:p>
            <a:r>
              <a:rPr lang="en-GB" dirty="0"/>
              <a:t>Medication review</a:t>
            </a:r>
          </a:p>
          <a:p>
            <a:pPr lvl="1"/>
            <a:r>
              <a:rPr lang="en-GB" dirty="0" err="1"/>
              <a:t>Withold</a:t>
            </a:r>
            <a:r>
              <a:rPr lang="en-GB" dirty="0"/>
              <a:t> potential nephrotoxins – ACEI/ARB/NSAIDs/diuretics</a:t>
            </a:r>
          </a:p>
          <a:p>
            <a:pPr lvl="1"/>
            <a:r>
              <a:rPr lang="en-GB" dirty="0"/>
              <a:t>Avoid antihypertensives if low BP</a:t>
            </a:r>
          </a:p>
          <a:p>
            <a:pPr lvl="1"/>
            <a:r>
              <a:rPr lang="en-GB" b="1" dirty="0"/>
              <a:t>Adjust doses according to </a:t>
            </a:r>
            <a:r>
              <a:rPr lang="en-GB" b="1" dirty="0" err="1"/>
              <a:t>CrCl</a:t>
            </a:r>
            <a:r>
              <a:rPr lang="en-GB" b="1" dirty="0"/>
              <a:t> </a:t>
            </a:r>
            <a:r>
              <a:rPr lang="en-GB" dirty="0"/>
              <a:t>– </a:t>
            </a:r>
            <a:r>
              <a:rPr lang="en-GB" i="1" dirty="0"/>
              <a:t>antibiotics, opiates, antiepileptics, diabetes drugs, anticoagulants</a:t>
            </a:r>
          </a:p>
          <a:p>
            <a:pPr lvl="1"/>
            <a:r>
              <a:rPr lang="en-GB" dirty="0"/>
              <a:t>Monitor levels where appropriate </a:t>
            </a:r>
            <a:r>
              <a:rPr lang="en-GB" dirty="0" err="1"/>
              <a:t>eg.</a:t>
            </a:r>
            <a:r>
              <a:rPr lang="en-GB" dirty="0"/>
              <a:t> digoxin, lithium</a:t>
            </a: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5A5576-414C-4348-A03F-257EE2AFB6AF}"/>
              </a:ext>
            </a:extLst>
          </p:cNvPr>
          <p:cNvSpPr txBox="1"/>
          <p:nvPr/>
        </p:nvSpPr>
        <p:spPr>
          <a:xfrm>
            <a:off x="838200" y="1397000"/>
            <a:ext cx="1117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</a:rPr>
              <a:t>Address the cause – AKI in itself is not a disease or diagnosis</a:t>
            </a:r>
          </a:p>
        </p:txBody>
      </p:sp>
    </p:spTree>
    <p:extLst>
      <p:ext uri="{BB962C8B-B14F-4D97-AF65-F5344CB8AC3E}">
        <p14:creationId xmlns:p14="http://schemas.microsoft.com/office/powerpoint/2010/main" val="351060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When to refer to Renal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Stage III AKI</a:t>
            </a:r>
          </a:p>
          <a:p>
            <a:r>
              <a:rPr lang="en-GB" dirty="0"/>
              <a:t>Stage II AKI not responding to treatment</a:t>
            </a:r>
          </a:p>
          <a:p>
            <a:r>
              <a:rPr lang="en-GB" dirty="0"/>
              <a:t>Suspected intrinsic renal cause, even if mild AKI</a:t>
            </a:r>
          </a:p>
          <a:p>
            <a:pPr lvl="1"/>
            <a:r>
              <a:rPr lang="en-GB" dirty="0"/>
              <a:t>Proteinuria/haematuria</a:t>
            </a:r>
          </a:p>
          <a:p>
            <a:pPr lvl="1"/>
            <a:r>
              <a:rPr lang="en-GB" dirty="0"/>
              <a:t>No clear precipitant for AKI</a:t>
            </a:r>
          </a:p>
          <a:p>
            <a:pPr lvl="1"/>
            <a:r>
              <a:rPr lang="en-GB" dirty="0"/>
              <a:t>Signs of systemic disease – rash, joint pain, pulmonary haemorrhage</a:t>
            </a:r>
          </a:p>
          <a:p>
            <a:r>
              <a:rPr lang="en-GB" dirty="0"/>
              <a:t>Indication for urgent dialysis</a:t>
            </a:r>
          </a:p>
          <a:p>
            <a:r>
              <a:rPr lang="en-GB" dirty="0"/>
              <a:t>AKI in transplant patient</a:t>
            </a:r>
          </a:p>
          <a:p>
            <a:endParaRPr lang="en-GB" sz="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AFBBD6-9A9A-426F-A4AC-B0BB0A8AE2AA}"/>
              </a:ext>
            </a:extLst>
          </p:cNvPr>
          <p:cNvSpPr txBox="1"/>
          <p:nvPr/>
        </p:nvSpPr>
        <p:spPr>
          <a:xfrm>
            <a:off x="7391400" y="405507"/>
            <a:ext cx="4381500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2400" dirty="0"/>
              <a:t>When </a:t>
            </a:r>
            <a:r>
              <a:rPr lang="en-GB" sz="2400" i="1" dirty="0"/>
              <a:t>not</a:t>
            </a:r>
            <a:r>
              <a:rPr lang="en-GB" sz="2400" dirty="0"/>
              <a:t> to phone Renal first: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Obstruction – urology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Multi-organ failure/haemodynamic instability - ICU</a:t>
            </a:r>
          </a:p>
        </p:txBody>
      </p:sp>
    </p:spTree>
    <p:extLst>
      <p:ext uri="{BB962C8B-B14F-4D97-AF65-F5344CB8AC3E}">
        <p14:creationId xmlns:p14="http://schemas.microsoft.com/office/powerpoint/2010/main" val="14560490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Indications for urgent dialysis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Refractory* hyperkalaemia &gt;6.5mmol/l</a:t>
            </a:r>
          </a:p>
          <a:p>
            <a:r>
              <a:rPr lang="en-GB" sz="3200" dirty="0"/>
              <a:t>Refractory* metabolic acidosis pH&lt;7.15</a:t>
            </a:r>
          </a:p>
          <a:p>
            <a:r>
              <a:rPr lang="en-GB" sz="3200" dirty="0"/>
              <a:t>Refractory* pulmonary oedema</a:t>
            </a:r>
          </a:p>
          <a:p>
            <a:r>
              <a:rPr lang="en-GB" sz="3200" dirty="0"/>
              <a:t>Anuria</a:t>
            </a:r>
          </a:p>
          <a:p>
            <a:r>
              <a:rPr lang="en-GB" sz="3200" dirty="0" err="1"/>
              <a:t>Uraemic</a:t>
            </a:r>
            <a:r>
              <a:rPr lang="en-GB" sz="3200" dirty="0"/>
              <a:t> pericarditis/encephalopathy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sz="2400" dirty="0"/>
              <a:t>*despite maximal medical therapy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2710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D79AB-B0AB-4CC2-9E8F-81E0DC403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A7C48-9257-4755-9F05-D3E05617D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80% of AKI is pre-renal in aetiology, often multifactorial</a:t>
            </a:r>
          </a:p>
          <a:p>
            <a:r>
              <a:rPr lang="en-GB" dirty="0"/>
              <a:t>Avoid referring to eGFR in AKI</a:t>
            </a:r>
          </a:p>
          <a:p>
            <a:r>
              <a:rPr lang="en-GB" dirty="0"/>
              <a:t>AKI is not a diagnosis in itself – find and treat the cause</a:t>
            </a:r>
          </a:p>
          <a:p>
            <a:r>
              <a:rPr lang="en-GB" dirty="0"/>
              <a:t>Urinalysis (+ </a:t>
            </a:r>
            <a:r>
              <a:rPr lang="en-GB" dirty="0" err="1"/>
              <a:t>uPCR</a:t>
            </a:r>
            <a:r>
              <a:rPr lang="en-GB" dirty="0"/>
              <a:t> if proteinuria) is essential</a:t>
            </a:r>
          </a:p>
          <a:p>
            <a:r>
              <a:rPr lang="en-GB" dirty="0"/>
              <a:t>Fluid balance key to management</a:t>
            </a:r>
          </a:p>
        </p:txBody>
      </p:sp>
    </p:spTree>
    <p:extLst>
      <p:ext uri="{BB962C8B-B14F-4D97-AF65-F5344CB8AC3E}">
        <p14:creationId xmlns:p14="http://schemas.microsoft.com/office/powerpoint/2010/main" val="4054570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7802C-43D3-4A53-9D79-F44B3E6DC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Get in touch!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D493F-16E9-402B-B7B3-3CF0193939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/>
              <a:t>Website</a:t>
            </a:r>
          </a:p>
          <a:p>
            <a:pPr marL="0" indent="0" algn="ctr">
              <a:buNone/>
            </a:pPr>
            <a:r>
              <a:rPr lang="en-GB" dirty="0">
                <a:hlinkClick r:id="rId2"/>
              </a:rPr>
              <a:t>www.quackmeded.co.uk</a:t>
            </a: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Email</a:t>
            </a:r>
          </a:p>
          <a:p>
            <a:pPr marL="0" indent="0" algn="ctr">
              <a:buNone/>
            </a:pPr>
            <a:r>
              <a:rPr lang="en-GB" dirty="0">
                <a:hlinkClick r:id="rId3"/>
              </a:rPr>
              <a:t>gg-uhb.quackmeded@nhs.net</a:t>
            </a:r>
            <a:endParaRPr lang="en-GB" dirty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Social Media</a:t>
            </a:r>
          </a:p>
          <a:p>
            <a:pPr marL="0" indent="0" algn="ctr">
              <a:buNone/>
            </a:pPr>
            <a:r>
              <a:rPr lang="en-GB" dirty="0"/>
              <a:t>Twitter: @QUACK_ Med</a:t>
            </a:r>
          </a:p>
          <a:p>
            <a:pPr marL="0" indent="0" algn="ctr">
              <a:buNone/>
            </a:pPr>
            <a:r>
              <a:rPr lang="en-GB" dirty="0"/>
              <a:t>Facebook: QUACK education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8870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42D3-23EB-42B9-B4B7-FDB572AA6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Disclaimer*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2AC80-4905-4EEE-BEDF-D98A5114D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Please note that QUACK is a regional teaching programme operating across GG&amp;C, Lanarkshire and Ayrshire &amp; Arran. </a:t>
            </a:r>
          </a:p>
          <a:p>
            <a:endParaRPr lang="en-GB" dirty="0"/>
          </a:p>
          <a:p>
            <a:r>
              <a:rPr lang="en-GB" dirty="0"/>
              <a:t>This presentation outlines general management, though local variances e.g. antibiotic prescription may vary slightly depending on your local trust</a:t>
            </a:r>
          </a:p>
          <a:p>
            <a:endParaRPr lang="en-GB" dirty="0"/>
          </a:p>
          <a:p>
            <a:r>
              <a:rPr lang="en-GB" dirty="0"/>
              <a:t>Remember to check your local guidelines</a:t>
            </a:r>
          </a:p>
        </p:txBody>
      </p:sp>
    </p:spTree>
    <p:extLst>
      <p:ext uri="{BB962C8B-B14F-4D97-AF65-F5344CB8AC3E}">
        <p14:creationId xmlns:p14="http://schemas.microsoft.com/office/powerpoint/2010/main" val="3684553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is AKI important (in acute medicine)?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28081" y="1665205"/>
            <a:ext cx="5759115" cy="4351338"/>
          </a:xfrm>
        </p:spPr>
        <p:txBody>
          <a:bodyPr>
            <a:normAutofit/>
          </a:bodyPr>
          <a:lstStyle/>
          <a:p>
            <a:r>
              <a:rPr lang="en-GB" b="1" dirty="0"/>
              <a:t>Common</a:t>
            </a:r>
            <a:r>
              <a:rPr lang="en-GB" dirty="0"/>
              <a:t>: 1 in 5 hospitalised adults</a:t>
            </a:r>
          </a:p>
          <a:p>
            <a:pPr marL="0" indent="0">
              <a:buNone/>
            </a:pPr>
            <a:endParaRPr lang="en-GB" sz="100" dirty="0"/>
          </a:p>
          <a:p>
            <a:r>
              <a:rPr lang="en-GB" b="1" dirty="0"/>
              <a:t>65%  of AKI starts in the community</a:t>
            </a:r>
          </a:p>
          <a:p>
            <a:endParaRPr lang="en-GB" sz="200" b="1" dirty="0"/>
          </a:p>
          <a:p>
            <a:r>
              <a:rPr lang="en-GB" b="1" dirty="0"/>
              <a:t>Poor renal outcomes</a:t>
            </a:r>
          </a:p>
          <a:p>
            <a:pPr marL="0" indent="0">
              <a:buNone/>
            </a:pPr>
            <a:r>
              <a:rPr lang="en-GB" dirty="0"/>
              <a:t>	↑ risk further AKI, CKD &amp; ESRD</a:t>
            </a:r>
          </a:p>
          <a:p>
            <a:pPr marL="0" indent="0">
              <a:buNone/>
            </a:pPr>
            <a:endParaRPr lang="en-GB" sz="100" dirty="0"/>
          </a:p>
          <a:p>
            <a:r>
              <a:rPr lang="en-GB" b="1" dirty="0"/>
              <a:t>High overall mortality</a:t>
            </a:r>
          </a:p>
          <a:p>
            <a:pPr marL="0" indent="0">
              <a:buNone/>
            </a:pPr>
            <a:endParaRPr lang="en-GB" sz="200" dirty="0"/>
          </a:p>
          <a:p>
            <a:r>
              <a:rPr lang="en-GB" dirty="0"/>
              <a:t>Prolonged hospital stay - expensive	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8B6F7B-6CBD-4D93-B7DA-02FE8B0C5A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908" y="1624013"/>
            <a:ext cx="5429250" cy="45529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B5F390B-E19D-47A0-AF92-D3B05EBC28C8}"/>
              </a:ext>
            </a:extLst>
          </p:cNvPr>
          <p:cNvSpPr txBox="1"/>
          <p:nvPr/>
        </p:nvSpPr>
        <p:spPr>
          <a:xfrm>
            <a:off x="192504" y="6416842"/>
            <a:ext cx="113417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err="1"/>
              <a:t>Rewa</a:t>
            </a:r>
            <a:r>
              <a:rPr lang="en-GB" sz="1200" dirty="0"/>
              <a:t> O, Bagshaw SM. </a:t>
            </a:r>
            <a:r>
              <a:rPr lang="en-US" sz="1200" dirty="0"/>
              <a:t>Acute kidney injury—epidemiology, outcomes and economics. </a:t>
            </a:r>
            <a:r>
              <a:rPr lang="en-GB" sz="1200" dirty="0"/>
              <a:t>Nature. 2014;10:193-207.</a:t>
            </a:r>
          </a:p>
        </p:txBody>
      </p:sp>
    </p:spTree>
    <p:extLst>
      <p:ext uri="{BB962C8B-B14F-4D97-AF65-F5344CB8AC3E}">
        <p14:creationId xmlns:p14="http://schemas.microsoft.com/office/powerpoint/2010/main" val="4079693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AKI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80547"/>
            <a:ext cx="11032958" cy="1845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solidFill>
                  <a:srgbClr val="FF0000"/>
                </a:solidFill>
              </a:rPr>
              <a:t>Don’t use eGFR in AKI</a:t>
            </a:r>
          </a:p>
          <a:p>
            <a:pPr lvl="1"/>
            <a:r>
              <a:rPr lang="en-GB" sz="2000" dirty="0"/>
              <a:t>eGFR formula assumes creatinine in steady state, not valid if changing</a:t>
            </a:r>
          </a:p>
          <a:p>
            <a:pPr lvl="1"/>
            <a:r>
              <a:rPr lang="en-GB" sz="2000" dirty="0"/>
              <a:t>Do not use eGFR in drug dosing in AKI – not safe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55E31A-2296-45DD-A102-70DCB94EA8EA}"/>
              </a:ext>
            </a:extLst>
          </p:cNvPr>
          <p:cNvSpPr txBox="1"/>
          <p:nvPr/>
        </p:nvSpPr>
        <p:spPr>
          <a:xfrm>
            <a:off x="136359" y="6492875"/>
            <a:ext cx="113417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2012 Kidney Disease: Improving Global Outcomes (KDIGO) Clinical Practice Guideline for Acute Kidney Injury (AKI) </a:t>
            </a:r>
            <a:endParaRPr lang="en-GB" sz="1200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06CC778-9DCD-4F2D-AED4-E4F8DC6864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1784348"/>
              </p:ext>
            </p:extLst>
          </p:nvPr>
        </p:nvGraphicFramePr>
        <p:xfrm>
          <a:off x="838200" y="1564281"/>
          <a:ext cx="10748211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1515">
                  <a:extLst>
                    <a:ext uri="{9D8B030D-6E8A-4147-A177-3AD203B41FA5}">
                      <a16:colId xmlns:a16="http://schemas.microsoft.com/office/drawing/2014/main" val="2789410413"/>
                    </a:ext>
                  </a:extLst>
                </a:gridCol>
                <a:gridCol w="4523874">
                  <a:extLst>
                    <a:ext uri="{9D8B030D-6E8A-4147-A177-3AD203B41FA5}">
                      <a16:colId xmlns:a16="http://schemas.microsoft.com/office/drawing/2014/main" val="2315025545"/>
                    </a:ext>
                  </a:extLst>
                </a:gridCol>
                <a:gridCol w="4122822">
                  <a:extLst>
                    <a:ext uri="{9D8B030D-6E8A-4147-A177-3AD203B41FA5}">
                      <a16:colId xmlns:a16="http://schemas.microsoft.com/office/drawing/2014/main" val="1384620148"/>
                    </a:ext>
                  </a:extLst>
                </a:gridCol>
              </a:tblGrid>
              <a:tr h="335822">
                <a:tc>
                  <a:txBody>
                    <a:bodyPr/>
                    <a:lstStyle/>
                    <a:p>
                      <a:r>
                        <a:rPr lang="en-GB" sz="2400" dirty="0"/>
                        <a:t>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Serum creatinine (</a:t>
                      </a:r>
                      <a:r>
                        <a:rPr lang="en-GB" sz="2400" dirty="0" err="1"/>
                        <a:t>sCr</a:t>
                      </a:r>
                      <a:r>
                        <a:rPr lang="en-GB" sz="2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Urine output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847908"/>
                  </a:ext>
                </a:extLst>
              </a:tr>
              <a:tr h="604480">
                <a:tc>
                  <a:txBody>
                    <a:bodyPr/>
                    <a:lstStyle/>
                    <a:p>
                      <a:r>
                        <a:rPr lang="en-GB" sz="240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1.5–1.9 times baseline</a:t>
                      </a:r>
                    </a:p>
                    <a:p>
                      <a:r>
                        <a:rPr lang="en-US" sz="2400" dirty="0"/>
                        <a:t>OR ≥26.5 µmol/l increase *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&lt;0.5 ml/kg/h for 6–12 hours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995935"/>
                  </a:ext>
                </a:extLst>
              </a:tr>
              <a:tr h="437289">
                <a:tc>
                  <a:txBody>
                    <a:bodyPr/>
                    <a:lstStyle/>
                    <a:p>
                      <a:r>
                        <a:rPr lang="en-GB" sz="2400" dirty="0"/>
                        <a:t>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="1" dirty="0"/>
                        <a:t>2.0–2.9 times baseline </a:t>
                      </a:r>
                      <a:r>
                        <a:rPr lang="en-GB" sz="2400" b="0" dirty="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&lt;0.5 ml/kg/h for </a:t>
                      </a:r>
                      <a:r>
                        <a:rPr lang="en-US" sz="2400" dirty="0"/>
                        <a:t>≥</a:t>
                      </a:r>
                      <a:r>
                        <a:rPr lang="en-GB" sz="2400" dirty="0"/>
                        <a:t>12 hours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999699"/>
                  </a:ext>
                </a:extLst>
              </a:tr>
              <a:tr h="567714">
                <a:tc>
                  <a:txBody>
                    <a:bodyPr/>
                    <a:lstStyle/>
                    <a:p>
                      <a:r>
                        <a:rPr lang="en-GB" sz="2400" dirty="0"/>
                        <a:t>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3.0 times baseline </a:t>
                      </a:r>
                      <a:r>
                        <a:rPr lang="en-US" sz="2400" dirty="0"/>
                        <a:t>OR</a:t>
                      </a:r>
                    </a:p>
                    <a:p>
                      <a:r>
                        <a:rPr lang="en-US" sz="2400" dirty="0"/>
                        <a:t>Increase in </a:t>
                      </a:r>
                      <a:r>
                        <a:rPr lang="en-US" sz="2400" dirty="0" err="1"/>
                        <a:t>sCr</a:t>
                      </a:r>
                      <a:r>
                        <a:rPr lang="en-US" sz="2400" dirty="0"/>
                        <a:t> to ≥353.6 µmol/l *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&lt;0.3 ml/kg/h for </a:t>
                      </a:r>
                      <a:r>
                        <a:rPr lang="en-US" sz="2400" dirty="0"/>
                        <a:t>≥24 </a:t>
                      </a:r>
                      <a:r>
                        <a:rPr lang="en-GB" sz="2400" dirty="0"/>
                        <a:t>hours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dirty="0"/>
                        <a:t>OR anuria for </a:t>
                      </a:r>
                      <a:r>
                        <a:rPr lang="en-US" sz="2400" dirty="0"/>
                        <a:t>≥12 hours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6015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08DEAC8-B540-4B85-A66C-F6B9F4B6BB06}"/>
              </a:ext>
            </a:extLst>
          </p:cNvPr>
          <p:cNvSpPr txBox="1"/>
          <p:nvPr/>
        </p:nvSpPr>
        <p:spPr>
          <a:xfrm>
            <a:off x="838200" y="4124601"/>
            <a:ext cx="107482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* when creatinine change is known/presumed to have occurred </a:t>
            </a:r>
            <a:r>
              <a:rPr lang="en-US" sz="2400" b="1" dirty="0"/>
              <a:t>within past 7 days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578020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FF8C93F8-9134-4449-9AF2-52501742333B}"/>
              </a:ext>
            </a:extLst>
          </p:cNvPr>
          <p:cNvGrpSpPr/>
          <p:nvPr/>
        </p:nvGrpSpPr>
        <p:grpSpPr>
          <a:xfrm>
            <a:off x="211480" y="0"/>
            <a:ext cx="8830967" cy="6858000"/>
            <a:chOff x="1680516" y="0"/>
            <a:chExt cx="8830967" cy="685800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EE59551B-2641-4867-B16D-1A19401BED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680516" y="0"/>
              <a:ext cx="8830967" cy="6858000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39DF69C-C4C5-433D-B533-6588FED67C49}"/>
                </a:ext>
              </a:extLst>
            </p:cNvPr>
            <p:cNvSpPr/>
            <p:nvPr/>
          </p:nvSpPr>
          <p:spPr>
            <a:xfrm>
              <a:off x="1680516" y="6223961"/>
              <a:ext cx="3292537" cy="63403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821" y="4648367"/>
            <a:ext cx="3509211" cy="1325563"/>
          </a:xfrm>
        </p:spPr>
        <p:txBody>
          <a:bodyPr>
            <a:normAutofit/>
          </a:bodyPr>
          <a:lstStyle/>
          <a:p>
            <a:r>
              <a:rPr lang="en-GB" b="1" dirty="0"/>
              <a:t>Causes of AKI</a:t>
            </a:r>
            <a:endParaRPr lang="en-GB" b="1" dirty="0">
              <a:solidFill>
                <a:srgbClr val="FF000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04EF76-1D9A-4D0D-98C1-732D269F1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574945"/>
            <a:ext cx="10515600" cy="3840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200" dirty="0"/>
              <a:t>Royal College of Physicians: </a:t>
            </a:r>
            <a:r>
              <a:rPr lang="en-US" sz="1200" dirty="0"/>
              <a:t>Acute care toolkit 12 Acute kidney injury and intravenous fluid therapy</a:t>
            </a:r>
            <a:endParaRPr lang="en-GB" sz="1200" dirty="0"/>
          </a:p>
        </p:txBody>
      </p:sp>
      <p:pic>
        <p:nvPicPr>
          <p:cNvPr id="10" name="Graphic 9" descr="Line arrow: Clockwise curve">
            <a:extLst>
              <a:ext uri="{FF2B5EF4-FFF2-40B4-BE49-F238E27FC236}">
                <a16:creationId xmlns:a16="http://schemas.microsoft.com/office/drawing/2014/main" id="{8A61C0B7-C76E-4D95-8DEC-88E0DDFB38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230883">
            <a:off x="6573199" y="646248"/>
            <a:ext cx="631060" cy="63106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A89164B-E049-4105-BA78-06EF64D07FC3}"/>
              </a:ext>
            </a:extLst>
          </p:cNvPr>
          <p:cNvSpPr txBox="1"/>
          <p:nvPr/>
        </p:nvSpPr>
        <p:spPr>
          <a:xfrm>
            <a:off x="6888730" y="219279"/>
            <a:ext cx="24402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/>
              <a:t>80% of all AKI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B1E544F-203A-4FC6-A904-829CBB9DA09D}"/>
              </a:ext>
            </a:extLst>
          </p:cNvPr>
          <p:cNvSpPr txBox="1"/>
          <p:nvPr/>
        </p:nvSpPr>
        <p:spPr>
          <a:xfrm>
            <a:off x="8009787" y="883324"/>
            <a:ext cx="24402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Often multifactorial</a:t>
            </a:r>
          </a:p>
        </p:txBody>
      </p:sp>
      <p:pic>
        <p:nvPicPr>
          <p:cNvPr id="16" name="Graphic 15" descr="Line arrow: Clockwise curve">
            <a:extLst>
              <a:ext uri="{FF2B5EF4-FFF2-40B4-BE49-F238E27FC236}">
                <a16:creationId xmlns:a16="http://schemas.microsoft.com/office/drawing/2014/main" id="{021555D8-B886-4A23-A55A-846D7F4DAA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3899496">
            <a:off x="7340100" y="967904"/>
            <a:ext cx="631060" cy="631060"/>
          </a:xfrm>
          <a:prstGeom prst="rect">
            <a:avLst/>
          </a:prstGeom>
        </p:spPr>
      </p:pic>
      <p:pic>
        <p:nvPicPr>
          <p:cNvPr id="18" name="Graphic 17" descr="Line arrow: Clockwise curve">
            <a:extLst>
              <a:ext uri="{FF2B5EF4-FFF2-40B4-BE49-F238E27FC236}">
                <a16:creationId xmlns:a16="http://schemas.microsoft.com/office/drawing/2014/main" id="{2ED31668-434C-42B2-906B-0975DE048D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4605605">
            <a:off x="6529007" y="4594283"/>
            <a:ext cx="631060" cy="63106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FB61D30-7C58-47FF-A5D8-E57A3669AFDA}"/>
              </a:ext>
            </a:extLst>
          </p:cNvPr>
          <p:cNvSpPr txBox="1"/>
          <p:nvPr/>
        </p:nvSpPr>
        <p:spPr>
          <a:xfrm>
            <a:off x="7236291" y="4537779"/>
            <a:ext cx="31051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Renal USS ?hydronephrosis</a:t>
            </a:r>
          </a:p>
        </p:txBody>
      </p:sp>
      <p:pic>
        <p:nvPicPr>
          <p:cNvPr id="24" name="Graphic 23" descr="Line arrow: Clockwise curve">
            <a:extLst>
              <a:ext uri="{FF2B5EF4-FFF2-40B4-BE49-F238E27FC236}">
                <a16:creationId xmlns:a16="http://schemas.microsoft.com/office/drawing/2014/main" id="{82CDF631-5547-47DB-944B-B02F0E3A54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3320423" flipV="1">
            <a:off x="9214409" y="4595826"/>
            <a:ext cx="774306" cy="774306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C5BADC00-F9A5-4D07-840B-16D46239BEDE}"/>
              </a:ext>
            </a:extLst>
          </p:cNvPr>
          <p:cNvSpPr txBox="1"/>
          <p:nvPr/>
        </p:nvSpPr>
        <p:spPr>
          <a:xfrm>
            <a:off x="9471784" y="4327738"/>
            <a:ext cx="1182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/>
              <a:t>Urology</a:t>
            </a:r>
          </a:p>
        </p:txBody>
      </p:sp>
    </p:spTree>
    <p:extLst>
      <p:ext uri="{BB962C8B-B14F-4D97-AF65-F5344CB8AC3E}">
        <p14:creationId xmlns:p14="http://schemas.microsoft.com/office/powerpoint/2010/main" val="297148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Cause of AKI - Clinical history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911343"/>
              </p:ext>
            </p:extLst>
          </p:nvPr>
        </p:nvGraphicFramePr>
        <p:xfrm>
          <a:off x="561786" y="1633220"/>
          <a:ext cx="11427014" cy="27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07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r>
                        <a:rPr lang="en-GB" sz="2400" dirty="0"/>
                        <a:t>GI upset, infection symptoms, medications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Pre-renal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n-GB" sz="2400" dirty="0"/>
                        <a:t>Frank haematuria, oedema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Glomerulonephritis likely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n-GB" sz="2400" dirty="0"/>
                        <a:t>Fever, arthralgia,</a:t>
                      </a:r>
                      <a:r>
                        <a:rPr lang="en-GB" sz="2400" baseline="0" dirty="0"/>
                        <a:t> rash, haemoptysis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Vasculitis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n-GB" sz="2400" dirty="0"/>
                        <a:t>‘Fall</a:t>
                      </a:r>
                      <a:r>
                        <a:rPr lang="en-GB" sz="2400" baseline="0" dirty="0"/>
                        <a:t> with l</a:t>
                      </a:r>
                      <a:r>
                        <a:rPr lang="en-GB" sz="2400" dirty="0"/>
                        <a:t>ong lie’/crush injury + raised creatine kinase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err="1"/>
                        <a:t>Rhabdomyolysis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n-GB" sz="2400" dirty="0"/>
                        <a:t>Lower urinary tract symptoms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Obstruction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BDFE331-4547-4507-A033-831198ECFCC7}"/>
              </a:ext>
            </a:extLst>
          </p:cNvPr>
          <p:cNvSpPr txBox="1"/>
          <p:nvPr/>
        </p:nvSpPr>
        <p:spPr>
          <a:xfrm>
            <a:off x="547437" y="4464487"/>
            <a:ext cx="7732963" cy="30700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u="sng" dirty="0"/>
              <a:t>Rare associations not to miss:</a:t>
            </a:r>
          </a:p>
          <a:p>
            <a:endParaRPr lang="en-GB" sz="800" dirty="0"/>
          </a:p>
          <a:p>
            <a:r>
              <a:rPr lang="en-GB" sz="1600" dirty="0"/>
              <a:t>Renal dysfunction + microangiopathic haemolytic anaemia, thrombocytopenia, neurological symptoms</a:t>
            </a:r>
          </a:p>
          <a:p>
            <a:endParaRPr lang="en-GB" sz="1000" dirty="0"/>
          </a:p>
          <a:p>
            <a:r>
              <a:rPr lang="en-GB" sz="1600" dirty="0"/>
              <a:t>Renal dysfunction + recent</a:t>
            </a:r>
            <a:r>
              <a:rPr lang="en-GB" sz="1600" baseline="0" dirty="0"/>
              <a:t> vascular intervention +/- livedo reticularis, low complement</a:t>
            </a:r>
          </a:p>
          <a:p>
            <a:endParaRPr lang="en-GB" sz="800" dirty="0"/>
          </a:p>
          <a:p>
            <a:r>
              <a:rPr lang="en-GB" sz="1600" dirty="0"/>
              <a:t>Thrombotic microangiopathy (TTP, HUS)</a:t>
            </a:r>
          </a:p>
          <a:p>
            <a:endParaRPr lang="en-GB" sz="1000" dirty="0"/>
          </a:p>
          <a:p>
            <a:r>
              <a:rPr lang="en-GB" sz="1600" dirty="0"/>
              <a:t>Cholesterol embolism</a:t>
            </a:r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3604152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Antibiotics to be aware 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/>
          </a:bodyPr>
          <a:lstStyle/>
          <a:p>
            <a:r>
              <a:rPr lang="en-GB" b="1" dirty="0"/>
              <a:t>Trimethoprim</a:t>
            </a:r>
            <a:r>
              <a:rPr lang="en-GB" dirty="0"/>
              <a:t> </a:t>
            </a:r>
            <a:r>
              <a:rPr lang="en-GB" dirty="0">
                <a:solidFill>
                  <a:srgbClr val="FF0000"/>
                </a:solidFill>
              </a:rPr>
              <a:t>↑creatinine </a:t>
            </a:r>
            <a:r>
              <a:rPr lang="en-GB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≠ </a:t>
            </a:r>
            <a:r>
              <a:rPr lang="en-GB" dirty="0">
                <a:solidFill>
                  <a:srgbClr val="FF0000"/>
                </a:solidFill>
              </a:rPr>
              <a:t>AKI</a:t>
            </a:r>
          </a:p>
          <a:p>
            <a:pPr lvl="1"/>
            <a:r>
              <a:rPr lang="en-GB" dirty="0"/>
              <a:t>Inhibits tubular creatinine secretion – </a:t>
            </a:r>
            <a:r>
              <a:rPr lang="en-GB" b="1" dirty="0"/>
              <a:t>rapid, reversible rise in </a:t>
            </a:r>
            <a:r>
              <a:rPr lang="en-GB" b="1" dirty="0" err="1"/>
              <a:t>sCr</a:t>
            </a:r>
            <a:r>
              <a:rPr lang="en-GB" b="1" dirty="0"/>
              <a:t> independent of change to GFR </a:t>
            </a:r>
          </a:p>
          <a:p>
            <a:pPr lvl="1"/>
            <a:r>
              <a:rPr lang="en-GB" dirty="0"/>
              <a:t>Blocks distal potassium excretion – </a:t>
            </a:r>
            <a:r>
              <a:rPr lang="en-GB" b="1" dirty="0"/>
              <a:t>hyperkalaemia</a:t>
            </a:r>
          </a:p>
          <a:p>
            <a:r>
              <a:rPr lang="en-GB" b="1" dirty="0"/>
              <a:t>Nitrofurantoin </a:t>
            </a:r>
            <a:r>
              <a:rPr lang="en-GB" dirty="0">
                <a:solidFill>
                  <a:srgbClr val="FF0000"/>
                </a:solidFill>
              </a:rPr>
              <a:t>avoid if eGFR &lt;45</a:t>
            </a:r>
          </a:p>
          <a:p>
            <a:pPr lvl="1"/>
            <a:r>
              <a:rPr lang="en-GB" dirty="0"/>
              <a:t>Not excreted in urine if creatinine clearance &lt;30 therefore inadequate urine concentration to treat UTI and risk of toxicity</a:t>
            </a:r>
          </a:p>
          <a:p>
            <a:r>
              <a:rPr lang="en-GB" b="1" dirty="0"/>
              <a:t>Gentamicin</a:t>
            </a:r>
          </a:p>
          <a:p>
            <a:pPr lvl="1"/>
            <a:r>
              <a:rPr lang="en-GB" dirty="0"/>
              <a:t>Directly nephrotoxic – tubular damage</a:t>
            </a:r>
          </a:p>
          <a:p>
            <a:pPr lvl="1"/>
            <a:r>
              <a:rPr lang="en-GB" dirty="0"/>
              <a:t>Risk factors: age, hypovolaemia, liver/renal dysfunction, prolonged therapy, hypokalaemia, hypomagnesaemia</a:t>
            </a:r>
          </a:p>
          <a:p>
            <a:pPr lvl="1"/>
            <a:r>
              <a:rPr lang="en-GB" dirty="0"/>
              <a:t>Avoid concurrent prescription of potentially nephrotoxic drugs</a:t>
            </a:r>
          </a:p>
        </p:txBody>
      </p:sp>
    </p:spTree>
    <p:extLst>
      <p:ext uri="{BB962C8B-B14F-4D97-AF65-F5344CB8AC3E}">
        <p14:creationId xmlns:p14="http://schemas.microsoft.com/office/powerpoint/2010/main" val="2390154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Contrast-associated AKI </a:t>
            </a:r>
            <a:br>
              <a:rPr lang="en-GB" dirty="0"/>
            </a:br>
            <a:r>
              <a:rPr lang="en-GB" sz="3200" dirty="0"/>
              <a:t>(preferred to contrast nephropathy/contrast-induced AKI)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9175"/>
          </a:xfrm>
        </p:spPr>
        <p:txBody>
          <a:bodyPr>
            <a:normAutofit/>
          </a:bodyPr>
          <a:lstStyle/>
          <a:p>
            <a:r>
              <a:rPr lang="en-GB" dirty="0"/>
              <a:t>Usually </a:t>
            </a:r>
            <a:r>
              <a:rPr lang="en-GB" b="1" dirty="0"/>
              <a:t>multifactorial</a:t>
            </a:r>
            <a:r>
              <a:rPr lang="en-GB" dirty="0"/>
              <a:t> aetiology</a:t>
            </a:r>
          </a:p>
          <a:p>
            <a:r>
              <a:rPr lang="en-GB" dirty="0"/>
              <a:t>Usually </a:t>
            </a:r>
            <a:r>
              <a:rPr lang="en-GB" b="1" dirty="0"/>
              <a:t>transient elevation in creatinine days 3-7</a:t>
            </a:r>
          </a:p>
          <a:p>
            <a:pPr marL="0" indent="0">
              <a:buNone/>
            </a:pPr>
            <a:r>
              <a:rPr lang="en-GB" b="1" u="sng" dirty="0"/>
              <a:t>Risk factors:</a:t>
            </a:r>
          </a:p>
          <a:p>
            <a:r>
              <a:rPr lang="en-GB" i="1" dirty="0"/>
              <a:t>Patient-related</a:t>
            </a:r>
            <a:r>
              <a:rPr lang="en-GB" dirty="0"/>
              <a:t>: </a:t>
            </a:r>
            <a:r>
              <a:rPr lang="en-GB" b="1" dirty="0"/>
              <a:t>strongest is CKD</a:t>
            </a:r>
            <a:r>
              <a:rPr lang="en-GB" dirty="0"/>
              <a:t>, age, inpatient, volume depletion, heart failure, chronic lung disease, myeloma, concurrent drugs</a:t>
            </a:r>
          </a:p>
          <a:p>
            <a:r>
              <a:rPr lang="en-GB" i="1" dirty="0"/>
              <a:t>Procedure-related</a:t>
            </a:r>
            <a:r>
              <a:rPr lang="en-GB" dirty="0"/>
              <a:t>: osmolality of contrast agent, intra-arterial vs venous (angiography vs CT), high doses, multiple doses</a:t>
            </a:r>
          </a:p>
          <a:p>
            <a:pPr marL="0" indent="0">
              <a:buNone/>
            </a:pPr>
            <a:endParaRPr lang="en-GB" sz="900" dirty="0"/>
          </a:p>
          <a:p>
            <a:r>
              <a:rPr lang="en-GB" dirty="0"/>
              <a:t>If CKD 4/5 considering discussing with Renal team beforehand</a:t>
            </a:r>
          </a:p>
          <a:p>
            <a:r>
              <a:rPr lang="en-GB" b="1" dirty="0"/>
              <a:t>Volume repletion </a:t>
            </a:r>
            <a:r>
              <a:rPr lang="en-GB" b="1" i="1" dirty="0"/>
              <a:t>generally</a:t>
            </a:r>
            <a:r>
              <a:rPr lang="en-GB" b="1" dirty="0"/>
              <a:t> advised</a:t>
            </a:r>
            <a:r>
              <a:rPr lang="en-GB" dirty="0"/>
              <a:t>, conflicting data/lacks RCT evidence</a:t>
            </a:r>
          </a:p>
          <a:p>
            <a:r>
              <a:rPr lang="en-GB" dirty="0"/>
              <a:t>Bottom line: </a:t>
            </a:r>
            <a:r>
              <a:rPr lang="en-GB" b="1" dirty="0">
                <a:solidFill>
                  <a:srgbClr val="FF0000"/>
                </a:solidFill>
              </a:rPr>
              <a:t>if the investigation with contrast is needed – do it </a:t>
            </a:r>
          </a:p>
        </p:txBody>
      </p:sp>
    </p:spTree>
    <p:extLst>
      <p:ext uri="{BB962C8B-B14F-4D97-AF65-F5344CB8AC3E}">
        <p14:creationId xmlns:p14="http://schemas.microsoft.com/office/powerpoint/2010/main" val="2535799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Acute tubular necrosis (ATN)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10871200" cy="4892675"/>
          </a:xfrm>
        </p:spPr>
        <p:txBody>
          <a:bodyPr>
            <a:normAutofit/>
          </a:bodyPr>
          <a:lstStyle/>
          <a:p>
            <a:r>
              <a:rPr lang="en-GB" b="1" dirty="0"/>
              <a:t>Commonest cause of </a:t>
            </a:r>
            <a:r>
              <a:rPr lang="en-GB" b="1" u="sng" dirty="0"/>
              <a:t>intrinsic</a:t>
            </a:r>
            <a:r>
              <a:rPr lang="en-GB" b="1" dirty="0"/>
              <a:t> AKI</a:t>
            </a:r>
          </a:p>
          <a:p>
            <a:r>
              <a:rPr lang="en-GB" b="1" dirty="0"/>
              <a:t>Ischaemic</a:t>
            </a:r>
            <a:r>
              <a:rPr lang="en-GB" dirty="0"/>
              <a:t> or </a:t>
            </a:r>
            <a:r>
              <a:rPr lang="en-GB" b="1" dirty="0"/>
              <a:t>toxic</a:t>
            </a:r>
            <a:r>
              <a:rPr lang="en-GB" dirty="0"/>
              <a:t> injury to tubular epithelial cells</a:t>
            </a:r>
            <a:endParaRPr lang="en-GB" sz="2200" dirty="0"/>
          </a:p>
          <a:p>
            <a:r>
              <a:rPr lang="en-GB" dirty="0"/>
              <a:t>Usually associated with </a:t>
            </a:r>
            <a:r>
              <a:rPr lang="en-GB" b="1" dirty="0"/>
              <a:t>hypotension, hypovolaemia, sepsis, nephrotoxic drugs (gentamicin, tacrolimus/ciclosporin)</a:t>
            </a:r>
          </a:p>
          <a:p>
            <a:r>
              <a:rPr lang="en-GB" dirty="0"/>
              <a:t>3 phases: initiation, maintenance, recovery – </a:t>
            </a:r>
            <a:r>
              <a:rPr lang="en-GB" b="1" dirty="0"/>
              <a:t>polyuria </a:t>
            </a:r>
            <a:r>
              <a:rPr lang="en-GB" dirty="0"/>
              <a:t>in recovery</a:t>
            </a:r>
          </a:p>
          <a:p>
            <a:r>
              <a:rPr lang="en-GB" dirty="0"/>
              <a:t>Can be caused by </a:t>
            </a:r>
            <a:r>
              <a:rPr lang="en-GB" b="1" dirty="0"/>
              <a:t>prolonged pre-renal AKI</a:t>
            </a:r>
            <a:r>
              <a:rPr lang="en-GB" dirty="0"/>
              <a:t>, mainstay is prevention</a:t>
            </a:r>
            <a:endParaRPr lang="en-GB" b="1" dirty="0"/>
          </a:p>
          <a:p>
            <a:r>
              <a:rPr lang="en-GB" dirty="0"/>
              <a:t>Difficult to differentiate from pre-renal AKI</a:t>
            </a:r>
          </a:p>
          <a:p>
            <a:pPr lvl="1"/>
            <a:r>
              <a:rPr lang="en-GB" dirty="0"/>
              <a:t>Urinary sodium low in pre-renal, &gt;30 in ATN</a:t>
            </a:r>
          </a:p>
          <a:p>
            <a:pPr lvl="1"/>
            <a:r>
              <a:rPr lang="en-GB" dirty="0"/>
              <a:t>Earlier response to IV fluids in pre-renal vs ATN</a:t>
            </a:r>
          </a:p>
          <a:p>
            <a:r>
              <a:rPr lang="en-GB" dirty="0"/>
              <a:t>No effective treatment once established, </a:t>
            </a:r>
            <a:r>
              <a:rPr lang="en-GB" b="1" dirty="0"/>
              <a:t>fluids helpful in early ATN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2714792"/>
      </p:ext>
    </p:extLst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ACK theme" id="{75FFE468-3B7E-4C82-A462-E22C6E5790A0}" vid="{E73379FD-5B52-4EB3-A98B-74B0B41F025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QUACK theme</Template>
  <TotalTime>402</TotalTime>
  <Words>1063</Words>
  <Application>Microsoft Office PowerPoint</Application>
  <PresentationFormat>Widescreen</PresentationFormat>
  <Paragraphs>172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QUACK theme</vt:lpstr>
      <vt:lpstr>Acute Kidney Injury (AKI)  in the first 24 hours</vt:lpstr>
      <vt:lpstr>Disclaimer*</vt:lpstr>
      <vt:lpstr>Why is AKI important (in acute medicine)?</vt:lpstr>
      <vt:lpstr>AKI language</vt:lpstr>
      <vt:lpstr>Causes of AKI</vt:lpstr>
      <vt:lpstr>Cause of AKI - Clinical history</vt:lpstr>
      <vt:lpstr>Antibiotics to be aware of</vt:lpstr>
      <vt:lpstr>Contrast-associated AKI  (preferred to contrast nephropathy/contrast-induced AKI)</vt:lpstr>
      <vt:lpstr>Acute tubular necrosis (ATN)</vt:lpstr>
      <vt:lpstr>Clinical assessment of the patient with AKI</vt:lpstr>
      <vt:lpstr>Investigations</vt:lpstr>
      <vt:lpstr>Management</vt:lpstr>
      <vt:lpstr>When to refer to Renal</vt:lpstr>
      <vt:lpstr>Indications for urgent dialysis</vt:lpstr>
      <vt:lpstr>Key points</vt:lpstr>
      <vt:lpstr>Get in touch!</vt:lpstr>
    </vt:vector>
  </TitlesOfParts>
  <Company>NHS Lanarkshire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AKI in acute medicine</dc:title>
  <dc:creator>Mayne, Kaitlin</dc:creator>
  <cp:lastModifiedBy>INGRAM, Gareth (NHS GREATER GLASGOW &amp; CLYDE)</cp:lastModifiedBy>
  <cp:revision>38</cp:revision>
  <dcterms:created xsi:type="dcterms:W3CDTF">2020-09-02T13:34:35Z</dcterms:created>
  <dcterms:modified xsi:type="dcterms:W3CDTF">2020-09-16T18:24:45Z</dcterms:modified>
</cp:coreProperties>
</file>